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367" r:id="rId9"/>
    <p:sldId id="368" r:id="rId10"/>
    <p:sldId id="369" r:id="rId11"/>
    <p:sldId id="370" r:id="rId12"/>
    <p:sldId id="263" r:id="rId13"/>
    <p:sldId id="371" r:id="rId14"/>
    <p:sldId id="265" r:id="rId15"/>
    <p:sldId id="372" r:id="rId16"/>
    <p:sldId id="373" r:id="rId17"/>
    <p:sldId id="374" r:id="rId18"/>
    <p:sldId id="375" r:id="rId19"/>
    <p:sldId id="272" r:id="rId20"/>
    <p:sldId id="376" r:id="rId21"/>
    <p:sldId id="274" r:id="rId22"/>
    <p:sldId id="275" r:id="rId23"/>
    <p:sldId id="388" r:id="rId24"/>
    <p:sldId id="389" r:id="rId25"/>
    <p:sldId id="377" r:id="rId26"/>
    <p:sldId id="378" r:id="rId27"/>
    <p:sldId id="380" r:id="rId28"/>
    <p:sldId id="381" r:id="rId29"/>
    <p:sldId id="277" r:id="rId30"/>
    <p:sldId id="382" r:id="rId31"/>
    <p:sldId id="279" r:id="rId32"/>
    <p:sldId id="280" r:id="rId33"/>
    <p:sldId id="281" r:id="rId34"/>
    <p:sldId id="282" r:id="rId35"/>
    <p:sldId id="294" r:id="rId36"/>
    <p:sldId id="383" r:id="rId37"/>
    <p:sldId id="296" r:id="rId38"/>
    <p:sldId id="297" r:id="rId39"/>
    <p:sldId id="298" r:id="rId40"/>
    <p:sldId id="299" r:id="rId41"/>
    <p:sldId id="300" r:id="rId42"/>
    <p:sldId id="307" r:id="rId43"/>
    <p:sldId id="384" r:id="rId44"/>
    <p:sldId id="309" r:id="rId45"/>
    <p:sldId id="310" r:id="rId46"/>
    <p:sldId id="311" r:id="rId47"/>
    <p:sldId id="312" r:id="rId48"/>
    <p:sldId id="313" r:id="rId49"/>
    <p:sldId id="321" r:id="rId50"/>
    <p:sldId id="385" r:id="rId51"/>
    <p:sldId id="323" r:id="rId52"/>
    <p:sldId id="324" r:id="rId53"/>
    <p:sldId id="325" r:id="rId54"/>
    <p:sldId id="326" r:id="rId55"/>
    <p:sldId id="327" r:id="rId56"/>
    <p:sldId id="328" r:id="rId57"/>
    <p:sldId id="351" r:id="rId58"/>
    <p:sldId id="386" r:id="rId59"/>
    <p:sldId id="353" r:id="rId60"/>
    <p:sldId id="354" r:id="rId61"/>
    <p:sldId id="355" r:id="rId62"/>
    <p:sldId id="356" r:id="rId63"/>
    <p:sldId id="387" r:id="rId64"/>
  </p:sldIdLst>
  <p:sldSz cx="22275800" cy="1574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08FE44-38C7-43B2-AC8A-B182E928D998}" v="10" dt="2023-07-06T14:25:45.61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381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381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6"/>
  </p:normalViewPr>
  <p:slideViewPr>
    <p:cSldViewPr snapToGrid="0">
      <p:cViewPr varScale="1">
        <p:scale>
          <a:sx n="48" d="100"/>
          <a:sy n="48" d="100"/>
        </p:scale>
        <p:origin x="143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Pina" userId="52242362-c8f1-4e41-99a9-d80ef2ac5176" providerId="ADAL" clId="{9508FE44-38C7-43B2-AC8A-B182E928D998}"/>
    <pc:docChg chg="undo custSel modSld">
      <pc:chgData name="Daniel Pina" userId="52242362-c8f1-4e41-99a9-d80ef2ac5176" providerId="ADAL" clId="{9508FE44-38C7-43B2-AC8A-B182E928D998}" dt="2023-07-06T14:35:36.914" v="523" actId="20577"/>
      <pc:docMkLst>
        <pc:docMk/>
      </pc:docMkLst>
      <pc:sldChg chg="modSp mod">
        <pc:chgData name="Daniel Pina" userId="52242362-c8f1-4e41-99a9-d80ef2ac5176" providerId="ADAL" clId="{9508FE44-38C7-43B2-AC8A-B182E928D998}" dt="2023-07-05T15:50:34.866" v="192" actId="790"/>
        <pc:sldMkLst>
          <pc:docMk/>
          <pc:sldMk cId="0" sldId="256"/>
        </pc:sldMkLst>
        <pc:spChg chg="mod">
          <ac:chgData name="Daniel Pina" userId="52242362-c8f1-4e41-99a9-d80ef2ac5176" providerId="ADAL" clId="{9508FE44-38C7-43B2-AC8A-B182E928D998}" dt="2023-07-05T15:50:34.866" v="192" actId="790"/>
          <ac:spMkLst>
            <pc:docMk/>
            <pc:sldMk cId="0" sldId="256"/>
            <ac:spMk id="161" creationId="{00000000-0000-0000-0000-000000000000}"/>
          </ac:spMkLst>
        </pc:spChg>
        <pc:spChg chg="mod">
          <ac:chgData name="Daniel Pina" userId="52242362-c8f1-4e41-99a9-d80ef2ac5176" providerId="ADAL" clId="{9508FE44-38C7-43B2-AC8A-B182E928D998}" dt="2023-07-05T15:50:26.842" v="191" actId="790"/>
          <ac:spMkLst>
            <pc:docMk/>
            <pc:sldMk cId="0" sldId="256"/>
            <ac:spMk id="163" creationId="{00000000-0000-0000-0000-000000000000}"/>
          </ac:spMkLst>
        </pc:spChg>
        <pc:spChg chg="mod">
          <ac:chgData name="Daniel Pina" userId="52242362-c8f1-4e41-99a9-d80ef2ac5176" providerId="ADAL" clId="{9508FE44-38C7-43B2-AC8A-B182E928D998}" dt="2023-06-29T14:50:54.277" v="170" actId="1035"/>
          <ac:spMkLst>
            <pc:docMk/>
            <pc:sldMk cId="0" sldId="256"/>
            <ac:spMk id="164" creationId="{00000000-0000-0000-0000-000000000000}"/>
          </ac:spMkLst>
        </pc:spChg>
      </pc:sldChg>
      <pc:sldChg chg="modSp mod">
        <pc:chgData name="Daniel Pina" userId="52242362-c8f1-4e41-99a9-d80ef2ac5176" providerId="ADAL" clId="{9508FE44-38C7-43B2-AC8A-B182E928D998}" dt="2023-07-05T15:57:54.715" v="201" actId="404"/>
        <pc:sldMkLst>
          <pc:docMk/>
          <pc:sldMk cId="0" sldId="257"/>
        </pc:sldMkLst>
        <pc:spChg chg="mod">
          <ac:chgData name="Daniel Pina" userId="52242362-c8f1-4e41-99a9-d80ef2ac5176" providerId="ADAL" clId="{9508FE44-38C7-43B2-AC8A-B182E928D998}" dt="2023-06-29T15:30:19.439" v="190" actId="20577"/>
          <ac:spMkLst>
            <pc:docMk/>
            <pc:sldMk cId="0" sldId="257"/>
            <ac:spMk id="169" creationId="{00000000-0000-0000-0000-000000000000}"/>
          </ac:spMkLst>
        </pc:spChg>
        <pc:spChg chg="mod">
          <ac:chgData name="Daniel Pina" userId="52242362-c8f1-4e41-99a9-d80ef2ac5176" providerId="ADAL" clId="{9508FE44-38C7-43B2-AC8A-B182E928D998}" dt="2023-07-05T15:57:54.715" v="201" actId="404"/>
          <ac:spMkLst>
            <pc:docMk/>
            <pc:sldMk cId="0" sldId="257"/>
            <ac:spMk id="170" creationId="{00000000-0000-0000-0000-000000000000}"/>
          </ac:spMkLst>
        </pc:spChg>
      </pc:sldChg>
      <pc:sldChg chg="modSp mod">
        <pc:chgData name="Daniel Pina" userId="52242362-c8f1-4e41-99a9-d80ef2ac5176" providerId="ADAL" clId="{9508FE44-38C7-43B2-AC8A-B182E928D998}" dt="2023-07-05T15:58:22.316" v="255" actId="1035"/>
        <pc:sldMkLst>
          <pc:docMk/>
          <pc:sldMk cId="0" sldId="258"/>
        </pc:sldMkLst>
        <pc:spChg chg="mod">
          <ac:chgData name="Daniel Pina" userId="52242362-c8f1-4e41-99a9-d80ef2ac5176" providerId="ADAL" clId="{9508FE44-38C7-43B2-AC8A-B182E928D998}" dt="2023-07-05T15:58:18.423" v="245" actId="1035"/>
          <ac:spMkLst>
            <pc:docMk/>
            <pc:sldMk cId="0" sldId="258"/>
            <ac:spMk id="177" creationId="{00000000-0000-0000-0000-000000000000}"/>
          </ac:spMkLst>
        </pc:spChg>
        <pc:spChg chg="mod">
          <ac:chgData name="Daniel Pina" userId="52242362-c8f1-4e41-99a9-d80ef2ac5176" providerId="ADAL" clId="{9508FE44-38C7-43B2-AC8A-B182E928D998}" dt="2023-07-05T15:58:22.316" v="255" actId="1035"/>
          <ac:spMkLst>
            <pc:docMk/>
            <pc:sldMk cId="0" sldId="258"/>
            <ac:spMk id="178" creationId="{00000000-0000-0000-0000-000000000000}"/>
          </ac:spMkLst>
        </pc:spChg>
        <pc:picChg chg="mod">
          <ac:chgData name="Daniel Pina" userId="52242362-c8f1-4e41-99a9-d80ef2ac5176" providerId="ADAL" clId="{9508FE44-38C7-43B2-AC8A-B182E928D998}" dt="2023-07-05T15:58:05.960" v="215" actId="1035"/>
          <ac:picMkLst>
            <pc:docMk/>
            <pc:sldMk cId="0" sldId="258"/>
            <ac:picMk id="176" creationId="{00000000-0000-0000-0000-000000000000}"/>
          </ac:picMkLst>
        </pc:picChg>
      </pc:sldChg>
      <pc:sldChg chg="modSp mod">
        <pc:chgData name="Daniel Pina" userId="52242362-c8f1-4e41-99a9-d80ef2ac5176" providerId="ADAL" clId="{9508FE44-38C7-43B2-AC8A-B182E928D998}" dt="2023-07-05T16:00:30.552" v="274"/>
        <pc:sldMkLst>
          <pc:docMk/>
          <pc:sldMk cId="0" sldId="261"/>
        </pc:sldMkLst>
        <pc:spChg chg="mod">
          <ac:chgData name="Daniel Pina" userId="52242362-c8f1-4e41-99a9-d80ef2ac5176" providerId="ADAL" clId="{9508FE44-38C7-43B2-AC8A-B182E928D998}" dt="2023-07-05T16:00:30.552" v="274"/>
          <ac:spMkLst>
            <pc:docMk/>
            <pc:sldMk cId="0" sldId="261"/>
            <ac:spMk id="16" creationId="{5E40AE7D-C664-C85C-2D0F-444D97129699}"/>
          </ac:spMkLst>
        </pc:spChg>
        <pc:spChg chg="mod">
          <ac:chgData name="Daniel Pina" userId="52242362-c8f1-4e41-99a9-d80ef2ac5176" providerId="ADAL" clId="{9508FE44-38C7-43B2-AC8A-B182E928D998}" dt="2023-07-05T16:00:30.552" v="274"/>
          <ac:spMkLst>
            <pc:docMk/>
            <pc:sldMk cId="0" sldId="261"/>
            <ac:spMk id="207" creationId="{00000000-0000-0000-0000-000000000000}"/>
          </ac:spMkLst>
        </pc:spChg>
      </pc:sldChg>
      <pc:sldChg chg="modSp mod">
        <pc:chgData name="Daniel Pina" userId="52242362-c8f1-4e41-99a9-d80ef2ac5176" providerId="ADAL" clId="{9508FE44-38C7-43B2-AC8A-B182E928D998}" dt="2023-07-05T15:58:58.378" v="257" actId="1076"/>
        <pc:sldMkLst>
          <pc:docMk/>
          <pc:sldMk cId="0" sldId="262"/>
        </pc:sldMkLst>
        <pc:spChg chg="mod">
          <ac:chgData name="Daniel Pina" userId="52242362-c8f1-4e41-99a9-d80ef2ac5176" providerId="ADAL" clId="{9508FE44-38C7-43B2-AC8A-B182E928D998}" dt="2023-07-05T15:58:54.228" v="256" actId="1076"/>
          <ac:spMkLst>
            <pc:docMk/>
            <pc:sldMk cId="0" sldId="262"/>
            <ac:spMk id="219" creationId="{00000000-0000-0000-0000-000000000000}"/>
          </ac:spMkLst>
        </pc:spChg>
        <pc:spChg chg="mod">
          <ac:chgData name="Daniel Pina" userId="52242362-c8f1-4e41-99a9-d80ef2ac5176" providerId="ADAL" clId="{9508FE44-38C7-43B2-AC8A-B182E928D998}" dt="2023-07-05T15:58:58.378" v="257" actId="1076"/>
          <ac:spMkLst>
            <pc:docMk/>
            <pc:sldMk cId="0" sldId="262"/>
            <ac:spMk id="221" creationId="{00000000-0000-0000-0000-000000000000}"/>
          </ac:spMkLst>
        </pc:spChg>
      </pc:sldChg>
      <pc:sldChg chg="modSp mod">
        <pc:chgData name="Daniel Pina" userId="52242362-c8f1-4e41-99a9-d80ef2ac5176" providerId="ADAL" clId="{9508FE44-38C7-43B2-AC8A-B182E928D998}" dt="2023-07-06T13:33:57.527" v="445" actId="20577"/>
        <pc:sldMkLst>
          <pc:docMk/>
          <pc:sldMk cId="0" sldId="263"/>
        </pc:sldMkLst>
        <pc:spChg chg="mod">
          <ac:chgData name="Daniel Pina" userId="52242362-c8f1-4e41-99a9-d80ef2ac5176" providerId="ADAL" clId="{9508FE44-38C7-43B2-AC8A-B182E928D998}" dt="2023-07-05T16:00:30.552" v="274"/>
          <ac:spMkLst>
            <pc:docMk/>
            <pc:sldMk cId="0" sldId="263"/>
            <ac:spMk id="228" creationId="{00000000-0000-0000-0000-000000000000}"/>
          </ac:spMkLst>
        </pc:spChg>
        <pc:spChg chg="mod">
          <ac:chgData name="Daniel Pina" userId="52242362-c8f1-4e41-99a9-d80ef2ac5176" providerId="ADAL" clId="{9508FE44-38C7-43B2-AC8A-B182E928D998}" dt="2023-07-05T15:59:55.949" v="259" actId="14100"/>
          <ac:spMkLst>
            <pc:docMk/>
            <pc:sldMk cId="0" sldId="263"/>
            <ac:spMk id="233" creationId="{00000000-0000-0000-0000-000000000000}"/>
          </ac:spMkLst>
        </pc:spChg>
        <pc:spChg chg="mod">
          <ac:chgData name="Daniel Pina" userId="52242362-c8f1-4e41-99a9-d80ef2ac5176" providerId="ADAL" clId="{9508FE44-38C7-43B2-AC8A-B182E928D998}" dt="2023-07-06T13:33:57.527" v="445" actId="20577"/>
          <ac:spMkLst>
            <pc:docMk/>
            <pc:sldMk cId="0" sldId="263"/>
            <ac:spMk id="234" creationId="{00000000-0000-0000-0000-000000000000}"/>
          </ac:spMkLst>
        </pc:spChg>
      </pc:sldChg>
      <pc:sldChg chg="modSp mod">
        <pc:chgData name="Daniel Pina" userId="52242362-c8f1-4e41-99a9-d80ef2ac5176" providerId="ADAL" clId="{9508FE44-38C7-43B2-AC8A-B182E928D998}" dt="2023-07-06T13:34:11" v="448" actId="20577"/>
        <pc:sldMkLst>
          <pc:docMk/>
          <pc:sldMk cId="0" sldId="272"/>
        </pc:sldMkLst>
        <pc:spChg chg="mod">
          <ac:chgData name="Daniel Pina" userId="52242362-c8f1-4e41-99a9-d80ef2ac5176" providerId="ADAL" clId="{9508FE44-38C7-43B2-AC8A-B182E928D998}" dt="2023-07-05T16:05:49.392" v="310" actId="14100"/>
          <ac:spMkLst>
            <pc:docMk/>
            <pc:sldMk cId="0" sldId="272"/>
            <ac:spMk id="10" creationId="{B93E5535-4444-B4AC-E11C-2674C6A67B92}"/>
          </ac:spMkLst>
        </pc:spChg>
        <pc:spChg chg="mod">
          <ac:chgData name="Daniel Pina" userId="52242362-c8f1-4e41-99a9-d80ef2ac5176" providerId="ADAL" clId="{9508FE44-38C7-43B2-AC8A-B182E928D998}" dt="2023-07-05T16:05:56.672" v="312" actId="1076"/>
          <ac:spMkLst>
            <pc:docMk/>
            <pc:sldMk cId="0" sldId="272"/>
            <ac:spMk id="11" creationId="{015A754E-CB88-5BE7-9294-B56C7C85233D}"/>
          </ac:spMkLst>
        </pc:spChg>
        <pc:spChg chg="mod">
          <ac:chgData name="Daniel Pina" userId="52242362-c8f1-4e41-99a9-d80ef2ac5176" providerId="ADAL" clId="{9508FE44-38C7-43B2-AC8A-B182E928D998}" dt="2023-07-05T16:05:41.646" v="308" actId="20577"/>
          <ac:spMkLst>
            <pc:docMk/>
            <pc:sldMk cId="0" sldId="272"/>
            <ac:spMk id="352" creationId="{00000000-0000-0000-0000-000000000000}"/>
          </ac:spMkLst>
        </pc:spChg>
        <pc:spChg chg="mod">
          <ac:chgData name="Daniel Pina" userId="52242362-c8f1-4e41-99a9-d80ef2ac5176" providerId="ADAL" clId="{9508FE44-38C7-43B2-AC8A-B182E928D998}" dt="2023-07-06T13:34:11" v="448" actId="20577"/>
          <ac:spMkLst>
            <pc:docMk/>
            <pc:sldMk cId="0" sldId="272"/>
            <ac:spMk id="355" creationId="{00000000-0000-0000-0000-000000000000}"/>
          </ac:spMkLst>
        </pc:spChg>
      </pc:sldChg>
      <pc:sldChg chg="modSp">
        <pc:chgData name="Daniel Pina" userId="52242362-c8f1-4e41-99a9-d80ef2ac5176" providerId="ADAL" clId="{9508FE44-38C7-43B2-AC8A-B182E928D998}" dt="2023-07-05T16:14:10.007" v="355"/>
        <pc:sldMkLst>
          <pc:docMk/>
          <pc:sldMk cId="0" sldId="274"/>
        </pc:sldMkLst>
        <pc:spChg chg="mod">
          <ac:chgData name="Daniel Pina" userId="52242362-c8f1-4e41-99a9-d80ef2ac5176" providerId="ADAL" clId="{9508FE44-38C7-43B2-AC8A-B182E928D998}" dt="2023-07-05T16:14:10.007" v="355"/>
          <ac:spMkLst>
            <pc:docMk/>
            <pc:sldMk cId="0" sldId="274"/>
            <ac:spMk id="372" creationId="{00000000-0000-0000-0000-000000000000}"/>
          </ac:spMkLst>
        </pc:spChg>
      </pc:sldChg>
      <pc:sldChg chg="addSp delSp modSp mod">
        <pc:chgData name="Daniel Pina" userId="52242362-c8f1-4e41-99a9-d80ef2ac5176" providerId="ADAL" clId="{9508FE44-38C7-43B2-AC8A-B182E928D998}" dt="2023-07-06T14:21:38.201" v="495" actId="732"/>
        <pc:sldMkLst>
          <pc:docMk/>
          <pc:sldMk cId="0" sldId="275"/>
        </pc:sldMkLst>
        <pc:spChg chg="mod">
          <ac:chgData name="Daniel Pina" userId="52242362-c8f1-4e41-99a9-d80ef2ac5176" providerId="ADAL" clId="{9508FE44-38C7-43B2-AC8A-B182E928D998}" dt="2023-07-06T14:18:07.032" v="483" actId="1076"/>
          <ac:spMkLst>
            <pc:docMk/>
            <pc:sldMk cId="0" sldId="275"/>
            <ac:spMk id="13" creationId="{BA1171F9-7A7B-5551-3CCD-2C684EBDF85C}"/>
          </ac:spMkLst>
        </pc:spChg>
        <pc:spChg chg="mod">
          <ac:chgData name="Daniel Pina" userId="52242362-c8f1-4e41-99a9-d80ef2ac5176" providerId="ADAL" clId="{9508FE44-38C7-43B2-AC8A-B182E928D998}" dt="2023-07-06T14:18:25.326" v="486" actId="20577"/>
          <ac:spMkLst>
            <pc:docMk/>
            <pc:sldMk cId="0" sldId="275"/>
            <ac:spMk id="382" creationId="{00000000-0000-0000-0000-000000000000}"/>
          </ac:spMkLst>
        </pc:spChg>
        <pc:picChg chg="del mod">
          <ac:chgData name="Daniel Pina" userId="52242362-c8f1-4e41-99a9-d80ef2ac5176" providerId="ADAL" clId="{9508FE44-38C7-43B2-AC8A-B182E928D998}" dt="2023-07-06T14:21:08.814" v="487" actId="478"/>
          <ac:picMkLst>
            <pc:docMk/>
            <pc:sldMk cId="0" sldId="275"/>
            <ac:picMk id="2" creationId="{951A25DF-A845-83A0-D0A8-FBDC17DDB80C}"/>
          </ac:picMkLst>
        </pc:picChg>
        <pc:picChg chg="add mod modCrop">
          <ac:chgData name="Daniel Pina" userId="52242362-c8f1-4e41-99a9-d80ef2ac5176" providerId="ADAL" clId="{9508FE44-38C7-43B2-AC8A-B182E928D998}" dt="2023-07-06T14:21:38.201" v="495" actId="732"/>
          <ac:picMkLst>
            <pc:docMk/>
            <pc:sldMk cId="0" sldId="275"/>
            <ac:picMk id="4" creationId="{54CC896A-6990-1E22-D699-C8AA284BD711}"/>
          </ac:picMkLst>
        </pc:picChg>
      </pc:sldChg>
      <pc:sldChg chg="modSp mod">
        <pc:chgData name="Daniel Pina" userId="52242362-c8f1-4e41-99a9-d80ef2ac5176" providerId="ADAL" clId="{9508FE44-38C7-43B2-AC8A-B182E928D998}" dt="2023-07-06T14:25:45.613" v="511"/>
        <pc:sldMkLst>
          <pc:docMk/>
          <pc:sldMk cId="0" sldId="277"/>
        </pc:sldMkLst>
        <pc:spChg chg="mod">
          <ac:chgData name="Daniel Pina" userId="52242362-c8f1-4e41-99a9-d80ef2ac5176" providerId="ADAL" clId="{9508FE44-38C7-43B2-AC8A-B182E928D998}" dt="2023-07-05T16:19:32.147" v="363" actId="14100"/>
          <ac:spMkLst>
            <pc:docMk/>
            <pc:sldMk cId="0" sldId="277"/>
            <ac:spMk id="10" creationId="{46077EB8-EDB4-E915-89C9-101D75C63973}"/>
          </ac:spMkLst>
        </pc:spChg>
        <pc:spChg chg="mod">
          <ac:chgData name="Daniel Pina" userId="52242362-c8f1-4e41-99a9-d80ef2ac5176" providerId="ADAL" clId="{9508FE44-38C7-43B2-AC8A-B182E928D998}" dt="2023-07-05T16:19:36.939" v="364" actId="1076"/>
          <ac:spMkLst>
            <pc:docMk/>
            <pc:sldMk cId="0" sldId="277"/>
            <ac:spMk id="11" creationId="{D88319FD-6F9E-E6B0-8483-F495B3F7DC06}"/>
          </ac:spMkLst>
        </pc:spChg>
        <pc:spChg chg="mod">
          <ac:chgData name="Daniel Pina" userId="52242362-c8f1-4e41-99a9-d80ef2ac5176" providerId="ADAL" clId="{9508FE44-38C7-43B2-AC8A-B182E928D998}" dt="2023-07-06T14:25:45.613" v="511"/>
          <ac:spMkLst>
            <pc:docMk/>
            <pc:sldMk cId="0" sldId="277"/>
            <ac:spMk id="409" creationId="{00000000-0000-0000-0000-000000000000}"/>
          </ac:spMkLst>
        </pc:spChg>
        <pc:spChg chg="mod">
          <ac:chgData name="Daniel Pina" userId="52242362-c8f1-4e41-99a9-d80ef2ac5176" providerId="ADAL" clId="{9508FE44-38C7-43B2-AC8A-B182E928D998}" dt="2023-07-06T13:34:32.373" v="451" actId="20577"/>
          <ac:spMkLst>
            <pc:docMk/>
            <pc:sldMk cId="0" sldId="277"/>
            <ac:spMk id="412" creationId="{00000000-0000-0000-0000-000000000000}"/>
          </ac:spMkLst>
        </pc:spChg>
      </pc:sldChg>
      <pc:sldChg chg="modSp mod">
        <pc:chgData name="Daniel Pina" userId="52242362-c8f1-4e41-99a9-d80ef2ac5176" providerId="ADAL" clId="{9508FE44-38C7-43B2-AC8A-B182E928D998}" dt="2023-07-05T16:20:42.823" v="365" actId="14100"/>
        <pc:sldMkLst>
          <pc:docMk/>
          <pc:sldMk cId="0" sldId="279"/>
        </pc:sldMkLst>
        <pc:spChg chg="mod">
          <ac:chgData name="Daniel Pina" userId="52242362-c8f1-4e41-99a9-d80ef2ac5176" providerId="ADAL" clId="{9508FE44-38C7-43B2-AC8A-B182E928D998}" dt="2023-07-05T16:20:42.823" v="365" actId="14100"/>
          <ac:spMkLst>
            <pc:docMk/>
            <pc:sldMk cId="0" sldId="279"/>
            <ac:spMk id="429" creationId="{00000000-0000-0000-0000-000000000000}"/>
          </ac:spMkLst>
        </pc:spChg>
      </pc:sldChg>
      <pc:sldChg chg="modSp mod">
        <pc:chgData name="Daniel Pina" userId="52242362-c8f1-4e41-99a9-d80ef2ac5176" providerId="ADAL" clId="{9508FE44-38C7-43B2-AC8A-B182E928D998}" dt="2023-07-05T16:24:33.916" v="368" actId="1076"/>
        <pc:sldMkLst>
          <pc:docMk/>
          <pc:sldMk cId="0" sldId="282"/>
        </pc:sldMkLst>
        <pc:spChg chg="mod">
          <ac:chgData name="Daniel Pina" userId="52242362-c8f1-4e41-99a9-d80ef2ac5176" providerId="ADAL" clId="{9508FE44-38C7-43B2-AC8A-B182E928D998}" dt="2023-07-05T16:24:30.250" v="367" actId="1076"/>
          <ac:spMkLst>
            <pc:docMk/>
            <pc:sldMk cId="0" sldId="282"/>
            <ac:spMk id="460" creationId="{00000000-0000-0000-0000-000000000000}"/>
          </ac:spMkLst>
        </pc:spChg>
        <pc:spChg chg="mod">
          <ac:chgData name="Daniel Pina" userId="52242362-c8f1-4e41-99a9-d80ef2ac5176" providerId="ADAL" clId="{9508FE44-38C7-43B2-AC8A-B182E928D998}" dt="2023-07-05T16:24:33.916" v="368" actId="1076"/>
          <ac:spMkLst>
            <pc:docMk/>
            <pc:sldMk cId="0" sldId="282"/>
            <ac:spMk id="461" creationId="{00000000-0000-0000-0000-000000000000}"/>
          </ac:spMkLst>
        </pc:spChg>
        <pc:picChg chg="mod">
          <ac:chgData name="Daniel Pina" userId="52242362-c8f1-4e41-99a9-d80ef2ac5176" providerId="ADAL" clId="{9508FE44-38C7-43B2-AC8A-B182E928D998}" dt="2023-07-05T16:24:27.107" v="366" actId="1076"/>
          <ac:picMkLst>
            <pc:docMk/>
            <pc:sldMk cId="0" sldId="282"/>
            <ac:picMk id="459" creationId="{00000000-0000-0000-0000-000000000000}"/>
          </ac:picMkLst>
        </pc:picChg>
      </pc:sldChg>
      <pc:sldChg chg="modSp mod">
        <pc:chgData name="Daniel Pina" userId="52242362-c8f1-4e41-99a9-d80ef2ac5176" providerId="ADAL" clId="{9508FE44-38C7-43B2-AC8A-B182E928D998}" dt="2023-07-06T14:29:52.309" v="512" actId="20577"/>
        <pc:sldMkLst>
          <pc:docMk/>
          <pc:sldMk cId="0" sldId="294"/>
        </pc:sldMkLst>
        <pc:spChg chg="mod">
          <ac:chgData name="Daniel Pina" userId="52242362-c8f1-4e41-99a9-d80ef2ac5176" providerId="ADAL" clId="{9508FE44-38C7-43B2-AC8A-B182E928D998}" dt="2023-07-05T16:27:21.338" v="392" actId="1076"/>
          <ac:spMkLst>
            <pc:docMk/>
            <pc:sldMk cId="0" sldId="294"/>
            <ac:spMk id="3" creationId="{30BE9538-F250-2E32-411B-13E1FB290660}"/>
          </ac:spMkLst>
        </pc:spChg>
        <pc:spChg chg="mod">
          <ac:chgData name="Daniel Pina" userId="52242362-c8f1-4e41-99a9-d80ef2ac5176" providerId="ADAL" clId="{9508FE44-38C7-43B2-AC8A-B182E928D998}" dt="2023-07-05T16:27:17.862" v="391" actId="14100"/>
          <ac:spMkLst>
            <pc:docMk/>
            <pc:sldMk cId="0" sldId="294"/>
            <ac:spMk id="11" creationId="{C687649A-2FEA-CEAD-65C3-E8F1B903233A}"/>
          </ac:spMkLst>
        </pc:spChg>
        <pc:spChg chg="mod">
          <ac:chgData name="Daniel Pina" userId="52242362-c8f1-4e41-99a9-d80ef2ac5176" providerId="ADAL" clId="{9508FE44-38C7-43B2-AC8A-B182E928D998}" dt="2023-07-06T13:34:45.425" v="454" actId="20577"/>
          <ac:spMkLst>
            <pc:docMk/>
            <pc:sldMk cId="0" sldId="294"/>
            <ac:spMk id="584" creationId="{00000000-0000-0000-0000-000000000000}"/>
          </ac:spMkLst>
        </pc:spChg>
        <pc:spChg chg="mod">
          <ac:chgData name="Daniel Pina" userId="52242362-c8f1-4e41-99a9-d80ef2ac5176" providerId="ADAL" clId="{9508FE44-38C7-43B2-AC8A-B182E928D998}" dt="2023-07-06T14:29:52.309" v="512" actId="20577"/>
          <ac:spMkLst>
            <pc:docMk/>
            <pc:sldMk cId="0" sldId="294"/>
            <ac:spMk id="589" creationId="{00000000-0000-0000-0000-000000000000}"/>
          </ac:spMkLst>
        </pc:spChg>
      </pc:sldChg>
      <pc:sldChg chg="modSp mod">
        <pc:chgData name="Daniel Pina" userId="52242362-c8f1-4e41-99a9-d80ef2ac5176" providerId="ADAL" clId="{9508FE44-38C7-43B2-AC8A-B182E928D998}" dt="2023-07-05T16:28:54.736" v="395"/>
        <pc:sldMkLst>
          <pc:docMk/>
          <pc:sldMk cId="0" sldId="296"/>
        </pc:sldMkLst>
        <pc:spChg chg="mod">
          <ac:chgData name="Daniel Pina" userId="52242362-c8f1-4e41-99a9-d80ef2ac5176" providerId="ADAL" clId="{9508FE44-38C7-43B2-AC8A-B182E928D998}" dt="2023-07-05T16:28:54.736" v="395"/>
          <ac:spMkLst>
            <pc:docMk/>
            <pc:sldMk cId="0" sldId="296"/>
            <ac:spMk id="604" creationId="{00000000-0000-0000-0000-000000000000}"/>
          </ac:spMkLst>
        </pc:spChg>
      </pc:sldChg>
      <pc:sldChg chg="modSp mod">
        <pc:chgData name="Daniel Pina" userId="52242362-c8f1-4e41-99a9-d80ef2ac5176" providerId="ADAL" clId="{9508FE44-38C7-43B2-AC8A-B182E928D998}" dt="2023-07-06T14:30:31.616" v="514" actId="20577"/>
        <pc:sldMkLst>
          <pc:docMk/>
          <pc:sldMk cId="0" sldId="297"/>
        </pc:sldMkLst>
        <pc:spChg chg="mod">
          <ac:chgData name="Daniel Pina" userId="52242362-c8f1-4e41-99a9-d80ef2ac5176" providerId="ADAL" clId="{9508FE44-38C7-43B2-AC8A-B182E928D998}" dt="2023-07-06T14:30:31.616" v="514" actId="20577"/>
          <ac:spMkLst>
            <pc:docMk/>
            <pc:sldMk cId="0" sldId="297"/>
            <ac:spMk id="17" creationId="{E5751563-4435-4C60-EDA2-10AB2BEEEA04}"/>
          </ac:spMkLst>
        </pc:spChg>
        <pc:spChg chg="mod">
          <ac:chgData name="Daniel Pina" userId="52242362-c8f1-4e41-99a9-d80ef2ac5176" providerId="ADAL" clId="{9508FE44-38C7-43B2-AC8A-B182E928D998}" dt="2023-07-05T16:28:54.736" v="395"/>
          <ac:spMkLst>
            <pc:docMk/>
            <pc:sldMk cId="0" sldId="297"/>
            <ac:spMk id="616" creationId="{00000000-0000-0000-0000-000000000000}"/>
          </ac:spMkLst>
        </pc:spChg>
      </pc:sldChg>
      <pc:sldChg chg="modSp mod">
        <pc:chgData name="Daniel Pina" userId="52242362-c8f1-4e41-99a9-d80ef2ac5176" providerId="ADAL" clId="{9508FE44-38C7-43B2-AC8A-B182E928D998}" dt="2023-07-05T16:34:55.208" v="397" actId="14100"/>
        <pc:sldMkLst>
          <pc:docMk/>
          <pc:sldMk cId="0" sldId="300"/>
        </pc:sldMkLst>
        <pc:spChg chg="mod">
          <ac:chgData name="Daniel Pina" userId="52242362-c8f1-4e41-99a9-d80ef2ac5176" providerId="ADAL" clId="{9508FE44-38C7-43B2-AC8A-B182E928D998}" dt="2023-07-05T16:34:55.208" v="397" actId="14100"/>
          <ac:spMkLst>
            <pc:docMk/>
            <pc:sldMk cId="0" sldId="300"/>
            <ac:spMk id="653" creationId="{00000000-0000-0000-0000-000000000000}"/>
          </ac:spMkLst>
        </pc:spChg>
      </pc:sldChg>
      <pc:sldChg chg="modSp mod">
        <pc:chgData name="Daniel Pina" userId="52242362-c8f1-4e41-99a9-d80ef2ac5176" providerId="ADAL" clId="{9508FE44-38C7-43B2-AC8A-B182E928D998}" dt="2023-07-06T13:35:02.422" v="457" actId="20577"/>
        <pc:sldMkLst>
          <pc:docMk/>
          <pc:sldMk cId="0" sldId="307"/>
        </pc:sldMkLst>
        <pc:spChg chg="mod">
          <ac:chgData name="Daniel Pina" userId="52242362-c8f1-4e41-99a9-d80ef2ac5176" providerId="ADAL" clId="{9508FE44-38C7-43B2-AC8A-B182E928D998}" dt="2023-07-05T16:35:14.250" v="401" actId="1076"/>
          <ac:spMkLst>
            <pc:docMk/>
            <pc:sldMk cId="0" sldId="307"/>
            <ac:spMk id="10" creationId="{14BAAAEB-0083-8416-FACB-C9C51680721E}"/>
          </ac:spMkLst>
        </pc:spChg>
        <pc:spChg chg="mod">
          <ac:chgData name="Daniel Pina" userId="52242362-c8f1-4e41-99a9-d80ef2ac5176" providerId="ADAL" clId="{9508FE44-38C7-43B2-AC8A-B182E928D998}" dt="2023-07-05T16:35:11.976" v="400" actId="14100"/>
          <ac:spMkLst>
            <pc:docMk/>
            <pc:sldMk cId="0" sldId="307"/>
            <ac:spMk id="11" creationId="{9847C0CA-68FC-769D-1703-ABE70FA88745}"/>
          </ac:spMkLst>
        </pc:spChg>
        <pc:spChg chg="mod">
          <ac:chgData name="Daniel Pina" userId="52242362-c8f1-4e41-99a9-d80ef2ac5176" providerId="ADAL" clId="{9508FE44-38C7-43B2-AC8A-B182E928D998}" dt="2023-07-05T16:35:16.988" v="402" actId="1076"/>
          <ac:spMkLst>
            <pc:docMk/>
            <pc:sldMk cId="0" sldId="307"/>
            <ac:spMk id="12" creationId="{3507DC6C-0753-E38B-8D91-4C0E22CA4D4D}"/>
          </ac:spMkLst>
        </pc:spChg>
        <pc:spChg chg="mod">
          <ac:chgData name="Daniel Pina" userId="52242362-c8f1-4e41-99a9-d80ef2ac5176" providerId="ADAL" clId="{9508FE44-38C7-43B2-AC8A-B182E928D998}" dt="2023-07-05T16:35:24.455" v="403" actId="6549"/>
          <ac:spMkLst>
            <pc:docMk/>
            <pc:sldMk cId="0" sldId="307"/>
            <ac:spMk id="737" creationId="{00000000-0000-0000-0000-000000000000}"/>
          </ac:spMkLst>
        </pc:spChg>
        <pc:spChg chg="mod">
          <ac:chgData name="Daniel Pina" userId="52242362-c8f1-4e41-99a9-d80ef2ac5176" providerId="ADAL" clId="{9508FE44-38C7-43B2-AC8A-B182E928D998}" dt="2023-07-06T13:35:02.422" v="457" actId="20577"/>
          <ac:spMkLst>
            <pc:docMk/>
            <pc:sldMk cId="0" sldId="307"/>
            <ac:spMk id="741" creationId="{00000000-0000-0000-0000-000000000000}"/>
          </ac:spMkLst>
        </pc:spChg>
      </pc:sldChg>
      <pc:sldChg chg="modSp mod">
        <pc:chgData name="Daniel Pina" userId="52242362-c8f1-4e41-99a9-d80ef2ac5176" providerId="ADAL" clId="{9508FE44-38C7-43B2-AC8A-B182E928D998}" dt="2023-07-05T16:36:11.711" v="406" actId="20577"/>
        <pc:sldMkLst>
          <pc:docMk/>
          <pc:sldMk cId="0" sldId="309"/>
        </pc:sldMkLst>
        <pc:spChg chg="mod">
          <ac:chgData name="Daniel Pina" userId="52242362-c8f1-4e41-99a9-d80ef2ac5176" providerId="ADAL" clId="{9508FE44-38C7-43B2-AC8A-B182E928D998}" dt="2023-07-05T16:36:11.711" v="406" actId="20577"/>
          <ac:spMkLst>
            <pc:docMk/>
            <pc:sldMk cId="0" sldId="309"/>
            <ac:spMk id="757" creationId="{00000000-0000-0000-0000-000000000000}"/>
          </ac:spMkLst>
        </pc:spChg>
      </pc:sldChg>
      <pc:sldChg chg="modSp mod">
        <pc:chgData name="Daniel Pina" userId="52242362-c8f1-4e41-99a9-d80ef2ac5176" providerId="ADAL" clId="{9508FE44-38C7-43B2-AC8A-B182E928D998}" dt="2023-07-05T16:36:22.387" v="407" actId="14100"/>
        <pc:sldMkLst>
          <pc:docMk/>
          <pc:sldMk cId="0" sldId="310"/>
        </pc:sldMkLst>
        <pc:spChg chg="mod">
          <ac:chgData name="Daniel Pina" userId="52242362-c8f1-4e41-99a9-d80ef2ac5176" providerId="ADAL" clId="{9508FE44-38C7-43B2-AC8A-B182E928D998}" dt="2023-07-05T16:36:22.387" v="407" actId="14100"/>
          <ac:spMkLst>
            <pc:docMk/>
            <pc:sldMk cId="0" sldId="310"/>
            <ac:spMk id="2" creationId="{087404B8-0272-BE28-2D86-5584E6A3F66B}"/>
          </ac:spMkLst>
        </pc:spChg>
      </pc:sldChg>
      <pc:sldChg chg="modSp">
        <pc:chgData name="Daniel Pina" userId="52242362-c8f1-4e41-99a9-d80ef2ac5176" providerId="ADAL" clId="{9508FE44-38C7-43B2-AC8A-B182E928D998}" dt="2023-07-05T16:14:10.007" v="355"/>
        <pc:sldMkLst>
          <pc:docMk/>
          <pc:sldMk cId="0" sldId="311"/>
        </pc:sldMkLst>
        <pc:spChg chg="mod">
          <ac:chgData name="Daniel Pina" userId="52242362-c8f1-4e41-99a9-d80ef2ac5176" providerId="ADAL" clId="{9508FE44-38C7-43B2-AC8A-B182E928D998}" dt="2023-07-05T16:14:10.007" v="355"/>
          <ac:spMkLst>
            <pc:docMk/>
            <pc:sldMk cId="0" sldId="311"/>
            <ac:spMk id="774" creationId="{00000000-0000-0000-0000-000000000000}"/>
          </ac:spMkLst>
        </pc:spChg>
      </pc:sldChg>
      <pc:sldChg chg="modSp mod">
        <pc:chgData name="Daniel Pina" userId="52242362-c8f1-4e41-99a9-d80ef2ac5176" providerId="ADAL" clId="{9508FE44-38C7-43B2-AC8A-B182E928D998}" dt="2023-07-05T16:37:40.676" v="408" actId="123"/>
        <pc:sldMkLst>
          <pc:docMk/>
          <pc:sldMk cId="0" sldId="312"/>
        </pc:sldMkLst>
        <pc:spChg chg="mod">
          <ac:chgData name="Daniel Pina" userId="52242362-c8f1-4e41-99a9-d80ef2ac5176" providerId="ADAL" clId="{9508FE44-38C7-43B2-AC8A-B182E928D998}" dt="2023-07-05T16:37:40.676" v="408" actId="123"/>
          <ac:spMkLst>
            <pc:docMk/>
            <pc:sldMk cId="0" sldId="312"/>
            <ac:spMk id="785" creationId="{00000000-0000-0000-0000-000000000000}"/>
          </ac:spMkLst>
        </pc:spChg>
      </pc:sldChg>
      <pc:sldChg chg="modSp mod">
        <pc:chgData name="Daniel Pina" userId="52242362-c8f1-4e41-99a9-d80ef2ac5176" providerId="ADAL" clId="{9508FE44-38C7-43B2-AC8A-B182E928D998}" dt="2023-07-06T14:32:50.062" v="516" actId="20577"/>
        <pc:sldMkLst>
          <pc:docMk/>
          <pc:sldMk cId="0" sldId="313"/>
        </pc:sldMkLst>
        <pc:spChg chg="mod">
          <ac:chgData name="Daniel Pina" userId="52242362-c8f1-4e41-99a9-d80ef2ac5176" providerId="ADAL" clId="{9508FE44-38C7-43B2-AC8A-B182E928D998}" dt="2023-07-06T14:32:50.062" v="516" actId="20577"/>
          <ac:spMkLst>
            <pc:docMk/>
            <pc:sldMk cId="0" sldId="313"/>
            <ac:spMk id="18" creationId="{B0EFC97B-7D8A-69EC-79F3-4C864B1A50F6}"/>
          </ac:spMkLst>
        </pc:spChg>
        <pc:graphicFrameChg chg="mod">
          <ac:chgData name="Daniel Pina" userId="52242362-c8f1-4e41-99a9-d80ef2ac5176" providerId="ADAL" clId="{9508FE44-38C7-43B2-AC8A-B182E928D998}" dt="2023-07-05T16:14:10.007" v="355"/>
          <ac:graphicFrameMkLst>
            <pc:docMk/>
            <pc:sldMk cId="0" sldId="313"/>
            <ac:graphicFrameMk id="3" creationId="{F8E964DD-4258-14B6-16D2-0C538F2BC46B}"/>
          </ac:graphicFrameMkLst>
        </pc:graphicFrameChg>
      </pc:sldChg>
      <pc:sldChg chg="delSp modSp mod">
        <pc:chgData name="Daniel Pina" userId="52242362-c8f1-4e41-99a9-d80ef2ac5176" providerId="ADAL" clId="{9508FE44-38C7-43B2-AC8A-B182E928D998}" dt="2023-07-06T13:35:14.354" v="460" actId="20577"/>
        <pc:sldMkLst>
          <pc:docMk/>
          <pc:sldMk cId="0" sldId="321"/>
        </pc:sldMkLst>
        <pc:spChg chg="del">
          <ac:chgData name="Daniel Pina" userId="52242362-c8f1-4e41-99a9-d80ef2ac5176" providerId="ADAL" clId="{9508FE44-38C7-43B2-AC8A-B182E928D998}" dt="2023-07-05T16:38:20.987" v="410" actId="478"/>
          <ac:spMkLst>
            <pc:docMk/>
            <pc:sldMk cId="0" sldId="321"/>
            <ac:spMk id="10" creationId="{5BD488AB-3D50-3D6F-7088-00EBBA4C67D8}"/>
          </ac:spMkLst>
        </pc:spChg>
        <pc:spChg chg="del mod">
          <ac:chgData name="Daniel Pina" userId="52242362-c8f1-4e41-99a9-d80ef2ac5176" providerId="ADAL" clId="{9508FE44-38C7-43B2-AC8A-B182E928D998}" dt="2023-07-05T16:38:22.485" v="412" actId="478"/>
          <ac:spMkLst>
            <pc:docMk/>
            <pc:sldMk cId="0" sldId="321"/>
            <ac:spMk id="11" creationId="{BDF51F6E-17D5-57AD-9B65-9337A1777F53}"/>
          </ac:spMkLst>
        </pc:spChg>
        <pc:spChg chg="del">
          <ac:chgData name="Daniel Pina" userId="52242362-c8f1-4e41-99a9-d80ef2ac5176" providerId="ADAL" clId="{9508FE44-38C7-43B2-AC8A-B182E928D998}" dt="2023-07-05T16:38:24.593" v="414" actId="478"/>
          <ac:spMkLst>
            <pc:docMk/>
            <pc:sldMk cId="0" sldId="321"/>
            <ac:spMk id="12" creationId="{3EF39A22-BD8E-E994-9252-F8F5DA995D84}"/>
          </ac:spMkLst>
        </pc:spChg>
        <pc:spChg chg="mod">
          <ac:chgData name="Daniel Pina" userId="52242362-c8f1-4e41-99a9-d80ef2ac5176" providerId="ADAL" clId="{9508FE44-38C7-43B2-AC8A-B182E928D998}" dt="2023-07-06T13:35:14.354" v="460" actId="20577"/>
          <ac:spMkLst>
            <pc:docMk/>
            <pc:sldMk cId="0" sldId="321"/>
            <ac:spMk id="865" creationId="{00000000-0000-0000-0000-000000000000}"/>
          </ac:spMkLst>
        </pc:spChg>
        <pc:spChg chg="mod">
          <ac:chgData name="Daniel Pina" userId="52242362-c8f1-4e41-99a9-d80ef2ac5176" providerId="ADAL" clId="{9508FE44-38C7-43B2-AC8A-B182E928D998}" dt="2023-07-05T16:38:22.921" v="413" actId="20577"/>
          <ac:spMkLst>
            <pc:docMk/>
            <pc:sldMk cId="0" sldId="321"/>
            <ac:spMk id="870" creationId="{00000000-0000-0000-0000-000000000000}"/>
          </ac:spMkLst>
        </pc:spChg>
      </pc:sldChg>
      <pc:sldChg chg="modSp">
        <pc:chgData name="Daniel Pina" userId="52242362-c8f1-4e41-99a9-d80ef2ac5176" providerId="ADAL" clId="{9508FE44-38C7-43B2-AC8A-B182E928D998}" dt="2023-07-05T16:00:30.552" v="274"/>
        <pc:sldMkLst>
          <pc:docMk/>
          <pc:sldMk cId="0" sldId="323"/>
        </pc:sldMkLst>
        <pc:spChg chg="mod">
          <ac:chgData name="Daniel Pina" userId="52242362-c8f1-4e41-99a9-d80ef2ac5176" providerId="ADAL" clId="{9508FE44-38C7-43B2-AC8A-B182E928D998}" dt="2023-07-05T16:00:30.552" v="274"/>
          <ac:spMkLst>
            <pc:docMk/>
            <pc:sldMk cId="0" sldId="323"/>
            <ac:spMk id="883" creationId="{00000000-0000-0000-0000-000000000000}"/>
          </ac:spMkLst>
        </pc:spChg>
      </pc:sldChg>
      <pc:sldChg chg="modSp mod">
        <pc:chgData name="Daniel Pina" userId="52242362-c8f1-4e41-99a9-d80ef2ac5176" providerId="ADAL" clId="{9508FE44-38C7-43B2-AC8A-B182E928D998}" dt="2023-07-06T14:34:03.879" v="517" actId="20577"/>
        <pc:sldMkLst>
          <pc:docMk/>
          <pc:sldMk cId="0" sldId="324"/>
        </pc:sldMkLst>
        <pc:spChg chg="mod">
          <ac:chgData name="Daniel Pina" userId="52242362-c8f1-4e41-99a9-d80ef2ac5176" providerId="ADAL" clId="{9508FE44-38C7-43B2-AC8A-B182E928D998}" dt="2023-07-06T14:34:03.879" v="517" actId="20577"/>
          <ac:spMkLst>
            <pc:docMk/>
            <pc:sldMk cId="0" sldId="324"/>
            <ac:spMk id="895" creationId="{00000000-0000-0000-0000-000000000000}"/>
          </ac:spMkLst>
        </pc:spChg>
      </pc:sldChg>
      <pc:sldChg chg="modSp mod">
        <pc:chgData name="Daniel Pina" userId="52242362-c8f1-4e41-99a9-d80ef2ac5176" providerId="ADAL" clId="{9508FE44-38C7-43B2-AC8A-B182E928D998}" dt="2023-07-05T16:40:17.798" v="423" actId="14100"/>
        <pc:sldMkLst>
          <pc:docMk/>
          <pc:sldMk cId="0" sldId="326"/>
        </pc:sldMkLst>
        <pc:spChg chg="mod">
          <ac:chgData name="Daniel Pina" userId="52242362-c8f1-4e41-99a9-d80ef2ac5176" providerId="ADAL" clId="{9508FE44-38C7-43B2-AC8A-B182E928D998}" dt="2023-07-05T16:40:15.492" v="422" actId="1076"/>
          <ac:spMkLst>
            <pc:docMk/>
            <pc:sldMk cId="0" sldId="326"/>
            <ac:spMk id="9" creationId="{3D3BEDAD-9822-2B5F-BDD1-B3DF8947D999}"/>
          </ac:spMkLst>
        </pc:spChg>
        <pc:spChg chg="mod">
          <ac:chgData name="Daniel Pina" userId="52242362-c8f1-4e41-99a9-d80ef2ac5176" providerId="ADAL" clId="{9508FE44-38C7-43B2-AC8A-B182E928D998}" dt="2023-07-05T16:40:17.798" v="423" actId="14100"/>
          <ac:spMkLst>
            <pc:docMk/>
            <pc:sldMk cId="0" sldId="326"/>
            <ac:spMk id="12" creationId="{F4C78C8B-BBD9-5210-259F-27AF3B678D22}"/>
          </ac:spMkLst>
        </pc:spChg>
        <pc:spChg chg="mod">
          <ac:chgData name="Daniel Pina" userId="52242362-c8f1-4e41-99a9-d80ef2ac5176" providerId="ADAL" clId="{9508FE44-38C7-43B2-AC8A-B182E928D998}" dt="2023-07-05T16:40:03.912" v="419" actId="14100"/>
          <ac:spMkLst>
            <pc:docMk/>
            <pc:sldMk cId="0" sldId="326"/>
            <ac:spMk id="914" creationId="{00000000-0000-0000-0000-000000000000}"/>
          </ac:spMkLst>
        </pc:spChg>
      </pc:sldChg>
      <pc:sldChg chg="modSp mod">
        <pc:chgData name="Daniel Pina" userId="52242362-c8f1-4e41-99a9-d80ef2ac5176" providerId="ADAL" clId="{9508FE44-38C7-43B2-AC8A-B182E928D998}" dt="2023-07-05T16:41:28.808" v="425" actId="20577"/>
        <pc:sldMkLst>
          <pc:docMk/>
          <pc:sldMk cId="0" sldId="327"/>
        </pc:sldMkLst>
        <pc:spChg chg="mod">
          <ac:chgData name="Daniel Pina" userId="52242362-c8f1-4e41-99a9-d80ef2ac5176" providerId="ADAL" clId="{9508FE44-38C7-43B2-AC8A-B182E928D998}" dt="2023-07-05T16:41:28.808" v="425" actId="20577"/>
          <ac:spMkLst>
            <pc:docMk/>
            <pc:sldMk cId="0" sldId="327"/>
            <ac:spMk id="922" creationId="{00000000-0000-0000-0000-000000000000}"/>
          </ac:spMkLst>
        </pc:spChg>
      </pc:sldChg>
      <pc:sldChg chg="modSp mod">
        <pc:chgData name="Daniel Pina" userId="52242362-c8f1-4e41-99a9-d80ef2ac5176" providerId="ADAL" clId="{9508FE44-38C7-43B2-AC8A-B182E928D998}" dt="2023-07-05T16:41:48.505" v="427" actId="403"/>
        <pc:sldMkLst>
          <pc:docMk/>
          <pc:sldMk cId="0" sldId="328"/>
        </pc:sldMkLst>
        <pc:spChg chg="mod">
          <ac:chgData name="Daniel Pina" userId="52242362-c8f1-4e41-99a9-d80ef2ac5176" providerId="ADAL" clId="{9508FE44-38C7-43B2-AC8A-B182E928D998}" dt="2023-07-05T16:41:48.505" v="427" actId="403"/>
          <ac:spMkLst>
            <pc:docMk/>
            <pc:sldMk cId="0" sldId="328"/>
            <ac:spMk id="935" creationId="{00000000-0000-0000-0000-000000000000}"/>
          </ac:spMkLst>
        </pc:spChg>
      </pc:sldChg>
      <pc:sldChg chg="modSp mod">
        <pc:chgData name="Daniel Pina" userId="52242362-c8f1-4e41-99a9-d80ef2ac5176" providerId="ADAL" clId="{9508FE44-38C7-43B2-AC8A-B182E928D998}" dt="2023-07-06T14:35:13.944" v="520" actId="20577"/>
        <pc:sldMkLst>
          <pc:docMk/>
          <pc:sldMk cId="0" sldId="351"/>
        </pc:sldMkLst>
        <pc:spChg chg="mod">
          <ac:chgData name="Daniel Pina" userId="52242362-c8f1-4e41-99a9-d80ef2ac5176" providerId="ADAL" clId="{9508FE44-38C7-43B2-AC8A-B182E928D998}" dt="2023-07-05T16:41:58.235" v="428" actId="14100"/>
          <ac:spMkLst>
            <pc:docMk/>
            <pc:sldMk cId="0" sldId="351"/>
            <ac:spMk id="12" creationId="{62470D2D-2355-1778-99C2-1D6B63BD3202}"/>
          </ac:spMkLst>
        </pc:spChg>
        <pc:spChg chg="mod">
          <ac:chgData name="Daniel Pina" userId="52242362-c8f1-4e41-99a9-d80ef2ac5176" providerId="ADAL" clId="{9508FE44-38C7-43B2-AC8A-B182E928D998}" dt="2023-07-06T14:35:13.944" v="520" actId="20577"/>
          <ac:spMkLst>
            <pc:docMk/>
            <pc:sldMk cId="0" sldId="351"/>
            <ac:spMk id="1146" creationId="{00000000-0000-0000-0000-000000000000}"/>
          </ac:spMkLst>
        </pc:spChg>
      </pc:sldChg>
      <pc:sldChg chg="modSp mod">
        <pc:chgData name="Daniel Pina" userId="52242362-c8f1-4e41-99a9-d80ef2ac5176" providerId="ADAL" clId="{9508FE44-38C7-43B2-AC8A-B182E928D998}" dt="2023-07-06T14:35:36.914" v="523" actId="20577"/>
        <pc:sldMkLst>
          <pc:docMk/>
          <pc:sldMk cId="0" sldId="353"/>
        </pc:sldMkLst>
        <pc:spChg chg="mod">
          <ac:chgData name="Daniel Pina" userId="52242362-c8f1-4e41-99a9-d80ef2ac5176" providerId="ADAL" clId="{9508FE44-38C7-43B2-AC8A-B182E928D998}" dt="2023-07-06T14:35:36.914" v="523" actId="20577"/>
          <ac:spMkLst>
            <pc:docMk/>
            <pc:sldMk cId="0" sldId="353"/>
            <ac:spMk id="1165" creationId="{00000000-0000-0000-0000-000000000000}"/>
          </ac:spMkLst>
        </pc:spChg>
      </pc:sldChg>
      <pc:sldChg chg="modSp mod">
        <pc:chgData name="Daniel Pina" userId="52242362-c8f1-4e41-99a9-d80ef2ac5176" providerId="ADAL" clId="{9508FE44-38C7-43B2-AC8A-B182E928D998}" dt="2023-07-05T16:42:41.511" v="430" actId="14100"/>
        <pc:sldMkLst>
          <pc:docMk/>
          <pc:sldMk cId="0" sldId="355"/>
        </pc:sldMkLst>
        <pc:spChg chg="mod">
          <ac:chgData name="Daniel Pina" userId="52242362-c8f1-4e41-99a9-d80ef2ac5176" providerId="ADAL" clId="{9508FE44-38C7-43B2-AC8A-B182E928D998}" dt="2023-07-05T16:42:35.546" v="429" actId="14100"/>
          <ac:spMkLst>
            <pc:docMk/>
            <pc:sldMk cId="0" sldId="355"/>
            <ac:spMk id="1187" creationId="{00000000-0000-0000-0000-000000000000}"/>
          </ac:spMkLst>
        </pc:spChg>
        <pc:spChg chg="mod">
          <ac:chgData name="Daniel Pina" userId="52242362-c8f1-4e41-99a9-d80ef2ac5176" providerId="ADAL" clId="{9508FE44-38C7-43B2-AC8A-B182E928D998}" dt="2023-07-05T16:42:41.511" v="430" actId="14100"/>
          <ac:spMkLst>
            <pc:docMk/>
            <pc:sldMk cId="0" sldId="355"/>
            <ac:spMk id="1188" creationId="{00000000-0000-0000-0000-000000000000}"/>
          </ac:spMkLst>
        </pc:spChg>
      </pc:sldChg>
      <pc:sldChg chg="modSp mod">
        <pc:chgData name="Daniel Pina" userId="52242362-c8f1-4e41-99a9-d80ef2ac5176" providerId="ADAL" clId="{9508FE44-38C7-43B2-AC8A-B182E928D998}" dt="2023-07-05T16:42:51.149" v="431" actId="20577"/>
        <pc:sldMkLst>
          <pc:docMk/>
          <pc:sldMk cId="0" sldId="356"/>
        </pc:sldMkLst>
        <pc:spChg chg="mod">
          <ac:chgData name="Daniel Pina" userId="52242362-c8f1-4e41-99a9-d80ef2ac5176" providerId="ADAL" clId="{9508FE44-38C7-43B2-AC8A-B182E928D998}" dt="2023-07-05T16:42:51.149" v="431" actId="20577"/>
          <ac:spMkLst>
            <pc:docMk/>
            <pc:sldMk cId="0" sldId="356"/>
            <ac:spMk id="1200" creationId="{00000000-0000-0000-0000-000000000000}"/>
          </ac:spMkLst>
        </pc:spChg>
      </pc:sldChg>
      <pc:sldChg chg="modSp mod">
        <pc:chgData name="Daniel Pina" userId="52242362-c8f1-4e41-99a9-d80ef2ac5176" providerId="ADAL" clId="{9508FE44-38C7-43B2-AC8A-B182E928D998}" dt="2023-07-05T15:59:08.592" v="258" actId="1076"/>
        <pc:sldMkLst>
          <pc:docMk/>
          <pc:sldMk cId="3397526435" sldId="368"/>
        </pc:sldMkLst>
        <pc:spChg chg="mod">
          <ac:chgData name="Daniel Pina" userId="52242362-c8f1-4e41-99a9-d80ef2ac5176" providerId="ADAL" clId="{9508FE44-38C7-43B2-AC8A-B182E928D998}" dt="2023-07-05T15:59:08.592" v="258" actId="1076"/>
          <ac:spMkLst>
            <pc:docMk/>
            <pc:sldMk cId="3397526435" sldId="368"/>
            <ac:spMk id="13" creationId="{BBAF92E8-343F-D25D-1024-B2B799D10E5F}"/>
          </ac:spMkLst>
        </pc:spChg>
      </pc:sldChg>
      <pc:sldChg chg="modSp mod">
        <pc:chgData name="Daniel Pina" userId="52242362-c8f1-4e41-99a9-d80ef2ac5176" providerId="ADAL" clId="{9508FE44-38C7-43B2-AC8A-B182E928D998}" dt="2023-07-06T14:13:56.834" v="464" actId="20577"/>
        <pc:sldMkLst>
          <pc:docMk/>
          <pc:sldMk cId="1669773019" sldId="369"/>
        </pc:sldMkLst>
        <pc:spChg chg="mod">
          <ac:chgData name="Daniel Pina" userId="52242362-c8f1-4e41-99a9-d80ef2ac5176" providerId="ADAL" clId="{9508FE44-38C7-43B2-AC8A-B182E928D998}" dt="2023-07-06T14:13:56.834" v="464" actId="20577"/>
          <ac:spMkLst>
            <pc:docMk/>
            <pc:sldMk cId="1669773019" sldId="369"/>
            <ac:spMk id="13" creationId="{BBAF92E8-343F-D25D-1024-B2B799D10E5F}"/>
          </ac:spMkLst>
        </pc:spChg>
      </pc:sldChg>
      <pc:sldChg chg="modSp mod">
        <pc:chgData name="Daniel Pina" userId="52242362-c8f1-4e41-99a9-d80ef2ac5176" providerId="ADAL" clId="{9508FE44-38C7-43B2-AC8A-B182E928D998}" dt="2023-07-06T14:14:29.657" v="478" actId="20577"/>
        <pc:sldMkLst>
          <pc:docMk/>
          <pc:sldMk cId="2190288009" sldId="370"/>
        </pc:sldMkLst>
        <pc:spChg chg="mod">
          <ac:chgData name="Daniel Pina" userId="52242362-c8f1-4e41-99a9-d80ef2ac5176" providerId="ADAL" clId="{9508FE44-38C7-43B2-AC8A-B182E928D998}" dt="2023-07-06T14:14:29.657" v="478" actId="20577"/>
          <ac:spMkLst>
            <pc:docMk/>
            <pc:sldMk cId="2190288009" sldId="370"/>
            <ac:spMk id="13" creationId="{BBAF92E8-343F-D25D-1024-B2B799D10E5F}"/>
          </ac:spMkLst>
        </pc:spChg>
      </pc:sldChg>
      <pc:sldChg chg="modSp mod">
        <pc:chgData name="Daniel Pina" userId="52242362-c8f1-4e41-99a9-d80ef2ac5176" providerId="ADAL" clId="{9508FE44-38C7-43B2-AC8A-B182E928D998}" dt="2023-07-05T16:01:37.695" v="298" actId="1035"/>
        <pc:sldMkLst>
          <pc:docMk/>
          <pc:sldMk cId="4236007721" sldId="372"/>
        </pc:sldMkLst>
        <pc:spChg chg="mod">
          <ac:chgData name="Daniel Pina" userId="52242362-c8f1-4e41-99a9-d80ef2ac5176" providerId="ADAL" clId="{9508FE44-38C7-43B2-AC8A-B182E928D998}" dt="2023-07-05T16:01:23.942" v="291" actId="1035"/>
          <ac:spMkLst>
            <pc:docMk/>
            <pc:sldMk cId="4236007721" sldId="372"/>
            <ac:spMk id="3" creationId="{E8DD98EA-04B9-4943-B223-98E522A9EED0}"/>
          </ac:spMkLst>
        </pc:spChg>
        <pc:spChg chg="mod">
          <ac:chgData name="Daniel Pina" userId="52242362-c8f1-4e41-99a9-d80ef2ac5176" providerId="ADAL" clId="{9508FE44-38C7-43B2-AC8A-B182E928D998}" dt="2023-07-05T16:01:37.695" v="298" actId="1035"/>
          <ac:spMkLst>
            <pc:docMk/>
            <pc:sldMk cId="4236007721" sldId="372"/>
            <ac:spMk id="10" creationId="{12EA2BAA-2754-39F0-A513-5A91F5C72459}"/>
          </ac:spMkLst>
        </pc:spChg>
        <pc:spChg chg="mod">
          <ac:chgData name="Daniel Pina" userId="52242362-c8f1-4e41-99a9-d80ef2ac5176" providerId="ADAL" clId="{9508FE44-38C7-43B2-AC8A-B182E928D998}" dt="2023-07-05T16:01:32.544" v="292" actId="1076"/>
          <ac:spMkLst>
            <pc:docMk/>
            <pc:sldMk cId="4236007721" sldId="372"/>
            <ac:spMk id="11" creationId="{46E6E86F-8BCE-4C7A-CA72-58282CE26D7A}"/>
          </ac:spMkLst>
        </pc:spChg>
        <pc:spChg chg="mod">
          <ac:chgData name="Daniel Pina" userId="52242362-c8f1-4e41-99a9-d80ef2ac5176" providerId="ADAL" clId="{9508FE44-38C7-43B2-AC8A-B182E928D998}" dt="2023-07-05T16:01:34.436" v="293" actId="1076"/>
          <ac:spMkLst>
            <pc:docMk/>
            <pc:sldMk cId="4236007721" sldId="372"/>
            <ac:spMk id="12" creationId="{9878A5C2-3F1E-C39F-8D4F-0E1F29D1C65F}"/>
          </ac:spMkLst>
        </pc:spChg>
        <pc:spChg chg="mod">
          <ac:chgData name="Daniel Pina" userId="52242362-c8f1-4e41-99a9-d80ef2ac5176" providerId="ADAL" clId="{9508FE44-38C7-43B2-AC8A-B182E928D998}" dt="2023-07-05T16:01:23.942" v="291" actId="1035"/>
          <ac:spMkLst>
            <pc:docMk/>
            <pc:sldMk cId="4236007721" sldId="372"/>
            <ac:spMk id="13" creationId="{BBAF92E8-343F-D25D-1024-B2B799D10E5F}"/>
          </ac:spMkLst>
        </pc:spChg>
      </pc:sldChg>
      <pc:sldChg chg="modSp">
        <pc:chgData name="Daniel Pina" userId="52242362-c8f1-4e41-99a9-d80ef2ac5176" providerId="ADAL" clId="{9508FE44-38C7-43B2-AC8A-B182E928D998}" dt="2023-07-05T16:00:30.552" v="274"/>
        <pc:sldMkLst>
          <pc:docMk/>
          <pc:sldMk cId="2987111095" sldId="373"/>
        </pc:sldMkLst>
        <pc:spChg chg="mod">
          <ac:chgData name="Daniel Pina" userId="52242362-c8f1-4e41-99a9-d80ef2ac5176" providerId="ADAL" clId="{9508FE44-38C7-43B2-AC8A-B182E928D998}" dt="2023-07-05T16:00:30.552" v="274"/>
          <ac:spMkLst>
            <pc:docMk/>
            <pc:sldMk cId="2987111095" sldId="373"/>
            <ac:spMk id="3" creationId="{E8DD98EA-04B9-4943-B223-98E522A9EED0}"/>
          </ac:spMkLst>
        </pc:spChg>
      </pc:sldChg>
      <pc:sldChg chg="modSp mod">
        <pc:chgData name="Daniel Pina" userId="52242362-c8f1-4e41-99a9-d80ef2ac5176" providerId="ADAL" clId="{9508FE44-38C7-43B2-AC8A-B182E928D998}" dt="2023-07-05T16:04:15.491" v="300" actId="14100"/>
        <pc:sldMkLst>
          <pc:docMk/>
          <pc:sldMk cId="922120140" sldId="374"/>
        </pc:sldMkLst>
        <pc:spChg chg="mod">
          <ac:chgData name="Daniel Pina" userId="52242362-c8f1-4e41-99a9-d80ef2ac5176" providerId="ADAL" clId="{9508FE44-38C7-43B2-AC8A-B182E928D998}" dt="2023-07-05T16:04:15.491" v="300" actId="14100"/>
          <ac:spMkLst>
            <pc:docMk/>
            <pc:sldMk cId="922120140" sldId="374"/>
            <ac:spMk id="15" creationId="{6A40905F-9431-BE1B-EED1-094BCCDD0F97}"/>
          </ac:spMkLst>
        </pc:spChg>
        <pc:spChg chg="mod">
          <ac:chgData name="Daniel Pina" userId="52242362-c8f1-4e41-99a9-d80ef2ac5176" providerId="ADAL" clId="{9508FE44-38C7-43B2-AC8A-B182E928D998}" dt="2023-07-05T16:03:24.128" v="299" actId="20577"/>
          <ac:spMkLst>
            <pc:docMk/>
            <pc:sldMk cId="922120140" sldId="374"/>
            <ac:spMk id="223" creationId="{00000000-0000-0000-0000-000000000000}"/>
          </ac:spMkLst>
        </pc:spChg>
      </pc:sldChg>
      <pc:sldChg chg="modSp mod">
        <pc:chgData name="Daniel Pina" userId="52242362-c8f1-4e41-99a9-d80ef2ac5176" providerId="ADAL" clId="{9508FE44-38C7-43B2-AC8A-B182E928D998}" dt="2023-07-05T16:05:19.060" v="301" actId="20577"/>
        <pc:sldMkLst>
          <pc:docMk/>
          <pc:sldMk cId="3976328756" sldId="375"/>
        </pc:sldMkLst>
        <pc:spChg chg="mod">
          <ac:chgData name="Daniel Pina" userId="52242362-c8f1-4e41-99a9-d80ef2ac5176" providerId="ADAL" clId="{9508FE44-38C7-43B2-AC8A-B182E928D998}" dt="2023-07-05T16:05:19.060" v="301" actId="20577"/>
          <ac:spMkLst>
            <pc:docMk/>
            <pc:sldMk cId="3976328756" sldId="375"/>
            <ac:spMk id="223" creationId="{00000000-0000-0000-0000-000000000000}"/>
          </ac:spMkLst>
        </pc:spChg>
      </pc:sldChg>
      <pc:sldChg chg="modSp mod">
        <pc:chgData name="Daniel Pina" userId="52242362-c8f1-4e41-99a9-d80ef2ac5176" providerId="ADAL" clId="{9508FE44-38C7-43B2-AC8A-B182E928D998}" dt="2023-07-05T16:18:58.532" v="359"/>
        <pc:sldMkLst>
          <pc:docMk/>
          <pc:sldMk cId="1208425305" sldId="377"/>
        </pc:sldMkLst>
        <pc:spChg chg="mod">
          <ac:chgData name="Daniel Pina" userId="52242362-c8f1-4e41-99a9-d80ef2ac5176" providerId="ADAL" clId="{9508FE44-38C7-43B2-AC8A-B182E928D998}" dt="2023-07-05T16:18:58.532" v="359"/>
          <ac:spMkLst>
            <pc:docMk/>
            <pc:sldMk cId="1208425305" sldId="377"/>
            <ac:spMk id="3" creationId="{E49F491F-491C-3F1D-5A19-B551C521FCAF}"/>
          </ac:spMkLst>
        </pc:spChg>
        <pc:spChg chg="mod">
          <ac:chgData name="Daniel Pina" userId="52242362-c8f1-4e41-99a9-d80ef2ac5176" providerId="ADAL" clId="{9508FE44-38C7-43B2-AC8A-B182E928D998}" dt="2023-07-05T16:10:55.840" v="325" actId="14100"/>
          <ac:spMkLst>
            <pc:docMk/>
            <pc:sldMk cId="1208425305" sldId="377"/>
            <ac:spMk id="15" creationId="{35E3E9B9-8655-2076-EA29-58B7BBAA9365}"/>
          </ac:spMkLst>
        </pc:spChg>
        <pc:spChg chg="mod">
          <ac:chgData name="Daniel Pina" userId="52242362-c8f1-4e41-99a9-d80ef2ac5176" providerId="ADAL" clId="{9508FE44-38C7-43B2-AC8A-B182E928D998}" dt="2023-07-05T16:14:10.007" v="355"/>
          <ac:spMkLst>
            <pc:docMk/>
            <pc:sldMk cId="1208425305" sldId="377"/>
            <ac:spMk id="382" creationId="{00000000-0000-0000-0000-000000000000}"/>
          </ac:spMkLst>
        </pc:spChg>
        <pc:picChg chg="mod">
          <ac:chgData name="Daniel Pina" userId="52242362-c8f1-4e41-99a9-d80ef2ac5176" providerId="ADAL" clId="{9508FE44-38C7-43B2-AC8A-B182E928D998}" dt="2023-07-05T16:11:00.012" v="326" actId="1076"/>
          <ac:picMkLst>
            <pc:docMk/>
            <pc:sldMk cId="1208425305" sldId="377"/>
            <ac:picMk id="12" creationId="{EF7F7077-413E-BD02-4F5E-99B884DA3ACC}"/>
          </ac:picMkLst>
        </pc:picChg>
      </pc:sldChg>
      <pc:sldChg chg="addSp delSp modSp mod">
        <pc:chgData name="Daniel Pina" userId="52242362-c8f1-4e41-99a9-d80ef2ac5176" providerId="ADAL" clId="{9508FE44-38C7-43B2-AC8A-B182E928D998}" dt="2023-07-06T14:25:45.613" v="511"/>
        <pc:sldMkLst>
          <pc:docMk/>
          <pc:sldMk cId="2946696056" sldId="378"/>
        </pc:sldMkLst>
        <pc:spChg chg="add del mod">
          <ac:chgData name="Daniel Pina" userId="52242362-c8f1-4e41-99a9-d80ef2ac5176" providerId="ADAL" clId="{9508FE44-38C7-43B2-AC8A-B182E928D998}" dt="2023-07-05T16:12:58.267" v="350" actId="478"/>
          <ac:spMkLst>
            <pc:docMk/>
            <pc:sldMk cId="2946696056" sldId="378"/>
            <ac:spMk id="3" creationId="{E49F491F-491C-3F1D-5A19-B551C521FCAF}"/>
          </ac:spMkLst>
        </pc:spChg>
        <pc:spChg chg="mod">
          <ac:chgData name="Daniel Pina" userId="52242362-c8f1-4e41-99a9-d80ef2ac5176" providerId="ADAL" clId="{9508FE44-38C7-43B2-AC8A-B182E928D998}" dt="2023-07-05T16:14:10.007" v="355"/>
          <ac:spMkLst>
            <pc:docMk/>
            <pc:sldMk cId="2946696056" sldId="378"/>
            <ac:spMk id="4" creationId="{4038324C-F350-B14D-CFC4-7C8A51DAA2D7}"/>
          </ac:spMkLst>
        </pc:spChg>
        <pc:spChg chg="mod">
          <ac:chgData name="Daniel Pina" userId="52242362-c8f1-4e41-99a9-d80ef2ac5176" providerId="ADAL" clId="{9508FE44-38C7-43B2-AC8A-B182E928D998}" dt="2023-07-05T16:12:53.944" v="348" actId="14100"/>
          <ac:spMkLst>
            <pc:docMk/>
            <pc:sldMk cId="2946696056" sldId="378"/>
            <ac:spMk id="16" creationId="{3E7266DA-49AF-FB74-4069-6B46C2CB6189}"/>
          </ac:spMkLst>
        </pc:spChg>
        <pc:spChg chg="mod">
          <ac:chgData name="Daniel Pina" userId="52242362-c8f1-4e41-99a9-d80ef2ac5176" providerId="ADAL" clId="{9508FE44-38C7-43B2-AC8A-B182E928D998}" dt="2023-07-05T16:13:17" v="353" actId="1076"/>
          <ac:spMkLst>
            <pc:docMk/>
            <pc:sldMk cId="2946696056" sldId="378"/>
            <ac:spMk id="17" creationId="{82A10762-C508-31ED-11AE-641B0B5B38AB}"/>
          </ac:spMkLst>
        </pc:spChg>
        <pc:spChg chg="mod">
          <ac:chgData name="Daniel Pina" userId="52242362-c8f1-4e41-99a9-d80ef2ac5176" providerId="ADAL" clId="{9508FE44-38C7-43B2-AC8A-B182E928D998}" dt="2023-07-05T16:13:19.472" v="354" actId="1076"/>
          <ac:spMkLst>
            <pc:docMk/>
            <pc:sldMk cId="2946696056" sldId="378"/>
            <ac:spMk id="18" creationId="{6F25C6B1-0148-DF74-E4FA-BE4536613E70}"/>
          </ac:spMkLst>
        </pc:spChg>
        <pc:spChg chg="mod">
          <ac:chgData name="Daniel Pina" userId="52242362-c8f1-4e41-99a9-d80ef2ac5176" providerId="ADAL" clId="{9508FE44-38C7-43B2-AC8A-B182E928D998}" dt="2023-07-06T14:25:45.613" v="511"/>
          <ac:spMkLst>
            <pc:docMk/>
            <pc:sldMk cId="2946696056" sldId="378"/>
            <ac:spMk id="382" creationId="{00000000-0000-0000-0000-000000000000}"/>
          </ac:spMkLst>
        </pc:spChg>
      </pc:sldChg>
      <pc:sldChg chg="delSp modSp mod">
        <pc:chgData name="Daniel Pina" userId="52242362-c8f1-4e41-99a9-d80ef2ac5176" providerId="ADAL" clId="{9508FE44-38C7-43B2-AC8A-B182E928D998}" dt="2023-07-05T16:18:58.532" v="359"/>
        <pc:sldMkLst>
          <pc:docMk/>
          <pc:sldMk cId="3900598156" sldId="380"/>
        </pc:sldMkLst>
        <pc:spChg chg="del">
          <ac:chgData name="Daniel Pina" userId="52242362-c8f1-4e41-99a9-d80ef2ac5176" providerId="ADAL" clId="{9508FE44-38C7-43B2-AC8A-B182E928D998}" dt="2023-07-05T16:17:35.163" v="357" actId="478"/>
          <ac:spMkLst>
            <pc:docMk/>
            <pc:sldMk cId="3900598156" sldId="380"/>
            <ac:spMk id="3" creationId="{E49F491F-491C-3F1D-5A19-B551C521FCAF}"/>
          </ac:spMkLst>
        </pc:spChg>
        <pc:spChg chg="mod">
          <ac:chgData name="Daniel Pina" userId="52242362-c8f1-4e41-99a9-d80ef2ac5176" providerId="ADAL" clId="{9508FE44-38C7-43B2-AC8A-B182E928D998}" dt="2023-07-05T16:18:58.532" v="359"/>
          <ac:spMkLst>
            <pc:docMk/>
            <pc:sldMk cId="3900598156" sldId="380"/>
            <ac:spMk id="382" creationId="{00000000-0000-0000-0000-000000000000}"/>
          </ac:spMkLst>
        </pc:spChg>
      </pc:sldChg>
      <pc:sldChg chg="modSp mod">
        <pc:chgData name="Daniel Pina" userId="52242362-c8f1-4e41-99a9-d80ef2ac5176" providerId="ADAL" clId="{9508FE44-38C7-43B2-AC8A-B182E928D998}" dt="2023-07-05T16:18:58.532" v="359"/>
        <pc:sldMkLst>
          <pc:docMk/>
          <pc:sldMk cId="1896620800" sldId="381"/>
        </pc:sldMkLst>
        <pc:spChg chg="mod">
          <ac:chgData name="Daniel Pina" userId="52242362-c8f1-4e41-99a9-d80ef2ac5176" providerId="ADAL" clId="{9508FE44-38C7-43B2-AC8A-B182E928D998}" dt="2023-07-05T16:18:58.532" v="359"/>
          <ac:spMkLst>
            <pc:docMk/>
            <pc:sldMk cId="1896620800" sldId="381"/>
            <ac:spMk id="3" creationId="{E49F491F-491C-3F1D-5A19-B551C521FCAF}"/>
          </ac:spMkLst>
        </pc:spChg>
        <pc:spChg chg="mod">
          <ac:chgData name="Daniel Pina" userId="52242362-c8f1-4e41-99a9-d80ef2ac5176" providerId="ADAL" clId="{9508FE44-38C7-43B2-AC8A-B182E928D998}" dt="2023-07-05T16:18:58.532" v="359"/>
          <ac:spMkLst>
            <pc:docMk/>
            <pc:sldMk cId="1896620800" sldId="381"/>
            <ac:spMk id="382" creationId="{00000000-0000-0000-0000-000000000000}"/>
          </ac:spMkLst>
        </pc:spChg>
      </pc:sldChg>
      <pc:sldChg chg="delSp modSp mod">
        <pc:chgData name="Daniel Pina" userId="52242362-c8f1-4e41-99a9-d80ef2ac5176" providerId="ADAL" clId="{9508FE44-38C7-43B2-AC8A-B182E928D998}" dt="2023-07-06T13:35:31.467" v="463" actId="20577"/>
        <pc:sldMkLst>
          <pc:docMk/>
          <pc:sldMk cId="1285733660" sldId="387"/>
        </pc:sldMkLst>
        <pc:spChg chg="del">
          <ac:chgData name="Daniel Pina" userId="52242362-c8f1-4e41-99a9-d80ef2ac5176" providerId="ADAL" clId="{9508FE44-38C7-43B2-AC8A-B182E928D998}" dt="2023-07-05T16:43:00.608" v="432" actId="478"/>
          <ac:spMkLst>
            <pc:docMk/>
            <pc:sldMk cId="1285733660" sldId="387"/>
            <ac:spMk id="10" creationId="{E004A2ED-8559-4957-E9D5-E89AD588B0FA}"/>
          </ac:spMkLst>
        </pc:spChg>
        <pc:spChg chg="del">
          <ac:chgData name="Daniel Pina" userId="52242362-c8f1-4e41-99a9-d80ef2ac5176" providerId="ADAL" clId="{9508FE44-38C7-43B2-AC8A-B182E928D998}" dt="2023-07-05T16:43:04.094" v="433" actId="478"/>
          <ac:spMkLst>
            <pc:docMk/>
            <pc:sldMk cId="1285733660" sldId="387"/>
            <ac:spMk id="11" creationId="{0F9CABBC-F06E-DDD8-03EF-C0D41512B5C3}"/>
          </ac:spMkLst>
        </pc:spChg>
        <pc:spChg chg="del">
          <ac:chgData name="Daniel Pina" userId="52242362-c8f1-4e41-99a9-d80ef2ac5176" providerId="ADAL" clId="{9508FE44-38C7-43B2-AC8A-B182E928D998}" dt="2023-07-05T16:43:06.130" v="434" actId="478"/>
          <ac:spMkLst>
            <pc:docMk/>
            <pc:sldMk cId="1285733660" sldId="387"/>
            <ac:spMk id="13" creationId="{0A3DB379-E483-C34E-3C54-1FB83DEF644C}"/>
          </ac:spMkLst>
        </pc:spChg>
        <pc:spChg chg="mod">
          <ac:chgData name="Daniel Pina" userId="52242362-c8f1-4e41-99a9-d80ef2ac5176" providerId="ADAL" clId="{9508FE44-38C7-43B2-AC8A-B182E928D998}" dt="2023-07-06T13:35:31.467" v="463" actId="20577"/>
          <ac:spMkLst>
            <pc:docMk/>
            <pc:sldMk cId="1285733660" sldId="387"/>
            <ac:spMk id="865" creationId="{00000000-0000-0000-0000-000000000000}"/>
          </ac:spMkLst>
        </pc:spChg>
        <pc:spChg chg="mod">
          <ac:chgData name="Daniel Pina" userId="52242362-c8f1-4e41-99a9-d80ef2ac5176" providerId="ADAL" clId="{9508FE44-38C7-43B2-AC8A-B182E928D998}" dt="2023-07-05T16:43:15.780" v="442" actId="20577"/>
          <ac:spMkLst>
            <pc:docMk/>
            <pc:sldMk cId="1285733660" sldId="387"/>
            <ac:spMk id="870" creationId="{00000000-0000-0000-0000-000000000000}"/>
          </ac:spMkLst>
        </pc:spChg>
      </pc:sldChg>
      <pc:sldChg chg="addSp delSp modSp mod">
        <pc:chgData name="Daniel Pina" userId="52242362-c8f1-4e41-99a9-d80ef2ac5176" providerId="ADAL" clId="{9508FE44-38C7-43B2-AC8A-B182E928D998}" dt="2023-07-06T14:23:44.467" v="504" actId="14100"/>
        <pc:sldMkLst>
          <pc:docMk/>
          <pc:sldMk cId="869298839" sldId="388"/>
        </pc:sldMkLst>
        <pc:spChg chg="mod">
          <ac:chgData name="Daniel Pina" userId="52242362-c8f1-4e41-99a9-d80ef2ac5176" providerId="ADAL" clId="{9508FE44-38C7-43B2-AC8A-B182E928D998}" dt="2023-07-06T14:18:13.486" v="484" actId="6549"/>
          <ac:spMkLst>
            <pc:docMk/>
            <pc:sldMk cId="869298839" sldId="388"/>
            <ac:spMk id="13" creationId="{6D912879-544E-A892-B7B1-6D097CF532DD}"/>
          </ac:spMkLst>
        </pc:spChg>
        <pc:graphicFrameChg chg="del mod modGraphic">
          <ac:chgData name="Daniel Pina" userId="52242362-c8f1-4e41-99a9-d80ef2ac5176" providerId="ADAL" clId="{9508FE44-38C7-43B2-AC8A-B182E928D998}" dt="2023-07-06T14:23:27.551" v="496" actId="478"/>
          <ac:graphicFrameMkLst>
            <pc:docMk/>
            <pc:sldMk cId="869298839" sldId="388"/>
            <ac:graphicFrameMk id="4" creationId="{0E2C5457-614F-0F00-2C7C-481FFD3372F4}"/>
          </ac:graphicFrameMkLst>
        </pc:graphicFrameChg>
        <pc:picChg chg="add mod">
          <ac:chgData name="Daniel Pina" userId="52242362-c8f1-4e41-99a9-d80ef2ac5176" providerId="ADAL" clId="{9508FE44-38C7-43B2-AC8A-B182E928D998}" dt="2023-07-06T14:23:44.467" v="504" actId="14100"/>
          <ac:picMkLst>
            <pc:docMk/>
            <pc:sldMk cId="869298839" sldId="388"/>
            <ac:picMk id="3" creationId="{E9F99AB7-C97A-DB56-C8A2-C4469CAB054C}"/>
          </ac:picMkLst>
        </pc:picChg>
      </pc:sldChg>
      <pc:sldChg chg="addSp delSp modSp mod">
        <pc:chgData name="Daniel Pina" userId="52242362-c8f1-4e41-99a9-d80ef2ac5176" providerId="ADAL" clId="{9508FE44-38C7-43B2-AC8A-B182E928D998}" dt="2023-07-06T14:25:14.045" v="510" actId="1076"/>
        <pc:sldMkLst>
          <pc:docMk/>
          <pc:sldMk cId="2483072225" sldId="389"/>
        </pc:sldMkLst>
        <pc:graphicFrameChg chg="del mod modGraphic">
          <ac:chgData name="Daniel Pina" userId="52242362-c8f1-4e41-99a9-d80ef2ac5176" providerId="ADAL" clId="{9508FE44-38C7-43B2-AC8A-B182E928D998}" dt="2023-07-06T14:24:59.115" v="507" actId="478"/>
          <ac:graphicFrameMkLst>
            <pc:docMk/>
            <pc:sldMk cId="2483072225" sldId="389"/>
            <ac:graphicFrameMk id="2" creationId="{2CD71DF0-7D4E-56DF-059D-83C2B85E8471}"/>
          </ac:graphicFrameMkLst>
        </pc:graphicFrameChg>
        <pc:picChg chg="add mod">
          <ac:chgData name="Daniel Pina" userId="52242362-c8f1-4e41-99a9-d80ef2ac5176" providerId="ADAL" clId="{9508FE44-38C7-43B2-AC8A-B182E928D998}" dt="2023-07-06T14:25:14.045" v="510" actId="1076"/>
          <ac:picMkLst>
            <pc:docMk/>
            <pc:sldMk cId="2483072225" sldId="389"/>
            <ac:picMk id="4" creationId="{D36122D9-BDD0-ECAD-CB15-8586B0F1394E}"/>
          </ac:picMkLst>
        </pc:picChg>
      </pc:sldChg>
    </pc:docChg>
  </pc:docChgLst>
  <pc:docChgLst>
    <pc:chgData name="Katerina Maniadaki" userId="1828531b-b661-4457-8edf-edbe297f4f6f" providerId="ADAL" clId="{BD7338F6-72B2-40A8-9180-E4991BA616ED}"/>
    <pc:docChg chg="delSld modSld">
      <pc:chgData name="Katerina Maniadaki" userId="1828531b-b661-4457-8edf-edbe297f4f6f" providerId="ADAL" clId="{BD7338F6-72B2-40A8-9180-E4991BA616ED}" dt="2023-01-20T07:45:27.610" v="1" actId="1076"/>
      <pc:docMkLst>
        <pc:docMk/>
      </pc:docMkLst>
      <pc:sldChg chg="modSp mod">
        <pc:chgData name="Katerina Maniadaki" userId="1828531b-b661-4457-8edf-edbe297f4f6f" providerId="ADAL" clId="{BD7338F6-72B2-40A8-9180-E4991BA616ED}" dt="2023-01-20T07:45:27.610" v="1" actId="1076"/>
        <pc:sldMkLst>
          <pc:docMk/>
          <pc:sldMk cId="0" sldId="263"/>
        </pc:sldMkLst>
        <pc:spChg chg="mod">
          <ac:chgData name="Katerina Maniadaki" userId="1828531b-b661-4457-8edf-edbe297f4f6f" providerId="ADAL" clId="{BD7338F6-72B2-40A8-9180-E4991BA616ED}" dt="2023-01-20T07:45:27.610" v="1" actId="1076"/>
          <ac:spMkLst>
            <pc:docMk/>
            <pc:sldMk cId="0" sldId="263"/>
            <ac:spMk id="3" creationId="{D90ED92E-9BA8-BEE2-60BF-9760B3B4D10D}"/>
          </ac:spMkLst>
        </pc:spChg>
      </pc:sldChg>
      <pc:sldChg chg="del">
        <pc:chgData name="Katerina Maniadaki" userId="1828531b-b661-4457-8edf-edbe297f4f6f" providerId="ADAL" clId="{BD7338F6-72B2-40A8-9180-E4991BA616ED}" dt="2023-01-20T07:45:06.112" v="0" actId="47"/>
        <pc:sldMkLst>
          <pc:docMk/>
          <pc:sldMk cId="0" sldId="366"/>
        </pc:sldMkLst>
      </pc:sldChg>
    </pc:docChg>
  </pc:docChgLst>
  <pc:docChgLst>
    <pc:chgData name="Eirini Gkotsi" userId="5c7c14db-6e4f-40df-9989-e03c0d12dcf5" providerId="ADAL" clId="{67874194-9A4A-4F64-BBA1-608130FC9CE9}"/>
    <pc:docChg chg="modSld">
      <pc:chgData name="Eirini Gkotsi" userId="5c7c14db-6e4f-40df-9989-e03c0d12dcf5" providerId="ADAL" clId="{67874194-9A4A-4F64-BBA1-608130FC9CE9}" dt="2023-01-20T08:40:26.308" v="27" actId="20577"/>
      <pc:docMkLst>
        <pc:docMk/>
      </pc:docMkLst>
      <pc:sldChg chg="modSp mod">
        <pc:chgData name="Eirini Gkotsi" userId="5c7c14db-6e4f-40df-9989-e03c0d12dcf5" providerId="ADAL" clId="{67874194-9A4A-4F64-BBA1-608130FC9CE9}" dt="2023-01-20T08:34:09.180" v="0" actId="122"/>
        <pc:sldMkLst>
          <pc:docMk/>
          <pc:sldMk cId="0" sldId="257"/>
        </pc:sldMkLst>
        <pc:spChg chg="mod">
          <ac:chgData name="Eirini Gkotsi" userId="5c7c14db-6e4f-40df-9989-e03c0d12dcf5" providerId="ADAL" clId="{67874194-9A4A-4F64-BBA1-608130FC9CE9}" dt="2023-01-20T08:34:09.180" v="0" actId="122"/>
          <ac:spMkLst>
            <pc:docMk/>
            <pc:sldMk cId="0" sldId="257"/>
            <ac:spMk id="170" creationId="{00000000-0000-0000-0000-000000000000}"/>
          </ac:spMkLst>
        </pc:spChg>
      </pc:sldChg>
      <pc:sldChg chg="modSp mod">
        <pc:chgData name="Eirini Gkotsi" userId="5c7c14db-6e4f-40df-9989-e03c0d12dcf5" providerId="ADAL" clId="{67874194-9A4A-4F64-BBA1-608130FC9CE9}" dt="2023-01-20T08:40:26.308" v="27" actId="20577"/>
        <pc:sldMkLst>
          <pc:docMk/>
          <pc:sldMk cId="0" sldId="260"/>
        </pc:sldMkLst>
        <pc:spChg chg="mod">
          <ac:chgData name="Eirini Gkotsi" userId="5c7c14db-6e4f-40df-9989-e03c0d12dcf5" providerId="ADAL" clId="{67874194-9A4A-4F64-BBA1-608130FC9CE9}" dt="2023-01-20T08:37:14.035" v="18" actId="113"/>
          <ac:spMkLst>
            <pc:docMk/>
            <pc:sldMk cId="0" sldId="260"/>
            <ac:spMk id="191" creationId="{00000000-0000-0000-0000-000000000000}"/>
          </ac:spMkLst>
        </pc:spChg>
        <pc:spChg chg="mod">
          <ac:chgData name="Eirini Gkotsi" userId="5c7c14db-6e4f-40df-9989-e03c0d12dcf5" providerId="ADAL" clId="{67874194-9A4A-4F64-BBA1-608130FC9CE9}" dt="2023-01-20T08:40:26.308" v="27" actId="20577"/>
          <ac:spMkLst>
            <pc:docMk/>
            <pc:sldMk cId="0" sldId="260"/>
            <ac:spMk id="19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9D1C4E-7F44-4BF2-AA0A-122A1845F918}"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5F478A3E-6E28-4ABC-965D-E38237218AB7}">
      <dgm:prSet phldrT="[Text]"/>
      <dgm:spPr>
        <a:xfrm>
          <a:off x="2344277" y="1317356"/>
          <a:ext cx="797845" cy="797845"/>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dirty="0">
              <a:solidFill>
                <a:sysClr val="window" lastClr="FFFFFF"/>
              </a:solidFill>
              <a:latin typeface="Times New Roman" panose="02020603050405020304" pitchFamily="18" charset="0"/>
              <a:ea typeface="+mn-ea"/>
              <a:cs typeface="Times New Roman" panose="02020603050405020304" pitchFamily="18" charset="0"/>
            </a:rPr>
            <a:t>Agências de viagens </a:t>
          </a:r>
        </a:p>
      </dgm:t>
    </dgm:pt>
    <dgm:pt modelId="{011F2380-DD2D-4F42-A50F-703C7979FFE6}" type="parTrans" cxnId="{78E38D74-DE59-4E27-A127-A0F97029C5C8}">
      <dgm:prSet/>
      <dgm:spPr/>
      <dgm:t>
        <a:bodyPr/>
        <a:lstStyle/>
        <a:p>
          <a:pPr algn="ctr"/>
          <a:endParaRPr lang="en-US">
            <a:latin typeface="Times New Roman" panose="02020603050405020304" pitchFamily="18" charset="0"/>
            <a:cs typeface="Times New Roman" panose="02020603050405020304" pitchFamily="18" charset="0"/>
          </a:endParaRPr>
        </a:p>
      </dgm:t>
    </dgm:pt>
    <dgm:pt modelId="{95A29114-8E95-4B99-9FF8-764F7A10B6EF}" type="sibTrans" cxnId="{78E38D74-DE59-4E27-A127-A0F97029C5C8}">
      <dgm:prSet/>
      <dgm:spPr/>
      <dgm:t>
        <a:bodyPr/>
        <a:lstStyle/>
        <a:p>
          <a:pPr algn="ctr"/>
          <a:endParaRPr lang="en-US">
            <a:latin typeface="Times New Roman" panose="02020603050405020304" pitchFamily="18" charset="0"/>
            <a:cs typeface="Times New Roman" panose="02020603050405020304" pitchFamily="18" charset="0"/>
          </a:endParaRPr>
        </a:p>
      </dgm:t>
    </dgm:pt>
    <dgm:pt modelId="{72DD201E-7E07-4D09-8465-EDC9E886949F}">
      <dgm:prSet phldrT="[Text]"/>
      <dgm:spPr>
        <a:xfrm>
          <a:off x="2247663" y="5149"/>
          <a:ext cx="991073" cy="991073"/>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a:solidFill>
                <a:sysClr val="window" lastClr="FFFFFF"/>
              </a:solidFill>
              <a:latin typeface="Times New Roman" panose="02020603050405020304" pitchFamily="18" charset="0"/>
              <a:ea typeface="+mn-ea"/>
              <a:cs typeface="Times New Roman" panose="02020603050405020304" pitchFamily="18" charset="0"/>
            </a:rPr>
            <a:t>Degustação de alimentos</a:t>
          </a:r>
        </a:p>
      </dgm:t>
    </dgm:pt>
    <dgm:pt modelId="{2F18A4A0-7842-4D28-8AD3-CAE6D713F55C}" type="parTrans" cxnId="{57594A48-CED9-4224-9189-E9C7F3C027DE}">
      <dgm:prSet/>
      <dgm:spPr>
        <a:xfrm rot="16200000">
          <a:off x="2658099" y="1025972"/>
          <a:ext cx="170200" cy="271267"/>
        </a:xfrm>
        <a:prstGeom prst="rightArrow">
          <a:avLst>
            <a:gd name="adj1" fmla="val 60000"/>
            <a:gd name="adj2" fmla="val 50000"/>
          </a:avLst>
        </a:prstGeom>
        <a:solidFill>
          <a:srgbClr val="FFC000">
            <a:hueOff val="0"/>
            <a:satOff val="0"/>
            <a:lumOff val="0"/>
            <a:alphaOff val="0"/>
          </a:srgbClr>
        </a:solidFill>
        <a:ln>
          <a:noFill/>
        </a:ln>
        <a:effectLst/>
      </dgm:spPr>
      <dgm:t>
        <a:bodyPr/>
        <a:lstStyle/>
        <a:p>
          <a:pPr algn="ctr">
            <a:buNone/>
          </a:pPr>
          <a:endParaRPr lang="en-US">
            <a:solidFill>
              <a:sysClr val="window" lastClr="FFFFFF"/>
            </a:solidFill>
            <a:latin typeface="Times New Roman" panose="02020603050405020304" pitchFamily="18" charset="0"/>
            <a:ea typeface="+mn-ea"/>
            <a:cs typeface="Times New Roman" panose="02020603050405020304" pitchFamily="18" charset="0"/>
          </a:endParaRPr>
        </a:p>
      </dgm:t>
    </dgm:pt>
    <dgm:pt modelId="{960335D0-8CAF-43CB-B67A-126DDA1B3554}" type="sibTrans" cxnId="{57594A48-CED9-4224-9189-E9C7F3C027DE}">
      <dgm:prSet/>
      <dgm:spPr/>
      <dgm:t>
        <a:bodyPr/>
        <a:lstStyle/>
        <a:p>
          <a:pPr algn="ctr"/>
          <a:endParaRPr lang="en-US">
            <a:latin typeface="Times New Roman" panose="02020603050405020304" pitchFamily="18" charset="0"/>
            <a:cs typeface="Times New Roman" panose="02020603050405020304" pitchFamily="18" charset="0"/>
          </a:endParaRPr>
        </a:p>
      </dgm:t>
    </dgm:pt>
    <dgm:pt modelId="{0A0B0716-D98B-4659-A5D1-05DF46D55987}">
      <dgm:prSet phldrT="[Text]"/>
      <dgm:spPr>
        <a:xfrm>
          <a:off x="3403760" y="845103"/>
          <a:ext cx="991073" cy="991073"/>
        </a:xfrm>
        <a:prstGeom prst="ellipse">
          <a:avLst/>
        </a:prstGeom>
        <a:solidFill>
          <a:srgbClr val="FFC000">
            <a:hueOff val="2450223"/>
            <a:satOff val="-10194"/>
            <a:lumOff val="2402"/>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a:solidFill>
                <a:sysClr val="window" lastClr="FFFFFF"/>
              </a:solidFill>
              <a:latin typeface="Times New Roman" panose="02020603050405020304" pitchFamily="18" charset="0"/>
              <a:ea typeface="+mn-ea"/>
              <a:cs typeface="Times New Roman" panose="02020603050405020304" pitchFamily="18" charset="0"/>
            </a:rPr>
            <a:t>Degustação de vinhos e outras bebidas </a:t>
          </a:r>
        </a:p>
      </dgm:t>
    </dgm:pt>
    <dgm:pt modelId="{3C2AB194-D250-45BC-BC95-0A6FB6B637F3}" type="parTrans" cxnId="{0533DF01-8DC2-41C4-8FD1-56C29DE9C30F}">
      <dgm:prSet/>
      <dgm:spPr>
        <a:xfrm rot="20520000">
          <a:off x="3185624" y="1409241"/>
          <a:ext cx="170200" cy="271267"/>
        </a:xfrm>
        <a:prstGeom prst="rightArrow">
          <a:avLst>
            <a:gd name="adj1" fmla="val 60000"/>
            <a:gd name="adj2" fmla="val 50000"/>
          </a:avLst>
        </a:prstGeom>
        <a:solidFill>
          <a:srgbClr val="FFC000">
            <a:hueOff val="2450223"/>
            <a:satOff val="-10194"/>
            <a:lumOff val="2402"/>
            <a:alphaOff val="0"/>
          </a:srgbClr>
        </a:solidFill>
        <a:ln>
          <a:noFill/>
        </a:ln>
        <a:effectLst/>
      </dgm:spPr>
      <dgm:t>
        <a:bodyPr/>
        <a:lstStyle/>
        <a:p>
          <a:pPr algn="ctr">
            <a:buNone/>
          </a:pPr>
          <a:endParaRPr lang="en-US">
            <a:solidFill>
              <a:sysClr val="window" lastClr="FFFFFF"/>
            </a:solidFill>
            <a:latin typeface="Times New Roman" panose="02020603050405020304" pitchFamily="18" charset="0"/>
            <a:ea typeface="+mn-ea"/>
            <a:cs typeface="Times New Roman" panose="02020603050405020304" pitchFamily="18" charset="0"/>
          </a:endParaRPr>
        </a:p>
      </dgm:t>
    </dgm:pt>
    <dgm:pt modelId="{C0890808-CFE6-4C3D-BD4C-6AB998ED1826}" type="sibTrans" cxnId="{0533DF01-8DC2-41C4-8FD1-56C29DE9C30F}">
      <dgm:prSet/>
      <dgm:spPr/>
      <dgm:t>
        <a:bodyPr/>
        <a:lstStyle/>
        <a:p>
          <a:pPr algn="ctr"/>
          <a:endParaRPr lang="en-US">
            <a:latin typeface="Times New Roman" panose="02020603050405020304" pitchFamily="18" charset="0"/>
            <a:cs typeface="Times New Roman" panose="02020603050405020304" pitchFamily="18" charset="0"/>
          </a:endParaRPr>
        </a:p>
      </dgm:t>
    </dgm:pt>
    <dgm:pt modelId="{E7742066-B73B-473D-9530-8B75D788AE35}">
      <dgm:prSet phldrT="[Text]"/>
      <dgm:spPr>
        <a:xfrm>
          <a:off x="2962170" y="2204177"/>
          <a:ext cx="991073" cy="991073"/>
        </a:xfrm>
        <a:prstGeom prst="ellipse">
          <a:avLst/>
        </a:prstGeom>
        <a:solidFill>
          <a:srgbClr val="FFC000">
            <a:hueOff val="4900445"/>
            <a:satOff val="-20388"/>
            <a:lumOff val="4804"/>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a:solidFill>
                <a:sysClr val="window" lastClr="FFFFFF"/>
              </a:solidFill>
              <a:latin typeface="Times New Roman" panose="02020603050405020304" pitchFamily="18" charset="0"/>
              <a:ea typeface="+mn-ea"/>
              <a:cs typeface="Times New Roman" panose="02020603050405020304" pitchFamily="18" charset="0"/>
            </a:rPr>
            <a:t>Culinária</a:t>
          </a:r>
        </a:p>
      </dgm:t>
    </dgm:pt>
    <dgm:pt modelId="{3677AD9E-6014-4E95-8159-6C186EFE7681}" type="parTrans" cxnId="{9D54EFD9-7809-4908-95D7-175E7745A22C}">
      <dgm:prSet/>
      <dgm:spPr>
        <a:xfrm rot="3240000">
          <a:off x="2984127" y="2029384"/>
          <a:ext cx="170200" cy="271267"/>
        </a:xfrm>
        <a:prstGeom prst="rightArrow">
          <a:avLst>
            <a:gd name="adj1" fmla="val 60000"/>
            <a:gd name="adj2" fmla="val 50000"/>
          </a:avLst>
        </a:prstGeom>
        <a:solidFill>
          <a:srgbClr val="FFC000">
            <a:hueOff val="4900445"/>
            <a:satOff val="-20388"/>
            <a:lumOff val="4804"/>
            <a:alphaOff val="0"/>
          </a:srgbClr>
        </a:solidFill>
        <a:ln>
          <a:noFill/>
        </a:ln>
        <a:effectLst/>
      </dgm:spPr>
      <dgm:t>
        <a:bodyPr/>
        <a:lstStyle/>
        <a:p>
          <a:pPr algn="ctr">
            <a:buNone/>
          </a:pPr>
          <a:endParaRPr lang="en-US">
            <a:solidFill>
              <a:sysClr val="window" lastClr="FFFFFF"/>
            </a:solidFill>
            <a:latin typeface="Times New Roman" panose="02020603050405020304" pitchFamily="18" charset="0"/>
            <a:ea typeface="+mn-ea"/>
            <a:cs typeface="Times New Roman" panose="02020603050405020304" pitchFamily="18" charset="0"/>
          </a:endParaRPr>
        </a:p>
      </dgm:t>
    </dgm:pt>
    <dgm:pt modelId="{AEC71DD1-A009-44D6-932B-23D8F5110D5B}" type="sibTrans" cxnId="{9D54EFD9-7809-4908-95D7-175E7745A22C}">
      <dgm:prSet/>
      <dgm:spPr/>
      <dgm:t>
        <a:bodyPr/>
        <a:lstStyle/>
        <a:p>
          <a:pPr algn="ctr"/>
          <a:endParaRPr lang="en-US">
            <a:latin typeface="Times New Roman" panose="02020603050405020304" pitchFamily="18" charset="0"/>
            <a:cs typeface="Times New Roman" panose="02020603050405020304" pitchFamily="18" charset="0"/>
          </a:endParaRPr>
        </a:p>
      </dgm:t>
    </dgm:pt>
    <dgm:pt modelId="{7F82B5A1-3E45-4B13-BCFC-5D46D4FE9009}">
      <dgm:prSet phldrT="[Text]"/>
      <dgm:spPr>
        <a:xfrm>
          <a:off x="1533155" y="2204177"/>
          <a:ext cx="991073" cy="991073"/>
        </a:xfrm>
        <a:prstGeom prst="ellipse">
          <a:avLst/>
        </a:prstGeom>
        <a:solidFill>
          <a:srgbClr val="FFC000">
            <a:hueOff val="7350668"/>
            <a:satOff val="-30583"/>
            <a:lumOff val="72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a:solidFill>
                <a:sysClr val="window" lastClr="FFFFFF"/>
              </a:solidFill>
              <a:latin typeface="Times New Roman" panose="02020603050405020304" pitchFamily="18" charset="0"/>
              <a:ea typeface="+mn-ea"/>
              <a:cs typeface="Times New Roman" panose="02020603050405020304" pitchFamily="18" charset="0"/>
            </a:rPr>
            <a:t>Festas, feiras e eventos</a:t>
          </a:r>
        </a:p>
      </dgm:t>
    </dgm:pt>
    <dgm:pt modelId="{FED9ABEB-F9AC-44EC-8CD3-3DDB8F5BB1C5}" type="parTrans" cxnId="{301B7260-2020-475E-9A1F-C9FF51D9DBFE}">
      <dgm:prSet/>
      <dgm:spPr>
        <a:xfrm rot="7560000">
          <a:off x="2332071" y="2029384"/>
          <a:ext cx="170200" cy="271267"/>
        </a:xfrm>
        <a:prstGeom prst="rightArrow">
          <a:avLst>
            <a:gd name="adj1" fmla="val 60000"/>
            <a:gd name="adj2" fmla="val 50000"/>
          </a:avLst>
        </a:prstGeom>
        <a:solidFill>
          <a:srgbClr val="FFC000">
            <a:hueOff val="7350668"/>
            <a:satOff val="-30583"/>
            <a:lumOff val="7206"/>
            <a:alphaOff val="0"/>
          </a:srgbClr>
        </a:solidFill>
        <a:ln>
          <a:noFill/>
        </a:ln>
        <a:effectLst/>
      </dgm:spPr>
      <dgm:t>
        <a:bodyPr/>
        <a:lstStyle/>
        <a:p>
          <a:pPr algn="ctr">
            <a:buNone/>
          </a:pPr>
          <a:endParaRPr lang="en-US">
            <a:solidFill>
              <a:sysClr val="window" lastClr="FFFFFF"/>
            </a:solidFill>
            <a:latin typeface="Times New Roman" panose="02020603050405020304" pitchFamily="18" charset="0"/>
            <a:ea typeface="+mn-ea"/>
            <a:cs typeface="Times New Roman" panose="02020603050405020304" pitchFamily="18" charset="0"/>
          </a:endParaRPr>
        </a:p>
      </dgm:t>
    </dgm:pt>
    <dgm:pt modelId="{87C7FA2B-3F4B-4A9B-BA81-6FC6DB4BB7A1}" type="sibTrans" cxnId="{301B7260-2020-475E-9A1F-C9FF51D9DBFE}">
      <dgm:prSet/>
      <dgm:spPr/>
      <dgm:t>
        <a:bodyPr/>
        <a:lstStyle/>
        <a:p>
          <a:pPr algn="ctr"/>
          <a:endParaRPr lang="en-US">
            <a:latin typeface="Times New Roman" panose="02020603050405020304" pitchFamily="18" charset="0"/>
            <a:cs typeface="Times New Roman" panose="02020603050405020304" pitchFamily="18" charset="0"/>
          </a:endParaRPr>
        </a:p>
      </dgm:t>
    </dgm:pt>
    <dgm:pt modelId="{AD5A1D20-DDA8-48C7-88CB-4ACB75B686C8}">
      <dgm:prSet phldrT="[Text]"/>
      <dgm:spPr>
        <a:xfrm>
          <a:off x="1091565" y="845103"/>
          <a:ext cx="991073" cy="991073"/>
        </a:xfrm>
        <a:prstGeom prst="ellipse">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a:solidFill>
                <a:sysClr val="window" lastClr="FFFFFF"/>
              </a:solidFill>
              <a:latin typeface="Times New Roman" panose="02020603050405020304" pitchFamily="18" charset="0"/>
              <a:ea typeface="+mn-ea"/>
              <a:cs typeface="Times New Roman" panose="02020603050405020304" pitchFamily="18" charset="0"/>
            </a:rPr>
            <a:t>Gatronomia</a:t>
          </a:r>
        </a:p>
      </dgm:t>
    </dgm:pt>
    <dgm:pt modelId="{26B0B38D-6D9B-48C7-BF60-0F7B5AAF90BA}" type="parTrans" cxnId="{3C1C6C96-C82E-4B16-9D24-C8058186DB8C}">
      <dgm:prSet/>
      <dgm:spPr>
        <a:xfrm rot="11880000">
          <a:off x="2130574" y="1409241"/>
          <a:ext cx="170200" cy="271267"/>
        </a:xfrm>
        <a:prstGeom prst="rightArrow">
          <a:avLst>
            <a:gd name="adj1" fmla="val 60000"/>
            <a:gd name="adj2" fmla="val 50000"/>
          </a:avLst>
        </a:prstGeom>
        <a:solidFill>
          <a:srgbClr val="FFC000">
            <a:hueOff val="9800891"/>
            <a:satOff val="-40777"/>
            <a:lumOff val="9608"/>
            <a:alphaOff val="0"/>
          </a:srgbClr>
        </a:solidFill>
        <a:ln>
          <a:noFill/>
        </a:ln>
        <a:effectLst/>
      </dgm:spPr>
      <dgm:t>
        <a:bodyPr/>
        <a:lstStyle/>
        <a:p>
          <a:pPr algn="ctr">
            <a:buNone/>
          </a:pPr>
          <a:endParaRPr lang="en-US">
            <a:solidFill>
              <a:sysClr val="window" lastClr="FFFFFF"/>
            </a:solidFill>
            <a:latin typeface="Times New Roman" panose="02020603050405020304" pitchFamily="18" charset="0"/>
            <a:ea typeface="+mn-ea"/>
            <a:cs typeface="Times New Roman" panose="02020603050405020304" pitchFamily="18" charset="0"/>
          </a:endParaRPr>
        </a:p>
      </dgm:t>
    </dgm:pt>
    <dgm:pt modelId="{222DEDCC-97EC-46DB-94DD-A7816B2D06AC}" type="sibTrans" cxnId="{3C1C6C96-C82E-4B16-9D24-C8058186DB8C}">
      <dgm:prSet/>
      <dgm:spPr/>
      <dgm:t>
        <a:bodyPr/>
        <a:lstStyle/>
        <a:p>
          <a:pPr algn="ctr"/>
          <a:endParaRPr lang="en-US">
            <a:latin typeface="Times New Roman" panose="02020603050405020304" pitchFamily="18" charset="0"/>
            <a:cs typeface="Times New Roman" panose="02020603050405020304" pitchFamily="18" charset="0"/>
          </a:endParaRPr>
        </a:p>
      </dgm:t>
    </dgm:pt>
    <dgm:pt modelId="{B5A0BC0A-3564-464B-9BFA-4BAB84DA6107}" type="pres">
      <dgm:prSet presAssocID="{039D1C4E-7F44-4BF2-AA0A-122A1845F918}" presName="Name0" presStyleCnt="0">
        <dgm:presLayoutVars>
          <dgm:chMax val="1"/>
          <dgm:dir/>
          <dgm:animLvl val="ctr"/>
          <dgm:resizeHandles val="exact"/>
        </dgm:presLayoutVars>
      </dgm:prSet>
      <dgm:spPr/>
    </dgm:pt>
    <dgm:pt modelId="{CD070999-B85D-415F-A390-A43E7809BDAF}" type="pres">
      <dgm:prSet presAssocID="{5F478A3E-6E28-4ABC-965D-E38237218AB7}" presName="centerShape" presStyleLbl="node0" presStyleIdx="0" presStyleCnt="1"/>
      <dgm:spPr/>
    </dgm:pt>
    <dgm:pt modelId="{6C55A0A4-504F-4DFF-AE10-A18466DF8C7D}" type="pres">
      <dgm:prSet presAssocID="{2F18A4A0-7842-4D28-8AD3-CAE6D713F55C}" presName="parTrans" presStyleLbl="sibTrans2D1" presStyleIdx="0" presStyleCnt="5"/>
      <dgm:spPr/>
    </dgm:pt>
    <dgm:pt modelId="{C04196F9-51F2-4BCE-AD91-0DE7F827E0E1}" type="pres">
      <dgm:prSet presAssocID="{2F18A4A0-7842-4D28-8AD3-CAE6D713F55C}" presName="connectorText" presStyleLbl="sibTrans2D1" presStyleIdx="0" presStyleCnt="5"/>
      <dgm:spPr/>
    </dgm:pt>
    <dgm:pt modelId="{AABE9E59-D9AB-49D1-9463-179FD950C34D}" type="pres">
      <dgm:prSet presAssocID="{72DD201E-7E07-4D09-8465-EDC9E886949F}" presName="node" presStyleLbl="node1" presStyleIdx="0" presStyleCnt="5">
        <dgm:presLayoutVars>
          <dgm:bulletEnabled val="1"/>
        </dgm:presLayoutVars>
      </dgm:prSet>
      <dgm:spPr/>
    </dgm:pt>
    <dgm:pt modelId="{AC21E1AD-02E9-4D51-94B1-50715DE589AA}" type="pres">
      <dgm:prSet presAssocID="{3C2AB194-D250-45BC-BC95-0A6FB6B637F3}" presName="parTrans" presStyleLbl="sibTrans2D1" presStyleIdx="1" presStyleCnt="5"/>
      <dgm:spPr/>
    </dgm:pt>
    <dgm:pt modelId="{B6F3EBEE-2778-4D10-AADD-B8A5DAD286CA}" type="pres">
      <dgm:prSet presAssocID="{3C2AB194-D250-45BC-BC95-0A6FB6B637F3}" presName="connectorText" presStyleLbl="sibTrans2D1" presStyleIdx="1" presStyleCnt="5"/>
      <dgm:spPr/>
    </dgm:pt>
    <dgm:pt modelId="{1BC651F0-B39C-4FBE-8040-38FB9F94B656}" type="pres">
      <dgm:prSet presAssocID="{0A0B0716-D98B-4659-A5D1-05DF46D55987}" presName="node" presStyleLbl="node1" presStyleIdx="1" presStyleCnt="5">
        <dgm:presLayoutVars>
          <dgm:bulletEnabled val="1"/>
        </dgm:presLayoutVars>
      </dgm:prSet>
      <dgm:spPr/>
    </dgm:pt>
    <dgm:pt modelId="{E2EF7F82-B907-4158-AD26-D7A2914BFB23}" type="pres">
      <dgm:prSet presAssocID="{3677AD9E-6014-4E95-8159-6C186EFE7681}" presName="parTrans" presStyleLbl="sibTrans2D1" presStyleIdx="2" presStyleCnt="5"/>
      <dgm:spPr/>
    </dgm:pt>
    <dgm:pt modelId="{DABFDAE7-A856-464F-A605-9E7BD61B880F}" type="pres">
      <dgm:prSet presAssocID="{3677AD9E-6014-4E95-8159-6C186EFE7681}" presName="connectorText" presStyleLbl="sibTrans2D1" presStyleIdx="2" presStyleCnt="5"/>
      <dgm:spPr/>
    </dgm:pt>
    <dgm:pt modelId="{8F0208E9-4F34-4EF8-B827-A4FD6FB6D723}" type="pres">
      <dgm:prSet presAssocID="{E7742066-B73B-473D-9530-8B75D788AE35}" presName="node" presStyleLbl="node1" presStyleIdx="2" presStyleCnt="5">
        <dgm:presLayoutVars>
          <dgm:bulletEnabled val="1"/>
        </dgm:presLayoutVars>
      </dgm:prSet>
      <dgm:spPr/>
    </dgm:pt>
    <dgm:pt modelId="{4BAFB40E-F755-48B7-923E-30872AF37455}" type="pres">
      <dgm:prSet presAssocID="{FED9ABEB-F9AC-44EC-8CD3-3DDB8F5BB1C5}" presName="parTrans" presStyleLbl="sibTrans2D1" presStyleIdx="3" presStyleCnt="5"/>
      <dgm:spPr/>
    </dgm:pt>
    <dgm:pt modelId="{156361C7-B9BF-461D-9BD7-685EA03BF6A0}" type="pres">
      <dgm:prSet presAssocID="{FED9ABEB-F9AC-44EC-8CD3-3DDB8F5BB1C5}" presName="connectorText" presStyleLbl="sibTrans2D1" presStyleIdx="3" presStyleCnt="5"/>
      <dgm:spPr/>
    </dgm:pt>
    <dgm:pt modelId="{9045FFC8-A587-4212-B123-5C79ABD4EF56}" type="pres">
      <dgm:prSet presAssocID="{7F82B5A1-3E45-4B13-BCFC-5D46D4FE9009}" presName="node" presStyleLbl="node1" presStyleIdx="3" presStyleCnt="5">
        <dgm:presLayoutVars>
          <dgm:bulletEnabled val="1"/>
        </dgm:presLayoutVars>
      </dgm:prSet>
      <dgm:spPr/>
    </dgm:pt>
    <dgm:pt modelId="{ED08FF6A-0C9B-45B7-BC4B-634C1DE63722}" type="pres">
      <dgm:prSet presAssocID="{26B0B38D-6D9B-48C7-BF60-0F7B5AAF90BA}" presName="parTrans" presStyleLbl="sibTrans2D1" presStyleIdx="4" presStyleCnt="5"/>
      <dgm:spPr/>
    </dgm:pt>
    <dgm:pt modelId="{2C978843-F368-496A-9E55-C2BC20C69CEF}" type="pres">
      <dgm:prSet presAssocID="{26B0B38D-6D9B-48C7-BF60-0F7B5AAF90BA}" presName="connectorText" presStyleLbl="sibTrans2D1" presStyleIdx="4" presStyleCnt="5"/>
      <dgm:spPr/>
    </dgm:pt>
    <dgm:pt modelId="{ABC6ABE8-8938-4068-A45D-30DB9A97D2F3}" type="pres">
      <dgm:prSet presAssocID="{AD5A1D20-DDA8-48C7-88CB-4ACB75B686C8}" presName="node" presStyleLbl="node1" presStyleIdx="4" presStyleCnt="5">
        <dgm:presLayoutVars>
          <dgm:bulletEnabled val="1"/>
        </dgm:presLayoutVars>
      </dgm:prSet>
      <dgm:spPr/>
    </dgm:pt>
  </dgm:ptLst>
  <dgm:cxnLst>
    <dgm:cxn modelId="{0533DF01-8DC2-41C4-8FD1-56C29DE9C30F}" srcId="{5F478A3E-6E28-4ABC-965D-E38237218AB7}" destId="{0A0B0716-D98B-4659-A5D1-05DF46D55987}" srcOrd="1" destOrd="0" parTransId="{3C2AB194-D250-45BC-BC95-0A6FB6B637F3}" sibTransId="{C0890808-CFE6-4C3D-BD4C-6AB998ED1826}"/>
    <dgm:cxn modelId="{A69F7206-9D03-42ED-963C-4102171D4829}" type="presOf" srcId="{26B0B38D-6D9B-48C7-BF60-0F7B5AAF90BA}" destId="{2C978843-F368-496A-9E55-C2BC20C69CEF}" srcOrd="1" destOrd="0" presId="urn:microsoft.com/office/officeart/2005/8/layout/radial5"/>
    <dgm:cxn modelId="{AD421D1A-0C0D-4E98-9FEF-7F1041AA5FFB}" type="presOf" srcId="{3677AD9E-6014-4E95-8159-6C186EFE7681}" destId="{DABFDAE7-A856-464F-A605-9E7BD61B880F}" srcOrd="1" destOrd="0" presId="urn:microsoft.com/office/officeart/2005/8/layout/radial5"/>
    <dgm:cxn modelId="{8D4E1B26-9B8F-4E19-A421-EC800C7BF854}" type="presOf" srcId="{26B0B38D-6D9B-48C7-BF60-0F7B5AAF90BA}" destId="{ED08FF6A-0C9B-45B7-BC4B-634C1DE63722}" srcOrd="0" destOrd="0" presId="urn:microsoft.com/office/officeart/2005/8/layout/radial5"/>
    <dgm:cxn modelId="{0CFA5328-8AA6-4060-94FF-863D8EA50891}" type="presOf" srcId="{2F18A4A0-7842-4D28-8AD3-CAE6D713F55C}" destId="{6C55A0A4-504F-4DFF-AE10-A18466DF8C7D}" srcOrd="0" destOrd="0" presId="urn:microsoft.com/office/officeart/2005/8/layout/radial5"/>
    <dgm:cxn modelId="{310FBE2F-7A2A-4E3D-A4AA-E78FD4C366E5}" type="presOf" srcId="{AD5A1D20-DDA8-48C7-88CB-4ACB75B686C8}" destId="{ABC6ABE8-8938-4068-A45D-30DB9A97D2F3}" srcOrd="0" destOrd="0" presId="urn:microsoft.com/office/officeart/2005/8/layout/radial5"/>
    <dgm:cxn modelId="{74AAF65B-DD58-48B6-BC1D-AC9AA30B2A4C}" type="presOf" srcId="{039D1C4E-7F44-4BF2-AA0A-122A1845F918}" destId="{B5A0BC0A-3564-464B-9BFA-4BAB84DA6107}" srcOrd="0" destOrd="0" presId="urn:microsoft.com/office/officeart/2005/8/layout/radial5"/>
    <dgm:cxn modelId="{301B7260-2020-475E-9A1F-C9FF51D9DBFE}" srcId="{5F478A3E-6E28-4ABC-965D-E38237218AB7}" destId="{7F82B5A1-3E45-4B13-BCFC-5D46D4FE9009}" srcOrd="3" destOrd="0" parTransId="{FED9ABEB-F9AC-44EC-8CD3-3DDB8F5BB1C5}" sibTransId="{87C7FA2B-3F4B-4A9B-BA81-6FC6DB4BB7A1}"/>
    <dgm:cxn modelId="{57594A48-CED9-4224-9189-E9C7F3C027DE}" srcId="{5F478A3E-6E28-4ABC-965D-E38237218AB7}" destId="{72DD201E-7E07-4D09-8465-EDC9E886949F}" srcOrd="0" destOrd="0" parTransId="{2F18A4A0-7842-4D28-8AD3-CAE6D713F55C}" sibTransId="{960335D0-8CAF-43CB-B67A-126DDA1B3554}"/>
    <dgm:cxn modelId="{1EABE76D-78C0-48FE-9D3D-3F74032F3529}" type="presOf" srcId="{FED9ABEB-F9AC-44EC-8CD3-3DDB8F5BB1C5}" destId="{4BAFB40E-F755-48B7-923E-30872AF37455}" srcOrd="0" destOrd="0" presId="urn:microsoft.com/office/officeart/2005/8/layout/radial5"/>
    <dgm:cxn modelId="{78E38D74-DE59-4E27-A127-A0F97029C5C8}" srcId="{039D1C4E-7F44-4BF2-AA0A-122A1845F918}" destId="{5F478A3E-6E28-4ABC-965D-E38237218AB7}" srcOrd="0" destOrd="0" parTransId="{011F2380-DD2D-4F42-A50F-703C7979FFE6}" sibTransId="{95A29114-8E95-4B99-9FF8-764F7A10B6EF}"/>
    <dgm:cxn modelId="{AC49228C-7F3D-495D-A878-7F8C24992112}" type="presOf" srcId="{3C2AB194-D250-45BC-BC95-0A6FB6B637F3}" destId="{B6F3EBEE-2778-4D10-AADD-B8A5DAD286CA}" srcOrd="1" destOrd="0" presId="urn:microsoft.com/office/officeart/2005/8/layout/radial5"/>
    <dgm:cxn modelId="{3C1C6C96-C82E-4B16-9D24-C8058186DB8C}" srcId="{5F478A3E-6E28-4ABC-965D-E38237218AB7}" destId="{AD5A1D20-DDA8-48C7-88CB-4ACB75B686C8}" srcOrd="4" destOrd="0" parTransId="{26B0B38D-6D9B-48C7-BF60-0F7B5AAF90BA}" sibTransId="{222DEDCC-97EC-46DB-94DD-A7816B2D06AC}"/>
    <dgm:cxn modelId="{06E3D3B5-59A4-4D4F-9B14-154B2079740F}" type="presOf" srcId="{3677AD9E-6014-4E95-8159-6C186EFE7681}" destId="{E2EF7F82-B907-4158-AD26-D7A2914BFB23}" srcOrd="0" destOrd="0" presId="urn:microsoft.com/office/officeart/2005/8/layout/radial5"/>
    <dgm:cxn modelId="{DC47B6CF-913A-4249-A821-2720C9EA586F}" type="presOf" srcId="{72DD201E-7E07-4D09-8465-EDC9E886949F}" destId="{AABE9E59-D9AB-49D1-9463-179FD950C34D}" srcOrd="0" destOrd="0" presId="urn:microsoft.com/office/officeart/2005/8/layout/radial5"/>
    <dgm:cxn modelId="{DD40DFD6-54F2-49AE-87DA-7CD1D2461D1D}" type="presOf" srcId="{3C2AB194-D250-45BC-BC95-0A6FB6B637F3}" destId="{AC21E1AD-02E9-4D51-94B1-50715DE589AA}" srcOrd="0" destOrd="0" presId="urn:microsoft.com/office/officeart/2005/8/layout/radial5"/>
    <dgm:cxn modelId="{9D54EFD9-7809-4908-95D7-175E7745A22C}" srcId="{5F478A3E-6E28-4ABC-965D-E38237218AB7}" destId="{E7742066-B73B-473D-9530-8B75D788AE35}" srcOrd="2" destOrd="0" parTransId="{3677AD9E-6014-4E95-8159-6C186EFE7681}" sibTransId="{AEC71DD1-A009-44D6-932B-23D8F5110D5B}"/>
    <dgm:cxn modelId="{089DE9DC-71DE-4793-95FE-B044DF2DDC70}" type="presOf" srcId="{2F18A4A0-7842-4D28-8AD3-CAE6D713F55C}" destId="{C04196F9-51F2-4BCE-AD91-0DE7F827E0E1}" srcOrd="1" destOrd="0" presId="urn:microsoft.com/office/officeart/2005/8/layout/radial5"/>
    <dgm:cxn modelId="{C35EFDDE-FF8E-4141-878C-BAE683886416}" type="presOf" srcId="{7F82B5A1-3E45-4B13-BCFC-5D46D4FE9009}" destId="{9045FFC8-A587-4212-B123-5C79ABD4EF56}" srcOrd="0" destOrd="0" presId="urn:microsoft.com/office/officeart/2005/8/layout/radial5"/>
    <dgm:cxn modelId="{18893DE6-B147-46D3-8604-70FD94AFEA0F}" type="presOf" srcId="{E7742066-B73B-473D-9530-8B75D788AE35}" destId="{8F0208E9-4F34-4EF8-B827-A4FD6FB6D723}" srcOrd="0" destOrd="0" presId="urn:microsoft.com/office/officeart/2005/8/layout/radial5"/>
    <dgm:cxn modelId="{99C1F9E7-2995-4186-9DF3-70587FBB0925}" type="presOf" srcId="{0A0B0716-D98B-4659-A5D1-05DF46D55987}" destId="{1BC651F0-B39C-4FBE-8040-38FB9F94B656}" srcOrd="0" destOrd="0" presId="urn:microsoft.com/office/officeart/2005/8/layout/radial5"/>
    <dgm:cxn modelId="{1A0800F7-7661-4994-A923-87492FFCF881}" type="presOf" srcId="{FED9ABEB-F9AC-44EC-8CD3-3DDB8F5BB1C5}" destId="{156361C7-B9BF-461D-9BD7-685EA03BF6A0}" srcOrd="1" destOrd="0" presId="urn:microsoft.com/office/officeart/2005/8/layout/radial5"/>
    <dgm:cxn modelId="{0B638FFF-EE64-40D5-838F-B50C0BEEB636}" type="presOf" srcId="{5F478A3E-6E28-4ABC-965D-E38237218AB7}" destId="{CD070999-B85D-415F-A390-A43E7809BDAF}" srcOrd="0" destOrd="0" presId="urn:microsoft.com/office/officeart/2005/8/layout/radial5"/>
    <dgm:cxn modelId="{701697EB-EB08-4A9F-A4B5-AC6A11DA68D6}" type="presParOf" srcId="{B5A0BC0A-3564-464B-9BFA-4BAB84DA6107}" destId="{CD070999-B85D-415F-A390-A43E7809BDAF}" srcOrd="0" destOrd="0" presId="urn:microsoft.com/office/officeart/2005/8/layout/radial5"/>
    <dgm:cxn modelId="{040E8374-78B2-4E07-9DD5-641D348743B1}" type="presParOf" srcId="{B5A0BC0A-3564-464B-9BFA-4BAB84DA6107}" destId="{6C55A0A4-504F-4DFF-AE10-A18466DF8C7D}" srcOrd="1" destOrd="0" presId="urn:microsoft.com/office/officeart/2005/8/layout/radial5"/>
    <dgm:cxn modelId="{84E41770-9613-4EC1-B4FE-719BD04B6E73}" type="presParOf" srcId="{6C55A0A4-504F-4DFF-AE10-A18466DF8C7D}" destId="{C04196F9-51F2-4BCE-AD91-0DE7F827E0E1}" srcOrd="0" destOrd="0" presId="urn:microsoft.com/office/officeart/2005/8/layout/radial5"/>
    <dgm:cxn modelId="{EA42E7A7-78F7-4C04-8C1E-0D88651BA148}" type="presParOf" srcId="{B5A0BC0A-3564-464B-9BFA-4BAB84DA6107}" destId="{AABE9E59-D9AB-49D1-9463-179FD950C34D}" srcOrd="2" destOrd="0" presId="urn:microsoft.com/office/officeart/2005/8/layout/radial5"/>
    <dgm:cxn modelId="{3958B19C-6539-4966-B9B2-7D3E19B5CCA0}" type="presParOf" srcId="{B5A0BC0A-3564-464B-9BFA-4BAB84DA6107}" destId="{AC21E1AD-02E9-4D51-94B1-50715DE589AA}" srcOrd="3" destOrd="0" presId="urn:microsoft.com/office/officeart/2005/8/layout/radial5"/>
    <dgm:cxn modelId="{4AC09931-D5EC-423B-9E02-721CFCA94E7F}" type="presParOf" srcId="{AC21E1AD-02E9-4D51-94B1-50715DE589AA}" destId="{B6F3EBEE-2778-4D10-AADD-B8A5DAD286CA}" srcOrd="0" destOrd="0" presId="urn:microsoft.com/office/officeart/2005/8/layout/radial5"/>
    <dgm:cxn modelId="{25FD9772-4668-47CD-80D7-B32BEF178938}" type="presParOf" srcId="{B5A0BC0A-3564-464B-9BFA-4BAB84DA6107}" destId="{1BC651F0-B39C-4FBE-8040-38FB9F94B656}" srcOrd="4" destOrd="0" presId="urn:microsoft.com/office/officeart/2005/8/layout/radial5"/>
    <dgm:cxn modelId="{48400538-FA65-4E99-8586-BE3124EA6D29}" type="presParOf" srcId="{B5A0BC0A-3564-464B-9BFA-4BAB84DA6107}" destId="{E2EF7F82-B907-4158-AD26-D7A2914BFB23}" srcOrd="5" destOrd="0" presId="urn:microsoft.com/office/officeart/2005/8/layout/radial5"/>
    <dgm:cxn modelId="{59EA6A6C-FED6-4702-92BF-AC160422DE46}" type="presParOf" srcId="{E2EF7F82-B907-4158-AD26-D7A2914BFB23}" destId="{DABFDAE7-A856-464F-A605-9E7BD61B880F}" srcOrd="0" destOrd="0" presId="urn:microsoft.com/office/officeart/2005/8/layout/radial5"/>
    <dgm:cxn modelId="{D2F32E3C-637B-42CB-B3E2-2713814558C9}" type="presParOf" srcId="{B5A0BC0A-3564-464B-9BFA-4BAB84DA6107}" destId="{8F0208E9-4F34-4EF8-B827-A4FD6FB6D723}" srcOrd="6" destOrd="0" presId="urn:microsoft.com/office/officeart/2005/8/layout/radial5"/>
    <dgm:cxn modelId="{D9940EFA-724D-4329-9C23-CEC0D1899628}" type="presParOf" srcId="{B5A0BC0A-3564-464B-9BFA-4BAB84DA6107}" destId="{4BAFB40E-F755-48B7-923E-30872AF37455}" srcOrd="7" destOrd="0" presId="urn:microsoft.com/office/officeart/2005/8/layout/radial5"/>
    <dgm:cxn modelId="{2AB2D235-D104-4F97-9AFD-25D3E022F7BB}" type="presParOf" srcId="{4BAFB40E-F755-48B7-923E-30872AF37455}" destId="{156361C7-B9BF-461D-9BD7-685EA03BF6A0}" srcOrd="0" destOrd="0" presId="urn:microsoft.com/office/officeart/2005/8/layout/radial5"/>
    <dgm:cxn modelId="{B0CC1E50-4329-433A-9614-EEA9F7A80476}" type="presParOf" srcId="{B5A0BC0A-3564-464B-9BFA-4BAB84DA6107}" destId="{9045FFC8-A587-4212-B123-5C79ABD4EF56}" srcOrd="8" destOrd="0" presId="urn:microsoft.com/office/officeart/2005/8/layout/radial5"/>
    <dgm:cxn modelId="{1D2F5D7C-759F-4A17-B858-CFDAA1E84899}" type="presParOf" srcId="{B5A0BC0A-3564-464B-9BFA-4BAB84DA6107}" destId="{ED08FF6A-0C9B-45B7-BC4B-634C1DE63722}" srcOrd="9" destOrd="0" presId="urn:microsoft.com/office/officeart/2005/8/layout/radial5"/>
    <dgm:cxn modelId="{A9710623-A5A0-4B0A-A800-73E345A07745}" type="presParOf" srcId="{ED08FF6A-0C9B-45B7-BC4B-634C1DE63722}" destId="{2C978843-F368-496A-9E55-C2BC20C69CEF}" srcOrd="0" destOrd="0" presId="urn:microsoft.com/office/officeart/2005/8/layout/radial5"/>
    <dgm:cxn modelId="{2972678D-9462-441D-A72E-BFA3DF781471}" type="presParOf" srcId="{B5A0BC0A-3564-464B-9BFA-4BAB84DA6107}" destId="{ABC6ABE8-8938-4068-A45D-30DB9A97D2F3}"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70999-B85D-415F-A390-A43E7809BDAF}">
      <dsp:nvSpPr>
        <dsp:cNvPr id="0" name=""/>
        <dsp:cNvSpPr/>
      </dsp:nvSpPr>
      <dsp:spPr>
        <a:xfrm>
          <a:off x="5506339" y="3056773"/>
          <a:ext cx="2180633" cy="2180633"/>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ysClr val="window" lastClr="FFFFFF"/>
              </a:solidFill>
              <a:latin typeface="Times New Roman" panose="02020603050405020304" pitchFamily="18" charset="0"/>
              <a:ea typeface="+mn-ea"/>
              <a:cs typeface="Times New Roman" panose="02020603050405020304" pitchFamily="18" charset="0"/>
            </a:rPr>
            <a:t>Agências de viagens </a:t>
          </a:r>
        </a:p>
      </dsp:txBody>
      <dsp:txXfrm>
        <a:off x="5825685" y="3376119"/>
        <a:ext cx="1541941" cy="1541941"/>
      </dsp:txXfrm>
    </dsp:sp>
    <dsp:sp modelId="{6C55A0A4-504F-4DFF-AE10-A18466DF8C7D}">
      <dsp:nvSpPr>
        <dsp:cNvPr id="0" name=""/>
        <dsp:cNvSpPr/>
      </dsp:nvSpPr>
      <dsp:spPr>
        <a:xfrm rot="16200000">
          <a:off x="6365767" y="2263495"/>
          <a:ext cx="461778" cy="741415"/>
        </a:xfrm>
        <a:prstGeom prst="rightArrow">
          <a:avLst>
            <a:gd name="adj1" fmla="val 60000"/>
            <a:gd name="adj2" fmla="val 50000"/>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ysClr val="window" lastClr="FFFFFF"/>
            </a:solidFill>
            <a:latin typeface="Times New Roman" panose="02020603050405020304" pitchFamily="18" charset="0"/>
            <a:ea typeface="+mn-ea"/>
            <a:cs typeface="Times New Roman" panose="02020603050405020304" pitchFamily="18" charset="0"/>
          </a:endParaRPr>
        </a:p>
      </dsp:txBody>
      <dsp:txXfrm>
        <a:off x="6435034" y="2481045"/>
        <a:ext cx="323245" cy="444849"/>
      </dsp:txXfrm>
    </dsp:sp>
    <dsp:sp modelId="{AABE9E59-D9AB-49D1-9463-179FD950C34D}">
      <dsp:nvSpPr>
        <dsp:cNvPr id="0" name=""/>
        <dsp:cNvSpPr/>
      </dsp:nvSpPr>
      <dsp:spPr>
        <a:xfrm>
          <a:off x="5506339" y="4860"/>
          <a:ext cx="2180633" cy="2180633"/>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Times New Roman" panose="02020603050405020304" pitchFamily="18" charset="0"/>
              <a:ea typeface="+mn-ea"/>
              <a:cs typeface="Times New Roman" panose="02020603050405020304" pitchFamily="18" charset="0"/>
            </a:rPr>
            <a:t>Degustação de alimentos</a:t>
          </a:r>
        </a:p>
      </dsp:txBody>
      <dsp:txXfrm>
        <a:off x="5825685" y="324206"/>
        <a:ext cx="1541941" cy="1541941"/>
      </dsp:txXfrm>
    </dsp:sp>
    <dsp:sp modelId="{AC21E1AD-02E9-4D51-94B1-50715DE589AA}">
      <dsp:nvSpPr>
        <dsp:cNvPr id="0" name=""/>
        <dsp:cNvSpPr/>
      </dsp:nvSpPr>
      <dsp:spPr>
        <a:xfrm rot="20520000">
          <a:off x="7804608" y="3308874"/>
          <a:ext cx="461778" cy="741415"/>
        </a:xfrm>
        <a:prstGeom prst="rightArrow">
          <a:avLst>
            <a:gd name="adj1" fmla="val 60000"/>
            <a:gd name="adj2" fmla="val 50000"/>
          </a:avLst>
        </a:prstGeom>
        <a:solidFill>
          <a:srgbClr val="FFC000">
            <a:hueOff val="2450223"/>
            <a:satOff val="-10194"/>
            <a:lumOff val="2402"/>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ysClr val="window" lastClr="FFFFFF"/>
            </a:solidFill>
            <a:latin typeface="Times New Roman" panose="02020603050405020304" pitchFamily="18" charset="0"/>
            <a:ea typeface="+mn-ea"/>
            <a:cs typeface="Times New Roman" panose="02020603050405020304" pitchFamily="18" charset="0"/>
          </a:endParaRPr>
        </a:p>
      </dsp:txBody>
      <dsp:txXfrm>
        <a:off x="7807998" y="3478562"/>
        <a:ext cx="323245" cy="444849"/>
      </dsp:txXfrm>
    </dsp:sp>
    <dsp:sp modelId="{1BC651F0-B39C-4FBE-8040-38FB9F94B656}">
      <dsp:nvSpPr>
        <dsp:cNvPr id="0" name=""/>
        <dsp:cNvSpPr/>
      </dsp:nvSpPr>
      <dsp:spPr>
        <a:xfrm>
          <a:off x="8408881" y="2113680"/>
          <a:ext cx="2180633" cy="2180633"/>
        </a:xfrm>
        <a:prstGeom prst="ellipse">
          <a:avLst/>
        </a:prstGeom>
        <a:solidFill>
          <a:srgbClr val="FFC000">
            <a:hueOff val="2450223"/>
            <a:satOff val="-10194"/>
            <a:lumOff val="240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Times New Roman" panose="02020603050405020304" pitchFamily="18" charset="0"/>
              <a:ea typeface="+mn-ea"/>
              <a:cs typeface="Times New Roman" panose="02020603050405020304" pitchFamily="18" charset="0"/>
            </a:rPr>
            <a:t>Degustação de vinhos e outras bebidas </a:t>
          </a:r>
        </a:p>
      </dsp:txBody>
      <dsp:txXfrm>
        <a:off x="8728227" y="2433026"/>
        <a:ext cx="1541941" cy="1541941"/>
      </dsp:txXfrm>
    </dsp:sp>
    <dsp:sp modelId="{E2EF7F82-B907-4158-AD26-D7A2914BFB23}">
      <dsp:nvSpPr>
        <dsp:cNvPr id="0" name=""/>
        <dsp:cNvSpPr/>
      </dsp:nvSpPr>
      <dsp:spPr>
        <a:xfrm rot="3240000">
          <a:off x="7255020" y="5000334"/>
          <a:ext cx="461778" cy="741415"/>
        </a:xfrm>
        <a:prstGeom prst="rightArrow">
          <a:avLst>
            <a:gd name="adj1" fmla="val 60000"/>
            <a:gd name="adj2" fmla="val 50000"/>
          </a:avLst>
        </a:prstGeom>
        <a:solidFill>
          <a:srgbClr val="FFC000">
            <a:hueOff val="4900445"/>
            <a:satOff val="-20388"/>
            <a:lumOff val="4804"/>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ysClr val="window" lastClr="FFFFFF"/>
            </a:solidFill>
            <a:latin typeface="Times New Roman" panose="02020603050405020304" pitchFamily="18" charset="0"/>
            <a:ea typeface="+mn-ea"/>
            <a:cs typeface="Times New Roman" panose="02020603050405020304" pitchFamily="18" charset="0"/>
          </a:endParaRPr>
        </a:p>
      </dsp:txBody>
      <dsp:txXfrm>
        <a:off x="7283573" y="5092579"/>
        <a:ext cx="323245" cy="444849"/>
      </dsp:txXfrm>
    </dsp:sp>
    <dsp:sp modelId="{8F0208E9-4F34-4EF8-B827-A4FD6FB6D723}">
      <dsp:nvSpPr>
        <dsp:cNvPr id="0" name=""/>
        <dsp:cNvSpPr/>
      </dsp:nvSpPr>
      <dsp:spPr>
        <a:xfrm>
          <a:off x="7300209" y="5525823"/>
          <a:ext cx="2180633" cy="2180633"/>
        </a:xfrm>
        <a:prstGeom prst="ellipse">
          <a:avLst/>
        </a:prstGeom>
        <a:solidFill>
          <a:srgbClr val="FFC000">
            <a:hueOff val="4900445"/>
            <a:satOff val="-20388"/>
            <a:lumOff val="480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Times New Roman" panose="02020603050405020304" pitchFamily="18" charset="0"/>
              <a:ea typeface="+mn-ea"/>
              <a:cs typeface="Times New Roman" panose="02020603050405020304" pitchFamily="18" charset="0"/>
            </a:rPr>
            <a:t>Culinária</a:t>
          </a:r>
        </a:p>
      </dsp:txBody>
      <dsp:txXfrm>
        <a:off x="7619555" y="5845169"/>
        <a:ext cx="1541941" cy="1541941"/>
      </dsp:txXfrm>
    </dsp:sp>
    <dsp:sp modelId="{4BAFB40E-F755-48B7-923E-30872AF37455}">
      <dsp:nvSpPr>
        <dsp:cNvPr id="0" name=""/>
        <dsp:cNvSpPr/>
      </dsp:nvSpPr>
      <dsp:spPr>
        <a:xfrm rot="7560000">
          <a:off x="5476514" y="5000334"/>
          <a:ext cx="461778" cy="741415"/>
        </a:xfrm>
        <a:prstGeom prst="rightArrow">
          <a:avLst>
            <a:gd name="adj1" fmla="val 60000"/>
            <a:gd name="adj2" fmla="val 50000"/>
          </a:avLst>
        </a:prstGeom>
        <a:solidFill>
          <a:srgbClr val="FFC000">
            <a:hueOff val="7350668"/>
            <a:satOff val="-30583"/>
            <a:lumOff val="7206"/>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ysClr val="window" lastClr="FFFFFF"/>
            </a:solidFill>
            <a:latin typeface="Times New Roman" panose="02020603050405020304" pitchFamily="18" charset="0"/>
            <a:ea typeface="+mn-ea"/>
            <a:cs typeface="Times New Roman" panose="02020603050405020304" pitchFamily="18" charset="0"/>
          </a:endParaRPr>
        </a:p>
      </dsp:txBody>
      <dsp:txXfrm rot="10800000">
        <a:off x="5586494" y="5092579"/>
        <a:ext cx="323245" cy="444849"/>
      </dsp:txXfrm>
    </dsp:sp>
    <dsp:sp modelId="{9045FFC8-A587-4212-B123-5C79ABD4EF56}">
      <dsp:nvSpPr>
        <dsp:cNvPr id="0" name=""/>
        <dsp:cNvSpPr/>
      </dsp:nvSpPr>
      <dsp:spPr>
        <a:xfrm>
          <a:off x="3712470" y="5525823"/>
          <a:ext cx="2180633" cy="2180633"/>
        </a:xfrm>
        <a:prstGeom prst="ellipse">
          <a:avLst/>
        </a:prstGeom>
        <a:solidFill>
          <a:srgbClr val="FFC000">
            <a:hueOff val="7350668"/>
            <a:satOff val="-30583"/>
            <a:lumOff val="72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Times New Roman" panose="02020603050405020304" pitchFamily="18" charset="0"/>
              <a:ea typeface="+mn-ea"/>
              <a:cs typeface="Times New Roman" panose="02020603050405020304" pitchFamily="18" charset="0"/>
            </a:rPr>
            <a:t>Festas, feiras e eventos</a:t>
          </a:r>
        </a:p>
      </dsp:txBody>
      <dsp:txXfrm>
        <a:off x="4031816" y="5845169"/>
        <a:ext cx="1541941" cy="1541941"/>
      </dsp:txXfrm>
    </dsp:sp>
    <dsp:sp modelId="{ED08FF6A-0C9B-45B7-BC4B-634C1DE63722}">
      <dsp:nvSpPr>
        <dsp:cNvPr id="0" name=""/>
        <dsp:cNvSpPr/>
      </dsp:nvSpPr>
      <dsp:spPr>
        <a:xfrm rot="11880000">
          <a:off x="4926925" y="3308874"/>
          <a:ext cx="461778" cy="741415"/>
        </a:xfrm>
        <a:prstGeom prst="rightArrow">
          <a:avLst>
            <a:gd name="adj1" fmla="val 60000"/>
            <a:gd name="adj2" fmla="val 50000"/>
          </a:avLst>
        </a:prstGeom>
        <a:solidFill>
          <a:srgbClr val="FFC000">
            <a:hueOff val="9800891"/>
            <a:satOff val="-40777"/>
            <a:lumOff val="9608"/>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ysClr val="window" lastClr="FFFFFF"/>
            </a:solidFill>
            <a:latin typeface="Times New Roman" panose="02020603050405020304" pitchFamily="18" charset="0"/>
            <a:ea typeface="+mn-ea"/>
            <a:cs typeface="Times New Roman" panose="02020603050405020304" pitchFamily="18" charset="0"/>
          </a:endParaRPr>
        </a:p>
      </dsp:txBody>
      <dsp:txXfrm rot="10800000">
        <a:off x="5062068" y="3478562"/>
        <a:ext cx="323245" cy="444849"/>
      </dsp:txXfrm>
    </dsp:sp>
    <dsp:sp modelId="{ABC6ABE8-8938-4068-A45D-30DB9A97D2F3}">
      <dsp:nvSpPr>
        <dsp:cNvPr id="0" name=""/>
        <dsp:cNvSpPr/>
      </dsp:nvSpPr>
      <dsp:spPr>
        <a:xfrm>
          <a:off x="2603798" y="2113680"/>
          <a:ext cx="2180633" cy="2180633"/>
        </a:xfrm>
        <a:prstGeom prst="ellipse">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Times New Roman" panose="02020603050405020304" pitchFamily="18" charset="0"/>
              <a:ea typeface="+mn-ea"/>
              <a:cs typeface="Times New Roman" panose="02020603050405020304" pitchFamily="18" charset="0"/>
            </a:rPr>
            <a:t>Gatronomia</a:t>
          </a:r>
        </a:p>
      </dsp:txBody>
      <dsp:txXfrm>
        <a:off x="2923144" y="2433026"/>
        <a:ext cx="1541941" cy="154194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143000" y="685800"/>
            <a:ext cx="4572000" cy="3429000"/>
          </a:xfrm>
          <a:prstGeom prst="rect">
            <a:avLst/>
          </a:prstGeom>
        </p:spPr>
        <p:txBody>
          <a:bodyPr/>
          <a:lstStyle/>
          <a:p>
            <a:endParaRPr/>
          </a:p>
        </p:txBody>
      </p:sp>
      <p:sp>
        <p:nvSpPr>
          <p:cNvPr id="159" name="Shape 15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1049349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1767019" y="13978236"/>
            <a:ext cx="18741762" cy="744419"/>
          </a:xfrm>
          <a:prstGeom prst="rect">
            <a:avLst/>
          </a:prstGeom>
        </p:spPr>
        <p:txBody>
          <a:bodyPr anchor="b"/>
          <a:lstStyle>
            <a:lvl1pPr marL="0" indent="0" defTabSz="947796">
              <a:lnSpc>
                <a:spcPct val="100000"/>
              </a:lnSpc>
              <a:spcBef>
                <a:spcPts val="0"/>
              </a:spcBef>
              <a:buSzTx/>
              <a:buNone/>
              <a:defRPr sz="3800" b="1"/>
            </a:lvl1pPr>
          </a:lstStyle>
          <a:p>
            <a:r>
              <a:t>Autor y fecha</a:t>
            </a:r>
          </a:p>
        </p:txBody>
      </p:sp>
      <p:sp>
        <p:nvSpPr>
          <p:cNvPr id="12" name="Título de la presentación"/>
          <p:cNvSpPr txBox="1">
            <a:spLocks noGrp="1"/>
          </p:cNvSpPr>
          <p:nvPr>
            <p:ph type="title" hasCustomPrompt="1"/>
          </p:nvPr>
        </p:nvSpPr>
        <p:spPr>
          <a:xfrm>
            <a:off x="1767019" y="2993760"/>
            <a:ext cx="18743790" cy="5331355"/>
          </a:xfrm>
          <a:prstGeom prst="rect">
            <a:avLst/>
          </a:prstGeom>
        </p:spPr>
        <p:txBody>
          <a:bodyPr anchor="b"/>
          <a:lstStyle>
            <a:lvl1pPr>
              <a:defRPr sz="13200" spc="-264"/>
            </a:lvl1pPr>
          </a:lstStyle>
          <a:p>
            <a:r>
              <a:t>Título de la presentación</a:t>
            </a:r>
          </a:p>
        </p:txBody>
      </p:sp>
      <p:sp>
        <p:nvSpPr>
          <p:cNvPr id="13" name="Nivel de texto 1…"/>
          <p:cNvSpPr txBox="1">
            <a:spLocks noGrp="1"/>
          </p:cNvSpPr>
          <p:nvPr>
            <p:ph type="body" sz="quarter" idx="1" hasCustomPrompt="1"/>
          </p:nvPr>
        </p:nvSpPr>
        <p:spPr>
          <a:xfrm>
            <a:off x="1767019" y="8243093"/>
            <a:ext cx="18741762" cy="2351478"/>
          </a:xfrm>
          <a:prstGeom prst="rect">
            <a:avLst/>
          </a:prstGeom>
        </p:spPr>
        <p:txBody>
          <a:bodyPr/>
          <a:lstStyle>
            <a:lvl1pPr marL="0" indent="0" defTabSz="947796">
              <a:lnSpc>
                <a:spcPct val="100000"/>
              </a:lnSpc>
              <a:spcBef>
                <a:spcPts val="0"/>
              </a:spcBef>
              <a:buSzTx/>
              <a:buNone/>
              <a:defRPr sz="6000" b="1"/>
            </a:lvl1pPr>
            <a:lvl2pPr marL="0" indent="457200" defTabSz="947796">
              <a:lnSpc>
                <a:spcPct val="100000"/>
              </a:lnSpc>
              <a:spcBef>
                <a:spcPts val="0"/>
              </a:spcBef>
              <a:buSzTx/>
              <a:buNone/>
              <a:defRPr sz="6000" b="1"/>
            </a:lvl2pPr>
            <a:lvl3pPr marL="0" indent="914400" defTabSz="947796">
              <a:lnSpc>
                <a:spcPct val="100000"/>
              </a:lnSpc>
              <a:spcBef>
                <a:spcPts val="0"/>
              </a:spcBef>
              <a:buSzTx/>
              <a:buNone/>
              <a:defRPr sz="6000" b="1"/>
            </a:lvl3pPr>
            <a:lvl4pPr marL="0" indent="1371600" defTabSz="947796">
              <a:lnSpc>
                <a:spcPct val="100000"/>
              </a:lnSpc>
              <a:spcBef>
                <a:spcPts val="0"/>
              </a:spcBef>
              <a:buSzTx/>
              <a:buNone/>
              <a:defRPr sz="6000" b="1"/>
            </a:lvl4pPr>
            <a:lvl5pPr marL="0" indent="1828800" defTabSz="947796">
              <a:lnSpc>
                <a:spcPct val="100000"/>
              </a:lnSpc>
              <a:spcBef>
                <a:spcPts val="0"/>
              </a:spcBef>
              <a:buSzTx/>
              <a:buNone/>
              <a:defRPr sz="6000" b="1"/>
            </a:lvl5pPr>
          </a:lstStyle>
          <a:p>
            <a:r>
              <a:t>Subtítulo de la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xfrm>
            <a:off x="10908305" y="14889207"/>
            <a:ext cx="459190" cy="46173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claración">
    <p:spTree>
      <p:nvGrpSpPr>
        <p:cNvPr id="1" name=""/>
        <p:cNvGrpSpPr/>
        <p:nvPr/>
      </p:nvGrpSpPr>
      <p:grpSpPr>
        <a:xfrm>
          <a:off x="0" y="0"/>
          <a:ext cx="0" cy="0"/>
          <a:chOff x="0" y="0"/>
          <a:chExt cx="0" cy="0"/>
        </a:xfrm>
      </p:grpSpPr>
      <p:sp>
        <p:nvSpPr>
          <p:cNvPr id="98" name="Nivel de texto 1…"/>
          <p:cNvSpPr txBox="1">
            <a:spLocks noGrp="1"/>
          </p:cNvSpPr>
          <p:nvPr>
            <p:ph type="body" sz="half" idx="1" hasCustomPrompt="1"/>
          </p:nvPr>
        </p:nvSpPr>
        <p:spPr>
          <a:xfrm>
            <a:off x="1767019" y="5761963"/>
            <a:ext cx="18741762" cy="4226637"/>
          </a:xfrm>
          <a:prstGeom prst="rect">
            <a:avLst/>
          </a:prstGeom>
        </p:spPr>
        <p:txBody>
          <a:bodyPr anchor="ctr"/>
          <a:lstStyle>
            <a:lvl1pPr marL="0" indent="0" algn="ctr">
              <a:lnSpc>
                <a:spcPct val="80000"/>
              </a:lnSpc>
              <a:spcBef>
                <a:spcPts val="0"/>
              </a:spcBef>
              <a:buSzTx/>
              <a:buNone/>
              <a:defRPr sz="13200" spc="-264">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3200" spc="-264">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3200" spc="-264">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3200" spc="-264">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3200" spc="-264">
                <a:latin typeface="Helvetica Neue Medium"/>
                <a:ea typeface="Helvetica Neue Medium"/>
                <a:cs typeface="Helvetica Neue Medium"/>
                <a:sym typeface="Helvetica Neue Medium"/>
              </a:defRPr>
            </a:lvl5pPr>
          </a:lstStyle>
          <a:p>
            <a:r>
              <a:t>Declaración</a:t>
            </a:r>
          </a:p>
          <a:p>
            <a:pPr lvl="1"/>
            <a:endParaRPr/>
          </a:p>
          <a:p>
            <a:pPr lvl="2"/>
            <a:endParaRPr/>
          </a:p>
          <a:p>
            <a:pPr lvl="3"/>
            <a:endParaRPr/>
          </a:p>
          <a:p>
            <a:pPr lvl="4"/>
            <a:endParaRPr/>
          </a:p>
        </p:txBody>
      </p:sp>
      <p:sp>
        <p:nvSpPr>
          <p:cNvPr id="9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ato importante">
    <p:spTree>
      <p:nvGrpSpPr>
        <p:cNvPr id="1" name=""/>
        <p:cNvGrpSpPr/>
        <p:nvPr/>
      </p:nvGrpSpPr>
      <p:grpSpPr>
        <a:xfrm>
          <a:off x="0" y="0"/>
          <a:ext cx="0" cy="0"/>
          <a:chOff x="0" y="0"/>
          <a:chExt cx="0" cy="0"/>
        </a:xfrm>
      </p:grpSpPr>
      <p:sp>
        <p:nvSpPr>
          <p:cNvPr id="106" name="Información fáctica"/>
          <p:cNvSpPr txBox="1">
            <a:spLocks noGrp="1"/>
          </p:cNvSpPr>
          <p:nvPr>
            <p:ph type="body" sz="quarter" idx="21" hasCustomPrompt="1"/>
          </p:nvPr>
        </p:nvSpPr>
        <p:spPr>
          <a:xfrm>
            <a:off x="1767019" y="10026529"/>
            <a:ext cx="18741761" cy="1084680"/>
          </a:xfrm>
          <a:prstGeom prst="rect">
            <a:avLst/>
          </a:prstGeom>
        </p:spPr>
        <p:txBody>
          <a:bodyPr/>
          <a:lstStyle>
            <a:lvl1pPr marL="0" indent="0" algn="ctr">
              <a:lnSpc>
                <a:spcPct val="100000"/>
              </a:lnSpc>
              <a:spcBef>
                <a:spcPts val="0"/>
              </a:spcBef>
              <a:buSzTx/>
              <a:buNone/>
              <a:defRPr sz="6000" b="1"/>
            </a:lvl1pPr>
          </a:lstStyle>
          <a:p>
            <a:r>
              <a:t>Información fáctica</a:t>
            </a:r>
          </a:p>
        </p:txBody>
      </p:sp>
      <p:sp>
        <p:nvSpPr>
          <p:cNvPr id="107" name="Nivel de texto 1…"/>
          <p:cNvSpPr txBox="1">
            <a:spLocks noGrp="1"/>
          </p:cNvSpPr>
          <p:nvPr>
            <p:ph type="body" idx="1" hasCustomPrompt="1"/>
          </p:nvPr>
        </p:nvSpPr>
        <p:spPr>
          <a:xfrm>
            <a:off x="1767019" y="1613076"/>
            <a:ext cx="18741762" cy="8413454"/>
          </a:xfrm>
          <a:prstGeom prst="rect">
            <a:avLst/>
          </a:prstGeom>
        </p:spPr>
        <p:txBody>
          <a:bodyPr anchor="b"/>
          <a:lstStyle>
            <a:lvl1pPr marL="0" indent="0" algn="ctr">
              <a:lnSpc>
                <a:spcPct val="80000"/>
              </a:lnSpc>
              <a:spcBef>
                <a:spcPts val="0"/>
              </a:spcBef>
              <a:buSzTx/>
              <a:buNone/>
              <a:defRPr sz="28400" b="1" spc="-284"/>
            </a:lvl1pPr>
            <a:lvl2pPr marL="0" indent="457200" algn="ctr">
              <a:lnSpc>
                <a:spcPct val="80000"/>
              </a:lnSpc>
              <a:spcBef>
                <a:spcPts val="0"/>
              </a:spcBef>
              <a:buSzTx/>
              <a:buNone/>
              <a:defRPr sz="28400" b="1" spc="-284"/>
            </a:lvl2pPr>
            <a:lvl3pPr marL="0" indent="914400" algn="ctr">
              <a:lnSpc>
                <a:spcPct val="80000"/>
              </a:lnSpc>
              <a:spcBef>
                <a:spcPts val="0"/>
              </a:spcBef>
              <a:buSzTx/>
              <a:buNone/>
              <a:defRPr sz="28400" b="1" spc="-284"/>
            </a:lvl3pPr>
            <a:lvl4pPr marL="0" indent="1371600" algn="ctr">
              <a:lnSpc>
                <a:spcPct val="80000"/>
              </a:lnSpc>
              <a:spcBef>
                <a:spcPts val="0"/>
              </a:spcBef>
              <a:buSzTx/>
              <a:buNone/>
              <a:defRPr sz="28400" b="1" spc="-284"/>
            </a:lvl4pPr>
            <a:lvl5pPr marL="0" indent="1828800" algn="ctr">
              <a:lnSpc>
                <a:spcPct val="80000"/>
              </a:lnSpc>
              <a:spcBef>
                <a:spcPts val="0"/>
              </a:spcBef>
              <a:buSzTx/>
              <a:buNone/>
              <a:defRPr sz="28400" b="1" spc="-284"/>
            </a:lvl5pPr>
          </a:lstStyle>
          <a:p>
            <a:r>
              <a:t>100 %</a:t>
            </a:r>
          </a:p>
          <a:p>
            <a:pPr lvl="1"/>
            <a:endParaRPr/>
          </a:p>
          <a:p>
            <a:pPr lvl="2"/>
            <a:endParaRPr/>
          </a:p>
          <a:p>
            <a:pPr lvl="3"/>
            <a:endParaRPr/>
          </a:p>
          <a:p>
            <a:pPr lvl="4"/>
            <a:endParaRPr/>
          </a:p>
        </p:txBody>
      </p:sp>
      <p:sp>
        <p:nvSpPr>
          <p:cNvPr id="10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15" name="Nivel de texto 1…"/>
          <p:cNvSpPr txBox="1">
            <a:spLocks noGrp="1"/>
          </p:cNvSpPr>
          <p:nvPr>
            <p:ph type="body" sz="quarter" idx="1" hasCustomPrompt="1"/>
          </p:nvPr>
        </p:nvSpPr>
        <p:spPr>
          <a:xfrm>
            <a:off x="1828535" y="6008025"/>
            <a:ext cx="18618731" cy="3752455"/>
          </a:xfrm>
          <a:prstGeom prst="rect">
            <a:avLst/>
          </a:prstGeom>
        </p:spPr>
        <p:txBody>
          <a:bodyPr anchor="ctr"/>
          <a:lstStyle>
            <a:lvl1pPr marL="738187" indent="-553640">
              <a:spcBef>
                <a:spcPts val="0"/>
              </a:spcBef>
              <a:buSzTx/>
              <a:buNone/>
              <a:defRPr sz="9600" spc="-192">
                <a:latin typeface="Helvetica Neue Medium"/>
                <a:ea typeface="Helvetica Neue Medium"/>
                <a:cs typeface="Helvetica Neue Medium"/>
                <a:sym typeface="Helvetica Neue Medium"/>
              </a:defRPr>
            </a:lvl1pPr>
            <a:lvl2pPr marL="738187" indent="-96440">
              <a:spcBef>
                <a:spcPts val="0"/>
              </a:spcBef>
              <a:buSzTx/>
              <a:buNone/>
              <a:defRPr sz="9600" spc="-192">
                <a:latin typeface="Helvetica Neue Medium"/>
                <a:ea typeface="Helvetica Neue Medium"/>
                <a:cs typeface="Helvetica Neue Medium"/>
                <a:sym typeface="Helvetica Neue Medium"/>
              </a:defRPr>
            </a:lvl2pPr>
            <a:lvl3pPr marL="738187" indent="360759">
              <a:spcBef>
                <a:spcPts val="0"/>
              </a:spcBef>
              <a:buSzTx/>
              <a:buNone/>
              <a:defRPr sz="9600" spc="-192">
                <a:latin typeface="Helvetica Neue Medium"/>
                <a:ea typeface="Helvetica Neue Medium"/>
                <a:cs typeface="Helvetica Neue Medium"/>
                <a:sym typeface="Helvetica Neue Medium"/>
              </a:defRPr>
            </a:lvl3pPr>
            <a:lvl4pPr marL="738187" indent="817959">
              <a:spcBef>
                <a:spcPts val="0"/>
              </a:spcBef>
              <a:buSzTx/>
              <a:buNone/>
              <a:defRPr sz="9600" spc="-192">
                <a:latin typeface="Helvetica Neue Medium"/>
                <a:ea typeface="Helvetica Neue Medium"/>
                <a:cs typeface="Helvetica Neue Medium"/>
                <a:sym typeface="Helvetica Neue Medium"/>
              </a:defRPr>
            </a:lvl4pPr>
            <a:lvl5pPr marL="738187" indent="1275159">
              <a:spcBef>
                <a:spcPts val="0"/>
              </a:spcBef>
              <a:buSzTx/>
              <a:buNone/>
              <a:defRPr sz="9600" spc="-192">
                <a:latin typeface="Helvetica Neue Medium"/>
                <a:ea typeface="Helvetica Neue Medium"/>
                <a:cs typeface="Helvetica Neue Medium"/>
                <a:sym typeface="Helvetica Neue Medium"/>
              </a:defRPr>
            </a:lvl5pPr>
          </a:lstStyle>
          <a:p>
            <a:r>
              <a:t>“Cita destacable”</a:t>
            </a:r>
          </a:p>
          <a:p>
            <a:pPr lvl="1"/>
            <a:endParaRPr/>
          </a:p>
          <a:p>
            <a:pPr lvl="2"/>
            <a:endParaRPr/>
          </a:p>
          <a:p>
            <a:pPr lvl="3"/>
            <a:endParaRPr/>
          </a:p>
          <a:p>
            <a:pPr lvl="4"/>
            <a:endParaRPr/>
          </a:p>
        </p:txBody>
      </p:sp>
      <p:sp>
        <p:nvSpPr>
          <p:cNvPr id="116" name="Atribución"/>
          <p:cNvSpPr txBox="1">
            <a:spLocks noGrp="1"/>
          </p:cNvSpPr>
          <p:nvPr>
            <p:ph type="body" sz="quarter" idx="21" hasCustomPrompt="1"/>
          </p:nvPr>
        </p:nvSpPr>
        <p:spPr>
          <a:xfrm>
            <a:off x="2607733" y="10375635"/>
            <a:ext cx="17839532" cy="744419"/>
          </a:xfrm>
          <a:prstGeom prst="rect">
            <a:avLst/>
          </a:prstGeom>
        </p:spPr>
        <p:txBody>
          <a:bodyPr/>
          <a:lstStyle>
            <a:lvl1pPr marL="0" indent="0" defTabSz="947796">
              <a:lnSpc>
                <a:spcPct val="100000"/>
              </a:lnSpc>
              <a:spcBef>
                <a:spcPts val="0"/>
              </a:spcBef>
              <a:buSzTx/>
              <a:buNone/>
              <a:defRPr sz="3800" b="1"/>
            </a:lvl1pPr>
          </a:lstStyle>
          <a:p>
            <a:r>
              <a:t>Atribución</a:t>
            </a:r>
          </a:p>
        </p:txBody>
      </p:sp>
      <p:sp>
        <p:nvSpPr>
          <p:cNvPr id="11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124" name="Cuenco de pappardelle con mantequilla de perejil, avellanas tostadas y lascas de queso parmesano"/>
          <p:cNvSpPr>
            <a:spLocks noGrp="1"/>
          </p:cNvSpPr>
          <p:nvPr>
            <p:ph type="pic" idx="21"/>
          </p:nvPr>
        </p:nvSpPr>
        <p:spPr>
          <a:xfrm>
            <a:off x="-2723622" y="1110119"/>
            <a:ext cx="18027130" cy="13520348"/>
          </a:xfrm>
          <a:prstGeom prst="rect">
            <a:avLst/>
          </a:prstGeom>
        </p:spPr>
        <p:txBody>
          <a:bodyPr lIns="91439" tIns="45719" rIns="91439" bIns="45719">
            <a:noAutofit/>
          </a:bodyPr>
          <a:lstStyle/>
          <a:p>
            <a:endParaRPr/>
          </a:p>
        </p:txBody>
      </p:sp>
      <p:sp>
        <p:nvSpPr>
          <p:cNvPr id="125" name="Cuenco de ensalada con arroz frito, huevos duros y palillos"/>
          <p:cNvSpPr>
            <a:spLocks noGrp="1"/>
          </p:cNvSpPr>
          <p:nvPr>
            <p:ph type="pic" sz="quarter" idx="22"/>
          </p:nvPr>
        </p:nvSpPr>
        <p:spPr>
          <a:xfrm>
            <a:off x="11291689" y="471619"/>
            <a:ext cx="9268355" cy="7414685"/>
          </a:xfrm>
          <a:prstGeom prst="rect">
            <a:avLst/>
          </a:prstGeom>
        </p:spPr>
        <p:txBody>
          <a:bodyPr lIns="91439" tIns="45719" rIns="91439" bIns="45719">
            <a:noAutofit/>
          </a:bodyPr>
          <a:lstStyle/>
          <a:p>
            <a:endParaRPr/>
          </a:p>
        </p:txBody>
      </p:sp>
      <p:sp>
        <p:nvSpPr>
          <p:cNvPr id="126" name="Cuenco con pasteles de salmón, ensalada y hummus"/>
          <p:cNvSpPr>
            <a:spLocks noGrp="1"/>
          </p:cNvSpPr>
          <p:nvPr>
            <p:ph type="pic" idx="23"/>
          </p:nvPr>
        </p:nvSpPr>
        <p:spPr>
          <a:xfrm>
            <a:off x="8687527" y="4439157"/>
            <a:ext cx="12815757" cy="14915966"/>
          </a:xfrm>
          <a:prstGeom prst="rect">
            <a:avLst/>
          </a:prstGeom>
        </p:spPr>
        <p:txBody>
          <a:bodyPr lIns="91439" tIns="45719" rIns="91439" bIns="45719">
            <a:noAutofit/>
          </a:bodyPr>
          <a:lstStyle/>
          <a:p>
            <a:endParaRPr/>
          </a:p>
        </p:txBody>
      </p:sp>
      <p:sp>
        <p:nvSpPr>
          <p:cNvPr id="12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Cuenco de ensalada con arroz frito, huevos duros y palillos"/>
          <p:cNvSpPr>
            <a:spLocks noGrp="1"/>
          </p:cNvSpPr>
          <p:nvPr>
            <p:ph type="pic" idx="21"/>
          </p:nvPr>
        </p:nvSpPr>
        <p:spPr>
          <a:xfrm>
            <a:off x="-1001184" y="-1701933"/>
            <a:ext cx="23293919" cy="18635135"/>
          </a:xfrm>
          <a:prstGeom prst="rect">
            <a:avLst/>
          </a:prstGeom>
        </p:spPr>
        <p:txBody>
          <a:bodyPr lIns="91439" tIns="45719" rIns="91439" bIns="45719">
            <a:noAutofit/>
          </a:bodyPr>
          <a:lstStyle/>
          <a:p>
            <a:endParaRPr/>
          </a:p>
        </p:txBody>
      </p:sp>
      <p:sp>
        <p:nvSpPr>
          <p:cNvPr id="135" name="Número de diapositiva"/>
          <p:cNvSpPr txBox="1">
            <a:spLocks noGrp="1"/>
          </p:cNvSpPr>
          <p:nvPr>
            <p:ph type="sldNum" sz="quarter" idx="2"/>
          </p:nvPr>
        </p:nvSpPr>
        <p:spPr>
          <a:xfrm>
            <a:off x="10908305" y="14889207"/>
            <a:ext cx="459190" cy="461731"/>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42"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ítulo">
    <p:spTree>
      <p:nvGrpSpPr>
        <p:cNvPr id="1" name=""/>
        <p:cNvGrpSpPr/>
        <p:nvPr/>
      </p:nvGrpSpPr>
      <p:grpSpPr>
        <a:xfrm>
          <a:off x="0" y="0"/>
          <a:ext cx="0" cy="0"/>
          <a:chOff x="0" y="0"/>
          <a:chExt cx="0" cy="0"/>
        </a:xfrm>
      </p:grpSpPr>
      <p:sp>
        <p:nvSpPr>
          <p:cNvPr id="149" name="Autor y fecha"/>
          <p:cNvSpPr txBox="1">
            <a:spLocks noGrp="1"/>
          </p:cNvSpPr>
          <p:nvPr>
            <p:ph type="body" sz="quarter" idx="21" hasCustomPrompt="1"/>
          </p:nvPr>
        </p:nvSpPr>
        <p:spPr>
          <a:xfrm>
            <a:off x="1767019" y="13978236"/>
            <a:ext cx="18741762" cy="744419"/>
          </a:xfrm>
          <a:prstGeom prst="rect">
            <a:avLst/>
          </a:prstGeom>
        </p:spPr>
        <p:txBody>
          <a:bodyPr anchor="b"/>
          <a:lstStyle>
            <a:lvl1pPr marL="672715" indent="-672715" defTabSz="947796">
              <a:lnSpc>
                <a:spcPct val="100000"/>
              </a:lnSpc>
              <a:spcBef>
                <a:spcPts val="0"/>
              </a:spcBef>
              <a:buSzPct val="100000"/>
              <a:buAutoNum type="arabicPeriod"/>
              <a:defRPr sz="3800" b="1"/>
            </a:lvl1pPr>
          </a:lstStyle>
          <a:p>
            <a:r>
              <a:t>Autor y fecha</a:t>
            </a:r>
          </a:p>
        </p:txBody>
      </p:sp>
      <p:sp>
        <p:nvSpPr>
          <p:cNvPr id="150" name="Título de la presentación"/>
          <p:cNvSpPr txBox="1">
            <a:spLocks noGrp="1"/>
          </p:cNvSpPr>
          <p:nvPr>
            <p:ph type="title" hasCustomPrompt="1"/>
          </p:nvPr>
        </p:nvSpPr>
        <p:spPr>
          <a:xfrm>
            <a:off x="1767019" y="2993760"/>
            <a:ext cx="18743790" cy="5331355"/>
          </a:xfrm>
          <a:prstGeom prst="rect">
            <a:avLst/>
          </a:prstGeom>
        </p:spPr>
        <p:txBody>
          <a:bodyPr anchor="b"/>
          <a:lstStyle>
            <a:lvl1pPr marL="2336800" indent="-2336800">
              <a:buSzPct val="100000"/>
              <a:buAutoNum type="arabicPeriod"/>
              <a:defRPr sz="13200" spc="-264"/>
            </a:lvl1pPr>
          </a:lstStyle>
          <a:p>
            <a:r>
              <a:t>Título de la presentación</a:t>
            </a:r>
          </a:p>
        </p:txBody>
      </p:sp>
      <p:sp>
        <p:nvSpPr>
          <p:cNvPr id="151" name="Nivel de texto 1…"/>
          <p:cNvSpPr txBox="1">
            <a:spLocks noGrp="1"/>
          </p:cNvSpPr>
          <p:nvPr>
            <p:ph type="body" sz="quarter" idx="1" hasCustomPrompt="1"/>
          </p:nvPr>
        </p:nvSpPr>
        <p:spPr>
          <a:xfrm>
            <a:off x="1767019" y="8243093"/>
            <a:ext cx="18741762" cy="2351478"/>
          </a:xfrm>
          <a:prstGeom prst="rect">
            <a:avLst/>
          </a:prstGeom>
        </p:spPr>
        <p:txBody>
          <a:bodyPr/>
          <a:lstStyle>
            <a:lvl1pPr marL="1062181" indent="-1062181" defTabSz="947796">
              <a:lnSpc>
                <a:spcPct val="100000"/>
              </a:lnSpc>
              <a:spcBef>
                <a:spcPts val="0"/>
              </a:spcBef>
              <a:buSzPct val="100000"/>
              <a:buAutoNum type="arabicPeriod"/>
              <a:defRPr sz="6000" b="1"/>
            </a:lvl1pPr>
            <a:lvl2pPr marL="0" indent="457200" defTabSz="947796">
              <a:lnSpc>
                <a:spcPct val="100000"/>
              </a:lnSpc>
              <a:spcBef>
                <a:spcPts val="0"/>
              </a:spcBef>
              <a:buSzTx/>
              <a:buNone/>
              <a:defRPr sz="6000" b="1"/>
            </a:lvl2pPr>
            <a:lvl3pPr marL="0" indent="914400" defTabSz="947796">
              <a:lnSpc>
                <a:spcPct val="100000"/>
              </a:lnSpc>
              <a:spcBef>
                <a:spcPts val="0"/>
              </a:spcBef>
              <a:buSzTx/>
              <a:buNone/>
              <a:defRPr sz="6000" b="1"/>
            </a:lvl3pPr>
            <a:lvl4pPr marL="0" indent="1371600" defTabSz="947796">
              <a:lnSpc>
                <a:spcPct val="100000"/>
              </a:lnSpc>
              <a:spcBef>
                <a:spcPts val="0"/>
              </a:spcBef>
              <a:buSzTx/>
              <a:buNone/>
              <a:defRPr sz="6000" b="1"/>
            </a:lvl4pPr>
            <a:lvl5pPr marL="0" indent="1828800" defTabSz="947796">
              <a:lnSpc>
                <a:spcPct val="100000"/>
              </a:lnSpc>
              <a:spcBef>
                <a:spcPts val="0"/>
              </a:spcBef>
              <a:buSzTx/>
              <a:buNone/>
              <a:defRPr sz="6000" b="1"/>
            </a:lvl5pPr>
          </a:lstStyle>
          <a:p>
            <a:r>
              <a:t>Subtítulo de la presentación</a:t>
            </a:r>
          </a:p>
          <a:p>
            <a:pPr lvl="1"/>
            <a:endParaRPr/>
          </a:p>
          <a:p>
            <a:pPr lvl="2"/>
            <a:endParaRPr/>
          </a:p>
          <a:p>
            <a:pPr lvl="3"/>
            <a:endParaRPr/>
          </a:p>
          <a:p>
            <a:pPr lvl="4"/>
            <a:endParaRPr/>
          </a:p>
        </p:txBody>
      </p:sp>
      <p:sp>
        <p:nvSpPr>
          <p:cNvPr id="152" name="Número de diapositiva"/>
          <p:cNvSpPr txBox="1">
            <a:spLocks noGrp="1"/>
          </p:cNvSpPr>
          <p:nvPr>
            <p:ph type="sldNum" sz="quarter" idx="2"/>
          </p:nvPr>
        </p:nvSpPr>
        <p:spPr>
          <a:xfrm>
            <a:off x="10731274" y="14889207"/>
            <a:ext cx="813252" cy="461731"/>
          </a:xfrm>
          <a:prstGeom prst="rect">
            <a:avLst/>
          </a:prstGeom>
        </p:spPr>
        <p:txBody>
          <a:bodyPr/>
          <a:lstStyle>
            <a:lvl1pPr marL="354060" indent="-354060">
              <a:buSzPct val="100000"/>
              <a:buAutoNum type="arabicPeriod"/>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foto">
    <p:spTree>
      <p:nvGrpSpPr>
        <p:cNvPr id="1" name=""/>
        <p:cNvGrpSpPr/>
        <p:nvPr/>
      </p:nvGrpSpPr>
      <p:grpSpPr>
        <a:xfrm>
          <a:off x="0" y="0"/>
          <a:ext cx="0" cy="0"/>
          <a:chOff x="0" y="0"/>
          <a:chExt cx="0" cy="0"/>
        </a:xfrm>
      </p:grpSpPr>
      <p:sp>
        <p:nvSpPr>
          <p:cNvPr id="21" name="Aguacates y limas"/>
          <p:cNvSpPr>
            <a:spLocks noGrp="1"/>
          </p:cNvSpPr>
          <p:nvPr>
            <p:ph type="pic" idx="21"/>
          </p:nvPr>
        </p:nvSpPr>
        <p:spPr>
          <a:xfrm>
            <a:off x="30911" y="-1478787"/>
            <a:ext cx="28797146" cy="17247294"/>
          </a:xfrm>
          <a:prstGeom prst="rect">
            <a:avLst/>
          </a:prstGeom>
        </p:spPr>
        <p:txBody>
          <a:bodyPr lIns="91439" tIns="45719" rIns="91439" bIns="45719">
            <a:noAutofit/>
          </a:bodyPr>
          <a:lstStyle/>
          <a:p>
            <a:endParaRPr/>
          </a:p>
        </p:txBody>
      </p:sp>
      <p:sp>
        <p:nvSpPr>
          <p:cNvPr id="22" name="Título de la presentación"/>
          <p:cNvSpPr txBox="1">
            <a:spLocks noGrp="1"/>
          </p:cNvSpPr>
          <p:nvPr>
            <p:ph type="title" hasCustomPrompt="1"/>
          </p:nvPr>
        </p:nvSpPr>
        <p:spPr>
          <a:xfrm>
            <a:off x="1767019" y="8366125"/>
            <a:ext cx="18741762" cy="5331355"/>
          </a:xfrm>
          <a:prstGeom prst="rect">
            <a:avLst/>
          </a:prstGeom>
        </p:spPr>
        <p:txBody>
          <a:bodyPr anchor="b"/>
          <a:lstStyle>
            <a:lvl1pPr>
              <a:defRPr sz="13200" spc="-264"/>
            </a:lvl1pPr>
          </a:lstStyle>
          <a:p>
            <a:r>
              <a:t>Título de la presentación</a:t>
            </a:r>
          </a:p>
        </p:txBody>
      </p:sp>
      <p:sp>
        <p:nvSpPr>
          <p:cNvPr id="23" name="Nivel de texto 1…"/>
          <p:cNvSpPr txBox="1">
            <a:spLocks noGrp="1"/>
          </p:cNvSpPr>
          <p:nvPr>
            <p:ph type="body" sz="quarter" idx="1" hasCustomPrompt="1"/>
          </p:nvPr>
        </p:nvSpPr>
        <p:spPr>
          <a:xfrm>
            <a:off x="1767019" y="13615458"/>
            <a:ext cx="18741762" cy="1113691"/>
          </a:xfrm>
          <a:prstGeom prst="rect">
            <a:avLst/>
          </a:prstGeom>
        </p:spPr>
        <p:txBody>
          <a:bodyPr/>
          <a:lstStyle>
            <a:lvl1pPr marL="0" indent="0" defTabSz="947796">
              <a:lnSpc>
                <a:spcPct val="100000"/>
              </a:lnSpc>
              <a:spcBef>
                <a:spcPts val="0"/>
              </a:spcBef>
              <a:buSzTx/>
              <a:buNone/>
              <a:defRPr sz="6000" b="1"/>
            </a:lvl1pPr>
            <a:lvl2pPr marL="0" indent="457200" defTabSz="947796">
              <a:lnSpc>
                <a:spcPct val="100000"/>
              </a:lnSpc>
              <a:spcBef>
                <a:spcPts val="0"/>
              </a:spcBef>
              <a:buSzTx/>
              <a:buNone/>
              <a:defRPr sz="6000" b="1"/>
            </a:lvl2pPr>
            <a:lvl3pPr marL="0" indent="914400" defTabSz="947796">
              <a:lnSpc>
                <a:spcPct val="100000"/>
              </a:lnSpc>
              <a:spcBef>
                <a:spcPts val="0"/>
              </a:spcBef>
              <a:buSzTx/>
              <a:buNone/>
              <a:defRPr sz="6000" b="1"/>
            </a:lvl3pPr>
            <a:lvl4pPr marL="0" indent="1371600" defTabSz="947796">
              <a:lnSpc>
                <a:spcPct val="100000"/>
              </a:lnSpc>
              <a:spcBef>
                <a:spcPts val="0"/>
              </a:spcBef>
              <a:buSzTx/>
              <a:buNone/>
              <a:defRPr sz="6000" b="1"/>
            </a:lvl4pPr>
            <a:lvl5pPr marL="0" indent="1828800" defTabSz="947796">
              <a:lnSpc>
                <a:spcPct val="100000"/>
              </a:lnSpc>
              <a:spcBef>
                <a:spcPts val="0"/>
              </a:spcBef>
              <a:buSzTx/>
              <a:buNone/>
              <a:defRPr sz="6000" b="1"/>
            </a:lvl5pPr>
          </a:lstStyle>
          <a:p>
            <a:r>
              <a:t>Subtítulo de la presentación</a:t>
            </a:r>
          </a:p>
          <a:p>
            <a:pPr lvl="1"/>
            <a:endParaRPr/>
          </a:p>
          <a:p>
            <a:pPr lvl="2"/>
            <a:endParaRPr/>
          </a:p>
          <a:p>
            <a:pPr lvl="3"/>
            <a:endParaRPr/>
          </a:p>
          <a:p>
            <a:pPr lvl="4"/>
            <a:endParaRPr/>
          </a:p>
        </p:txBody>
      </p:sp>
      <p:sp>
        <p:nvSpPr>
          <p:cNvPr id="24" name="Autor y fecha"/>
          <p:cNvSpPr txBox="1">
            <a:spLocks noGrp="1"/>
          </p:cNvSpPr>
          <p:nvPr>
            <p:ph type="body" sz="quarter" idx="22" hasCustomPrompt="1"/>
          </p:nvPr>
        </p:nvSpPr>
        <p:spPr>
          <a:xfrm>
            <a:off x="1767019" y="922734"/>
            <a:ext cx="18741762" cy="744418"/>
          </a:xfrm>
          <a:prstGeom prst="rect">
            <a:avLst/>
          </a:prstGeom>
        </p:spPr>
        <p:txBody>
          <a:bodyPr/>
          <a:lstStyle>
            <a:lvl1pPr marL="0" indent="0" defTabSz="947796">
              <a:lnSpc>
                <a:spcPct val="100000"/>
              </a:lnSpc>
              <a:spcBef>
                <a:spcPts val="0"/>
              </a:spcBef>
              <a:buSzTx/>
              <a:buNone/>
              <a:defRPr sz="3800" b="1"/>
            </a:lvl1pPr>
          </a:lstStyle>
          <a:p>
            <a:r>
              <a:t>Autor y fecha</a:t>
            </a:r>
          </a:p>
        </p:txBody>
      </p:sp>
      <p:sp>
        <p:nvSpPr>
          <p:cNvPr id="25" name="Número de diapositiva"/>
          <p:cNvSpPr txBox="1">
            <a:spLocks noGrp="1"/>
          </p:cNvSpPr>
          <p:nvPr>
            <p:ph type="sldNum" sz="quarter" idx="2"/>
          </p:nvPr>
        </p:nvSpPr>
        <p:spPr>
          <a:xfrm>
            <a:off x="10902727" y="14889207"/>
            <a:ext cx="459191" cy="46173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foto alt.">
    <p:spTree>
      <p:nvGrpSpPr>
        <p:cNvPr id="1" name=""/>
        <p:cNvGrpSpPr/>
        <p:nvPr/>
      </p:nvGrpSpPr>
      <p:grpSpPr>
        <a:xfrm>
          <a:off x="0" y="0"/>
          <a:ext cx="0" cy="0"/>
          <a:chOff x="0" y="0"/>
          <a:chExt cx="0" cy="0"/>
        </a:xfrm>
      </p:grpSpPr>
      <p:sp>
        <p:nvSpPr>
          <p:cNvPr id="32" name="Cuenco con pasteles de salmón, ensalada y hummus"/>
          <p:cNvSpPr>
            <a:spLocks noGrp="1"/>
          </p:cNvSpPr>
          <p:nvPr>
            <p:ph type="pic" idx="21"/>
          </p:nvPr>
        </p:nvSpPr>
        <p:spPr>
          <a:xfrm>
            <a:off x="9227411" y="799702"/>
            <a:ext cx="12180094" cy="14176136"/>
          </a:xfrm>
          <a:prstGeom prst="rect">
            <a:avLst/>
          </a:prstGeom>
        </p:spPr>
        <p:txBody>
          <a:bodyPr lIns="91439" tIns="45719" rIns="91439" bIns="45719">
            <a:noAutofit/>
          </a:bodyPr>
          <a:lstStyle/>
          <a:p>
            <a:endParaRPr/>
          </a:p>
        </p:txBody>
      </p:sp>
      <p:sp>
        <p:nvSpPr>
          <p:cNvPr id="33" name="Nivel de texto 1…"/>
          <p:cNvSpPr txBox="1">
            <a:spLocks noGrp="1"/>
          </p:cNvSpPr>
          <p:nvPr>
            <p:ph type="body" sz="quarter" idx="1" hasCustomPrompt="1"/>
          </p:nvPr>
        </p:nvSpPr>
        <p:spPr>
          <a:xfrm>
            <a:off x="1767019" y="8079051"/>
            <a:ext cx="8243095" cy="6530290"/>
          </a:xfrm>
          <a:prstGeom prst="rect">
            <a:avLst/>
          </a:prstGeom>
        </p:spPr>
        <p:txBody>
          <a:bodyPr/>
          <a:lstStyle>
            <a:lvl1pPr marL="0" indent="0" defTabSz="947796">
              <a:lnSpc>
                <a:spcPct val="100000"/>
              </a:lnSpc>
              <a:spcBef>
                <a:spcPts val="0"/>
              </a:spcBef>
              <a:buSzTx/>
              <a:buNone/>
              <a:defRPr sz="6000" b="1"/>
            </a:lvl1pPr>
            <a:lvl2pPr marL="0" indent="457200" defTabSz="947796">
              <a:lnSpc>
                <a:spcPct val="100000"/>
              </a:lnSpc>
              <a:spcBef>
                <a:spcPts val="0"/>
              </a:spcBef>
              <a:buSzTx/>
              <a:buNone/>
              <a:defRPr sz="6000" b="1"/>
            </a:lvl2pPr>
            <a:lvl3pPr marL="0" indent="914400" defTabSz="947796">
              <a:lnSpc>
                <a:spcPct val="100000"/>
              </a:lnSpc>
              <a:spcBef>
                <a:spcPts val="0"/>
              </a:spcBef>
              <a:buSzTx/>
              <a:buNone/>
              <a:defRPr sz="6000" b="1"/>
            </a:lvl3pPr>
            <a:lvl4pPr marL="0" indent="1371600" defTabSz="947796">
              <a:lnSpc>
                <a:spcPct val="100000"/>
              </a:lnSpc>
              <a:spcBef>
                <a:spcPts val="0"/>
              </a:spcBef>
              <a:buSzTx/>
              <a:buNone/>
              <a:defRPr sz="6000" b="1"/>
            </a:lvl4pPr>
            <a:lvl5pPr marL="0" indent="1828800" defTabSz="947796">
              <a:lnSpc>
                <a:spcPct val="100000"/>
              </a:lnSpc>
              <a:spcBef>
                <a:spcPts val="0"/>
              </a:spcBef>
              <a:buSzTx/>
              <a:buNone/>
              <a:defRPr sz="6000" b="1"/>
            </a:lvl5pPr>
          </a:lstStyle>
          <a:p>
            <a:r>
              <a:t>Subtítulo de la diapositiva</a:t>
            </a:r>
          </a:p>
          <a:p>
            <a:pPr lvl="1"/>
            <a:endParaRPr/>
          </a:p>
          <a:p>
            <a:pPr lvl="2"/>
            <a:endParaRPr/>
          </a:p>
          <a:p>
            <a:pPr lvl="3"/>
            <a:endParaRPr/>
          </a:p>
          <a:p>
            <a:pPr lvl="4"/>
            <a:endParaRPr/>
          </a:p>
        </p:txBody>
      </p:sp>
      <p:sp>
        <p:nvSpPr>
          <p:cNvPr id="34" name="Título de la diapositiva"/>
          <p:cNvSpPr txBox="1">
            <a:spLocks noGrp="1"/>
          </p:cNvSpPr>
          <p:nvPr>
            <p:ph type="title" hasCustomPrompt="1"/>
          </p:nvPr>
        </p:nvSpPr>
        <p:spPr>
          <a:xfrm>
            <a:off x="1767019" y="1118154"/>
            <a:ext cx="8243095" cy="7083930"/>
          </a:xfrm>
          <a:prstGeom prst="rect">
            <a:avLst/>
          </a:prstGeom>
        </p:spPr>
        <p:txBody>
          <a:bodyPr anchor="b"/>
          <a:lstStyle/>
          <a:p>
            <a:r>
              <a:t>Título de la diapositiva</a:t>
            </a:r>
          </a:p>
        </p:txBody>
      </p:sp>
      <p:sp>
        <p:nvSpPr>
          <p:cNvPr id="35"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Nivel de texto 1…"/>
          <p:cNvSpPr txBox="1">
            <a:spLocks noGrp="1"/>
          </p:cNvSpPr>
          <p:nvPr>
            <p:ph type="body" idx="1" hasCustomPrompt="1"/>
          </p:nvPr>
        </p:nvSpPr>
        <p:spPr>
          <a:prstGeom prst="rect">
            <a:avLst/>
          </a:prstGeom>
        </p:spPr>
        <p:txBody>
          <a:bodyPr/>
          <a:lstStyle/>
          <a:p>
            <a:r>
              <a:t>Texto de viñeta de la diapositiva</a:t>
            </a:r>
          </a:p>
          <a:p>
            <a:pPr lvl="1"/>
            <a:endParaRPr/>
          </a:p>
          <a:p>
            <a:pPr lvl="2"/>
            <a:endParaRPr/>
          </a:p>
          <a:p>
            <a:pPr lvl="3"/>
            <a:endParaRPr/>
          </a:p>
          <a:p>
            <a:pPr lvl="4"/>
            <a:endParaRPr/>
          </a:p>
        </p:txBody>
      </p:sp>
      <p:sp>
        <p:nvSpPr>
          <p:cNvPr id="43" name="Subtítulo de la diapositiva"/>
          <p:cNvSpPr txBox="1">
            <a:spLocks noGrp="1"/>
          </p:cNvSpPr>
          <p:nvPr>
            <p:ph type="body" sz="quarter" idx="21" hasCustomPrompt="1"/>
          </p:nvPr>
        </p:nvSpPr>
        <p:spPr>
          <a:xfrm>
            <a:off x="1767019" y="2281370"/>
            <a:ext cx="18741762" cy="1084680"/>
          </a:xfrm>
          <a:prstGeom prst="rect">
            <a:avLst/>
          </a:prstGeom>
        </p:spPr>
        <p:txBody>
          <a:bodyPr/>
          <a:lstStyle>
            <a:lvl1pPr marL="0" indent="0" defTabSz="947796">
              <a:lnSpc>
                <a:spcPct val="100000"/>
              </a:lnSpc>
              <a:spcBef>
                <a:spcPts val="0"/>
              </a:spcBef>
              <a:buSzTx/>
              <a:buNone/>
              <a:defRPr sz="6000" b="1"/>
            </a:lvl1pPr>
          </a:lstStyle>
          <a:p>
            <a:r>
              <a:t>Subtítulo de la diapositiva</a:t>
            </a:r>
          </a:p>
        </p:txBody>
      </p:sp>
      <p:sp>
        <p:nvSpPr>
          <p:cNvPr id="44" name="Título de la diapositiva"/>
          <p:cNvSpPr txBox="1">
            <a:spLocks noGrp="1"/>
          </p:cNvSpPr>
          <p:nvPr>
            <p:ph type="title" hasCustomPrompt="1"/>
          </p:nvPr>
        </p:nvSpPr>
        <p:spPr>
          <a:prstGeom prst="rect">
            <a:avLst/>
          </a:prstGeom>
        </p:spPr>
        <p:txBody>
          <a:bodyPr/>
          <a:lstStyle/>
          <a:p>
            <a:r>
              <a:t>Título de la diapositiva</a:t>
            </a: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52" name="Nivel de texto 1…"/>
          <p:cNvSpPr txBox="1">
            <a:spLocks noGrp="1"/>
          </p:cNvSpPr>
          <p:nvPr>
            <p:ph type="body" idx="1" hasCustomPrompt="1"/>
          </p:nvPr>
        </p:nvSpPr>
        <p:spPr>
          <a:prstGeom prst="rect">
            <a:avLst/>
          </a:prstGeom>
        </p:spPr>
        <p:txBody>
          <a:bodyPr numCol="2" spcCol="951568"/>
          <a:lstStyle/>
          <a:p>
            <a:r>
              <a:t>Texto de viñeta de la diapositiva</a:t>
            </a:r>
          </a:p>
          <a:p>
            <a:pPr lvl="1"/>
            <a:endParaRPr/>
          </a:p>
          <a:p>
            <a:pPr lvl="2"/>
            <a:endParaRPr/>
          </a:p>
          <a:p>
            <a:pPr lvl="3"/>
            <a:endParaRPr/>
          </a:p>
          <a:p>
            <a:pPr lvl="4"/>
            <a:endParaRPr/>
          </a:p>
        </p:txBody>
      </p:sp>
      <p:sp>
        <p:nvSpPr>
          <p:cNvPr id="53"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0" name="Cuenco de pappardelle con mantequilla de perejil, avellanas tostadas y lascas de queso parmesano"/>
          <p:cNvSpPr>
            <a:spLocks noGrp="1"/>
          </p:cNvSpPr>
          <p:nvPr>
            <p:ph type="pic" idx="21"/>
          </p:nvPr>
        </p:nvSpPr>
        <p:spPr>
          <a:xfrm>
            <a:off x="10604764" y="963744"/>
            <a:ext cx="10411520" cy="13882028"/>
          </a:xfrm>
          <a:prstGeom prst="rect">
            <a:avLst/>
          </a:prstGeom>
        </p:spPr>
        <p:txBody>
          <a:bodyPr lIns="91439" tIns="45719" rIns="91439" bIns="45719">
            <a:noAutofit/>
          </a:bodyPr>
          <a:lstStyle/>
          <a:p>
            <a:endParaRPr/>
          </a:p>
        </p:txBody>
      </p:sp>
      <p:sp>
        <p:nvSpPr>
          <p:cNvPr id="61" name="Título de la diapositiva"/>
          <p:cNvSpPr txBox="1">
            <a:spLocks noGrp="1"/>
          </p:cNvSpPr>
          <p:nvPr>
            <p:ph type="title" hasCustomPrompt="1"/>
          </p:nvPr>
        </p:nvSpPr>
        <p:spPr>
          <a:xfrm>
            <a:off x="1767019" y="717682"/>
            <a:ext cx="8243095" cy="1640417"/>
          </a:xfrm>
          <a:prstGeom prst="rect">
            <a:avLst/>
          </a:prstGeom>
        </p:spPr>
        <p:txBody>
          <a:bodyPr/>
          <a:lstStyle/>
          <a:p>
            <a:r>
              <a:t>Título de la diapositiva</a:t>
            </a:r>
          </a:p>
        </p:txBody>
      </p:sp>
      <p:sp>
        <p:nvSpPr>
          <p:cNvPr id="62" name="Subtítulo de la diapositiva"/>
          <p:cNvSpPr txBox="1">
            <a:spLocks noGrp="1"/>
          </p:cNvSpPr>
          <p:nvPr>
            <p:ph type="body" sz="quarter" idx="22" hasCustomPrompt="1"/>
          </p:nvPr>
        </p:nvSpPr>
        <p:spPr>
          <a:xfrm>
            <a:off x="1767019" y="2281370"/>
            <a:ext cx="8243095" cy="1084680"/>
          </a:xfrm>
          <a:prstGeom prst="rect">
            <a:avLst/>
          </a:prstGeom>
        </p:spPr>
        <p:txBody>
          <a:bodyPr/>
          <a:lstStyle>
            <a:lvl1pPr marL="0" indent="0" defTabSz="815104">
              <a:lnSpc>
                <a:spcPct val="100000"/>
              </a:lnSpc>
              <a:spcBef>
                <a:spcPts val="0"/>
              </a:spcBef>
              <a:buSzTx/>
              <a:buNone/>
              <a:defRPr sz="5160" b="1"/>
            </a:lvl1pPr>
          </a:lstStyle>
          <a:p>
            <a:r>
              <a:t>Subtítulo de la diapositiva</a:t>
            </a:r>
          </a:p>
        </p:txBody>
      </p:sp>
      <p:sp>
        <p:nvSpPr>
          <p:cNvPr id="63" name="Nivel de texto 1…"/>
          <p:cNvSpPr txBox="1">
            <a:spLocks noGrp="1"/>
          </p:cNvSpPr>
          <p:nvPr>
            <p:ph type="body" sz="half" idx="1" hasCustomPrompt="1"/>
          </p:nvPr>
        </p:nvSpPr>
        <p:spPr>
          <a:xfrm>
            <a:off x="1767019" y="5619067"/>
            <a:ext cx="8243095" cy="9030624"/>
          </a:xfrm>
          <a:prstGeom prst="rect">
            <a:avLst/>
          </a:prstGeom>
        </p:spPr>
        <p:txBody>
          <a:bodyPr/>
          <a:lstStyle/>
          <a:p>
            <a:r>
              <a:t>Texto de viñeta de la diapositiva</a:t>
            </a:r>
          </a:p>
          <a:p>
            <a:pPr lvl="1"/>
            <a:endParaRPr/>
          </a:p>
          <a:p>
            <a:pPr lvl="2"/>
            <a:endParaRPr/>
          </a:p>
          <a:p>
            <a:pPr lvl="3"/>
            <a:endParaRPr/>
          </a:p>
          <a:p>
            <a:pPr lvl="4"/>
            <a:endParaRP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ción">
    <p:spTree>
      <p:nvGrpSpPr>
        <p:cNvPr id="1" name=""/>
        <p:cNvGrpSpPr/>
        <p:nvPr/>
      </p:nvGrpSpPr>
      <p:grpSpPr>
        <a:xfrm>
          <a:off x="0" y="0"/>
          <a:ext cx="0" cy="0"/>
          <a:chOff x="0" y="0"/>
          <a:chExt cx="0" cy="0"/>
        </a:xfrm>
      </p:grpSpPr>
      <p:sp>
        <p:nvSpPr>
          <p:cNvPr id="71" name="Título de sección"/>
          <p:cNvSpPr txBox="1">
            <a:spLocks noGrp="1"/>
          </p:cNvSpPr>
          <p:nvPr>
            <p:ph type="title" hasCustomPrompt="1"/>
          </p:nvPr>
        </p:nvSpPr>
        <p:spPr>
          <a:xfrm>
            <a:off x="1767019" y="5208322"/>
            <a:ext cx="18741762" cy="5331356"/>
          </a:xfrm>
          <a:prstGeom prst="rect">
            <a:avLst/>
          </a:prstGeom>
        </p:spPr>
        <p:txBody>
          <a:bodyPr anchor="ctr"/>
          <a:lstStyle>
            <a:lvl1pPr>
              <a:defRPr sz="13200" b="0" spc="-264">
                <a:latin typeface="Helvetica Neue Medium"/>
                <a:ea typeface="Helvetica Neue Medium"/>
                <a:cs typeface="Helvetica Neue Medium"/>
                <a:sym typeface="Helvetica Neue Medium"/>
              </a:defRPr>
            </a:lvl1pPr>
          </a:lstStyle>
          <a:p>
            <a:r>
              <a:t>Título de sección</a:t>
            </a:r>
          </a:p>
        </p:txBody>
      </p:sp>
      <p:sp>
        <p:nvSpPr>
          <p:cNvPr id="72"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título">
    <p:spTree>
      <p:nvGrpSpPr>
        <p:cNvPr id="1" name=""/>
        <p:cNvGrpSpPr/>
        <p:nvPr/>
      </p:nvGrpSpPr>
      <p:grpSpPr>
        <a:xfrm>
          <a:off x="0" y="0"/>
          <a:ext cx="0" cy="0"/>
          <a:chOff x="0" y="0"/>
          <a:chExt cx="0" cy="0"/>
        </a:xfrm>
      </p:grpSpPr>
      <p:sp>
        <p:nvSpPr>
          <p:cNvPr id="79" name="Título de la diapositiva"/>
          <p:cNvSpPr txBox="1">
            <a:spLocks noGrp="1"/>
          </p:cNvSpPr>
          <p:nvPr>
            <p:ph type="title" hasCustomPrompt="1"/>
          </p:nvPr>
        </p:nvSpPr>
        <p:spPr>
          <a:prstGeom prst="rect">
            <a:avLst/>
          </a:prstGeom>
        </p:spPr>
        <p:txBody>
          <a:bodyPr/>
          <a:lstStyle/>
          <a:p>
            <a:r>
              <a:t>Título de la diapositiva</a:t>
            </a:r>
          </a:p>
        </p:txBody>
      </p:sp>
      <p:sp>
        <p:nvSpPr>
          <p:cNvPr id="80" name="Subtítulo de la diapositiva"/>
          <p:cNvSpPr txBox="1">
            <a:spLocks noGrp="1"/>
          </p:cNvSpPr>
          <p:nvPr>
            <p:ph type="body" sz="quarter" idx="21" hasCustomPrompt="1"/>
          </p:nvPr>
        </p:nvSpPr>
        <p:spPr>
          <a:xfrm>
            <a:off x="1767019" y="2281370"/>
            <a:ext cx="18741762" cy="1084680"/>
          </a:xfrm>
          <a:prstGeom prst="rect">
            <a:avLst/>
          </a:prstGeom>
        </p:spPr>
        <p:txBody>
          <a:bodyPr/>
          <a:lstStyle>
            <a:lvl1pPr marL="0" indent="0" defTabSz="947796">
              <a:lnSpc>
                <a:spcPct val="100000"/>
              </a:lnSpc>
              <a:spcBef>
                <a:spcPts val="0"/>
              </a:spcBef>
              <a:buSzTx/>
              <a:buNone/>
              <a:defRPr sz="6000" b="1"/>
            </a:lvl1pPr>
          </a:lstStyle>
          <a:p>
            <a:r>
              <a:t>Subtítulo de la diapositiva</a:t>
            </a:r>
          </a:p>
        </p:txBody>
      </p:sp>
      <p:sp>
        <p:nvSpPr>
          <p:cNvPr id="8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e agenda"/>
          <p:cNvSpPr txBox="1">
            <a:spLocks noGrp="1"/>
          </p:cNvSpPr>
          <p:nvPr>
            <p:ph type="title" hasCustomPrompt="1"/>
          </p:nvPr>
        </p:nvSpPr>
        <p:spPr>
          <a:xfrm>
            <a:off x="1767019" y="717682"/>
            <a:ext cx="18741762" cy="1640417"/>
          </a:xfrm>
          <a:prstGeom prst="rect">
            <a:avLst/>
          </a:prstGeom>
        </p:spPr>
        <p:txBody>
          <a:bodyPr/>
          <a:lstStyle/>
          <a:p>
            <a:r>
              <a:t>Título de agenda</a:t>
            </a:r>
          </a:p>
        </p:txBody>
      </p:sp>
      <p:sp>
        <p:nvSpPr>
          <p:cNvPr id="89" name="Subtítulo de agenda"/>
          <p:cNvSpPr txBox="1">
            <a:spLocks noGrp="1"/>
          </p:cNvSpPr>
          <p:nvPr>
            <p:ph type="body" sz="quarter" idx="21" hasCustomPrompt="1"/>
          </p:nvPr>
        </p:nvSpPr>
        <p:spPr>
          <a:xfrm>
            <a:off x="1767019" y="2276077"/>
            <a:ext cx="18741762" cy="1084681"/>
          </a:xfrm>
          <a:prstGeom prst="rect">
            <a:avLst/>
          </a:prstGeom>
        </p:spPr>
        <p:txBody>
          <a:bodyPr/>
          <a:lstStyle>
            <a:lvl1pPr marL="0" indent="0" defTabSz="947796">
              <a:lnSpc>
                <a:spcPct val="100000"/>
              </a:lnSpc>
              <a:spcBef>
                <a:spcPts val="0"/>
              </a:spcBef>
              <a:buSzTx/>
              <a:buNone/>
              <a:defRPr sz="6000" b="1"/>
            </a:lvl1pPr>
          </a:lstStyle>
          <a:p>
            <a:r>
              <a:t>Subtítulo de agenda</a:t>
            </a:r>
          </a:p>
        </p:txBody>
      </p:sp>
      <p:sp>
        <p:nvSpPr>
          <p:cNvPr id="90" name="Nivel de texto 1…"/>
          <p:cNvSpPr txBox="1">
            <a:spLocks noGrp="1"/>
          </p:cNvSpPr>
          <p:nvPr>
            <p:ph type="body" idx="1" hasCustomPrompt="1"/>
          </p:nvPr>
        </p:nvSpPr>
        <p:spPr>
          <a:prstGeom prst="rect">
            <a:avLst/>
          </a:prstGeom>
        </p:spPr>
        <p:txBody>
          <a:bodyPr/>
          <a:lstStyle>
            <a:lvl1pPr marL="0" indent="0">
              <a:spcBef>
                <a:spcPts val="2000"/>
              </a:spcBef>
              <a:buSzTx/>
              <a:buNone/>
              <a:defRPr sz="6000" spc="-59"/>
            </a:lvl1pPr>
            <a:lvl2pPr marL="0" indent="457200">
              <a:spcBef>
                <a:spcPts val="2000"/>
              </a:spcBef>
              <a:buSzTx/>
              <a:buNone/>
              <a:defRPr sz="6000" spc="-59"/>
            </a:lvl2pPr>
            <a:lvl3pPr marL="0" indent="914400">
              <a:spcBef>
                <a:spcPts val="2000"/>
              </a:spcBef>
              <a:buSzTx/>
              <a:buNone/>
              <a:defRPr sz="6000" spc="-59"/>
            </a:lvl3pPr>
            <a:lvl4pPr marL="0" indent="1371600">
              <a:spcBef>
                <a:spcPts val="2000"/>
              </a:spcBef>
              <a:buSzTx/>
              <a:buNone/>
              <a:defRPr sz="6000" spc="-59"/>
            </a:lvl4pPr>
            <a:lvl5pPr marL="0" indent="1828800">
              <a:spcBef>
                <a:spcPts val="2000"/>
              </a:spcBef>
              <a:buSzTx/>
              <a:buNone/>
              <a:defRPr sz="6000" spc="-59"/>
            </a:lvl5pPr>
          </a:lstStyle>
          <a:p>
            <a:r>
              <a:t>Temas relacionados con la agenda</a:t>
            </a:r>
          </a:p>
          <a:p>
            <a:pPr lvl="1"/>
            <a:endParaRPr/>
          </a:p>
          <a:p>
            <a:pPr lvl="2"/>
            <a:endParaRPr/>
          </a:p>
          <a:p>
            <a:pPr lvl="3"/>
            <a:endParaRPr/>
          </a:p>
          <a:p>
            <a:pPr lvl="4"/>
            <a:endParaRPr/>
          </a:p>
        </p:txBody>
      </p:sp>
      <p:sp>
        <p:nvSpPr>
          <p:cNvPr id="9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ivel de texto 1…"/>
          <p:cNvSpPr txBox="1">
            <a:spLocks noGrp="1"/>
          </p:cNvSpPr>
          <p:nvPr>
            <p:ph type="body" idx="1" hasCustomPrompt="1"/>
          </p:nvPr>
        </p:nvSpPr>
        <p:spPr>
          <a:xfrm>
            <a:off x="1767019" y="4777713"/>
            <a:ext cx="18741762" cy="98425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normAutofit/>
          </a:bodyPr>
          <a:lstStyle/>
          <a:p>
            <a:r>
              <a:t>Texto de viñeta de la diapositiva</a:t>
            </a:r>
          </a:p>
          <a:p>
            <a:pPr lvl="1"/>
            <a:endParaRPr/>
          </a:p>
          <a:p>
            <a:pPr lvl="2"/>
            <a:endParaRPr/>
          </a:p>
          <a:p>
            <a:pPr lvl="3"/>
            <a:endParaRPr/>
          </a:p>
          <a:p>
            <a:pPr lvl="4"/>
            <a:endParaRPr/>
          </a:p>
        </p:txBody>
      </p:sp>
      <p:sp>
        <p:nvSpPr>
          <p:cNvPr id="3" name="Título de la diapositiva"/>
          <p:cNvSpPr txBox="1">
            <a:spLocks noGrp="1"/>
          </p:cNvSpPr>
          <p:nvPr>
            <p:ph type="title" hasCustomPrompt="1"/>
          </p:nvPr>
        </p:nvSpPr>
        <p:spPr>
          <a:xfrm>
            <a:off x="1767019" y="710847"/>
            <a:ext cx="18741762" cy="164041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normAutofit/>
          </a:bodyPr>
          <a:lstStyle/>
          <a:p>
            <a:r>
              <a:t>Título da fotografia</a:t>
            </a:r>
          </a:p>
        </p:txBody>
      </p:sp>
      <p:sp>
        <p:nvSpPr>
          <p:cNvPr id="4" name="Número de diapositiva"/>
          <p:cNvSpPr txBox="1">
            <a:spLocks noGrp="1"/>
          </p:cNvSpPr>
          <p:nvPr>
            <p:ph type="sldNum" sz="quarter" idx="2"/>
          </p:nvPr>
        </p:nvSpPr>
        <p:spPr>
          <a:xfrm>
            <a:off x="10902837" y="14889207"/>
            <a:ext cx="459190" cy="461731"/>
          </a:xfrm>
          <a:prstGeom prst="rect">
            <a:avLst/>
          </a:prstGeom>
          <a:ln w="12700">
            <a:miter lim="400000"/>
          </a:ln>
        </p:spPr>
        <p:txBody>
          <a:bodyPr wrap="none" lIns="82020" tIns="82020" rIns="82020" bIns="82020" anchor="b">
            <a:spAutoFit/>
          </a:bodyPr>
          <a:lstStyle>
            <a:lvl1pPr defTabSz="943239">
              <a:defRPr sz="20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1pPr>
      <a:lvl2pPr marL="0" marR="0" indent="45720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2pPr>
      <a:lvl3pPr marL="0" marR="0" indent="91440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3pPr>
      <a:lvl4pPr marL="0" marR="0" indent="137160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4pPr>
      <a:lvl5pPr marL="0" marR="0" indent="182880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5pPr>
      <a:lvl6pPr marL="0" marR="0" indent="228600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6pPr>
      <a:lvl7pPr marL="0" marR="0" indent="274320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7pPr>
      <a:lvl8pPr marL="0" marR="0" indent="320040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8pPr>
      <a:lvl9pPr marL="0" marR="0" indent="365760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9pPr>
    </p:titleStyle>
    <p:bodyStyle>
      <a:lvl1pPr marL="609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990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371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1752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2133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2514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2895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3276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3657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1pPr>
      <a:lvl2pPr marL="0" marR="0" indent="45720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2pPr>
      <a:lvl3pPr marL="0" marR="0" indent="91440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3pPr>
      <a:lvl4pPr marL="0" marR="0" indent="137160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4pPr>
      <a:lvl5pPr marL="0" marR="0" indent="182880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5pPr>
      <a:lvl6pPr marL="0" marR="0" indent="228600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6pPr>
      <a:lvl7pPr marL="0" marR="0" indent="274320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7pPr>
      <a:lvl8pPr marL="0" marR="0" indent="320040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8pPr>
      <a:lvl9pPr marL="0" marR="0" indent="365760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shopify.com/blog/what-is-entrepreneurship"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youtube.com/watch?v=sO4te2QNsH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4coOhqBroZk"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cNvqLY8oFe8"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_7W3aAz21qk"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Imbj0F-gUSw"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Hqh1Kk-3BYo"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Figura"/>
          <p:cNvSpPr/>
          <p:nvPr/>
        </p:nvSpPr>
        <p:spPr>
          <a:xfrm>
            <a:off x="-218661" y="-276045"/>
            <a:ext cx="22634733" cy="16195752"/>
          </a:xfrm>
          <a:custGeom>
            <a:avLst/>
            <a:gdLst/>
            <a:ahLst/>
            <a:cxnLst>
              <a:cxn ang="0">
                <a:pos x="wd2" y="hd2"/>
              </a:cxn>
              <a:cxn ang="5400000">
                <a:pos x="wd2" y="hd2"/>
              </a:cxn>
              <a:cxn ang="10800000">
                <a:pos x="wd2" y="hd2"/>
              </a:cxn>
              <a:cxn ang="16200000">
                <a:pos x="wd2" y="hd2"/>
              </a:cxn>
            </a:cxnLst>
            <a:rect l="0" t="0" r="r" b="b"/>
            <a:pathLst>
              <a:path w="21600" h="21600" extrusionOk="0">
                <a:moveTo>
                  <a:pt x="9927" y="49"/>
                </a:moveTo>
                <a:cubicBezTo>
                  <a:pt x="9182" y="1859"/>
                  <a:pt x="8154" y="3411"/>
                  <a:pt x="6922" y="4587"/>
                </a:cubicBezTo>
                <a:cubicBezTo>
                  <a:pt x="4919" y="6497"/>
                  <a:pt x="2491" y="7326"/>
                  <a:pt x="86" y="6922"/>
                </a:cubicBezTo>
                <a:lnTo>
                  <a:pt x="0" y="21600"/>
                </a:lnTo>
                <a:lnTo>
                  <a:pt x="21600" y="21600"/>
                </a:lnTo>
                <a:lnTo>
                  <a:pt x="21577" y="0"/>
                </a:lnTo>
                <a:lnTo>
                  <a:pt x="9927" y="49"/>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lang="pt-PT" dirty="0"/>
          </a:p>
        </p:txBody>
      </p:sp>
      <p:pic>
        <p:nvPicPr>
          <p:cNvPr id="162" name="logoflavours02.png" descr="logoflavours02.png"/>
          <p:cNvPicPr>
            <a:picLocks noChangeAspect="1"/>
          </p:cNvPicPr>
          <p:nvPr/>
        </p:nvPicPr>
        <p:blipFill>
          <a:blip r:embed="rId2"/>
          <a:stretch>
            <a:fillRect/>
          </a:stretch>
        </p:blipFill>
        <p:spPr>
          <a:xfrm>
            <a:off x="842216" y="817671"/>
            <a:ext cx="5814666" cy="2512709"/>
          </a:xfrm>
          <a:prstGeom prst="rect">
            <a:avLst/>
          </a:prstGeom>
          <a:ln w="12700">
            <a:miter lim="400000"/>
          </a:ln>
        </p:spPr>
      </p:pic>
      <p:sp>
        <p:nvSpPr>
          <p:cNvPr id="163" name="Welcome!"/>
          <p:cNvSpPr txBox="1"/>
          <p:nvPr/>
        </p:nvSpPr>
        <p:spPr>
          <a:xfrm>
            <a:off x="16631650" y="2250006"/>
            <a:ext cx="4535428" cy="12736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lang="pt-PT" dirty="0"/>
              <a:t>Bem-vindo</a:t>
            </a:r>
            <a:r>
              <a:rPr dirty="0"/>
              <a:t>!</a:t>
            </a:r>
          </a:p>
        </p:txBody>
      </p:sp>
      <p:sp>
        <p:nvSpPr>
          <p:cNvPr id="164" name="Hello everyone! I introduce myself. I'm Jana. I'm going to accompany you throughout this course with some ideas, tips and comments, with the aim of helping you to complete the course successfully.…"/>
          <p:cNvSpPr txBox="1"/>
          <p:nvPr/>
        </p:nvSpPr>
        <p:spPr>
          <a:xfrm>
            <a:off x="7643076" y="3762022"/>
            <a:ext cx="13933969" cy="1201504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spAutoFit/>
          </a:bodyPr>
          <a:lstStyle/>
          <a:p>
            <a:pPr algn="just" defTabSz="457200">
              <a:defRPr sz="3500">
                <a:solidFill>
                  <a:srgbClr val="FFFFFF"/>
                </a:solidFill>
              </a:defRPr>
            </a:pPr>
            <a:r>
              <a:rPr dirty="0" err="1"/>
              <a:t>Olá</a:t>
            </a:r>
            <a:r>
              <a:rPr dirty="0"/>
              <a:t>! </a:t>
            </a:r>
            <a:r>
              <a:rPr lang="pt-PT" dirty="0"/>
              <a:t>Deixe-me apresentar-me</a:t>
            </a:r>
            <a:r>
              <a:rPr dirty="0"/>
              <a:t>. </a:t>
            </a:r>
            <a:r>
              <a:rPr lang="pt-PT" dirty="0"/>
              <a:t>O meu nome é</a:t>
            </a:r>
            <a:r>
              <a:rPr dirty="0"/>
              <a:t> Jana. Vou acompanhar-vos ao longo deste curso com algumas ideias, dicas e comentários, com o objetivo de vos ajudar a concluir o curso com sucesso. </a:t>
            </a:r>
          </a:p>
          <a:p>
            <a:pPr algn="just" defTabSz="457200">
              <a:defRPr sz="3500">
                <a:solidFill>
                  <a:srgbClr val="FFFFFF"/>
                </a:solidFill>
              </a:defRPr>
            </a:pPr>
            <a:endParaRPr dirty="0"/>
          </a:p>
          <a:p>
            <a:pPr algn="just" defTabSz="457200">
              <a:defRPr sz="3500">
                <a:solidFill>
                  <a:srgbClr val="FFFFFF"/>
                </a:solidFill>
              </a:defRPr>
            </a:pPr>
            <a:r>
              <a:rPr lang="pt-BR" dirty="0"/>
              <a:t>Antes de tudo, vamos relembrar algumas coisas:</a:t>
            </a:r>
          </a:p>
          <a:p>
            <a:pPr algn="just" defTabSz="457200">
              <a:defRPr sz="3500">
                <a:solidFill>
                  <a:srgbClr val="FFFFFF"/>
                </a:solidFill>
              </a:defRPr>
            </a:pPr>
            <a:endParaRPr dirty="0"/>
          </a:p>
          <a:p>
            <a:pPr marL="228600" indent="-228600" algn="just" defTabSz="457200">
              <a:buSzPct val="100000"/>
              <a:buChar char="•"/>
              <a:defRPr sz="3500">
                <a:solidFill>
                  <a:srgbClr val="FFFFFF"/>
                </a:solidFill>
              </a:defRPr>
            </a:pPr>
            <a:r>
              <a:rPr lang="pt-BR" dirty="0"/>
              <a:t>Cada módulo está dividido em unidades. No final de cada unidade ser-lhe-á pedido que responda ao questionário de autoavaliação para avançar para a fase seguinte.</a:t>
            </a:r>
          </a:p>
          <a:p>
            <a:pPr marL="228600" indent="-228600" algn="just" defTabSz="457200">
              <a:buSzPct val="100000"/>
              <a:buChar char="•"/>
              <a:defRPr sz="3500">
                <a:solidFill>
                  <a:srgbClr val="FFFFFF"/>
                </a:solidFill>
              </a:defRPr>
            </a:pPr>
            <a:r>
              <a:rPr lang="pt-BR" dirty="0"/>
              <a:t>Para além do material de cada módulo, existem vários materiais complementares para melhorar os seus conhecimentos sobre cada tópico:</a:t>
            </a:r>
          </a:p>
          <a:p>
            <a:pPr marL="2057400" lvl="4" indent="-228600" algn="just" defTabSz="457200">
              <a:buSzPct val="100000"/>
              <a:buChar char="•"/>
              <a:defRPr sz="3500">
                <a:solidFill>
                  <a:srgbClr val="FFFFFF"/>
                </a:solidFill>
              </a:defRPr>
            </a:pPr>
            <a:r>
              <a:rPr lang="pt-BR" b="1" dirty="0">
                <a:solidFill>
                  <a:schemeClr val="accent4">
                    <a:hueOff val="-476017"/>
                    <a:lumOff val="-10042"/>
                  </a:schemeClr>
                </a:solidFill>
              </a:rPr>
              <a:t>Ligações de interesse. </a:t>
            </a:r>
            <a:r>
              <a:rPr lang="pt-BR" dirty="0"/>
              <a:t>Sites com informações complementares.</a:t>
            </a:r>
          </a:p>
          <a:p>
            <a:pPr marL="2057400" lvl="4" indent="-228600" algn="just" defTabSz="457200">
              <a:buSzPct val="100000"/>
              <a:buChar char="•"/>
              <a:defRPr sz="3500">
                <a:solidFill>
                  <a:srgbClr val="FFFFFF"/>
                </a:solidFill>
              </a:defRPr>
            </a:pPr>
            <a:r>
              <a:rPr lang="pt-BR" b="1" dirty="0">
                <a:solidFill>
                  <a:schemeClr val="accent4">
                    <a:hueOff val="-476017"/>
                    <a:lumOff val="-10042"/>
                  </a:schemeClr>
                </a:solidFill>
              </a:rPr>
              <a:t>Informação adicional. </a:t>
            </a:r>
            <a:r>
              <a:rPr lang="pt-BR" dirty="0"/>
              <a:t>Algumas caixas que irão aparecer no texto para clarificar algumas ideias, conceitos, definições, etc.,</a:t>
            </a:r>
          </a:p>
          <a:p>
            <a:pPr marL="2057400" lvl="4" indent="-228600" algn="just" defTabSz="457200">
              <a:buSzPct val="100000"/>
              <a:buChar char="•"/>
              <a:defRPr sz="3500">
                <a:solidFill>
                  <a:srgbClr val="FFFFFF"/>
                </a:solidFill>
              </a:defRPr>
            </a:pPr>
            <a:r>
              <a:rPr lang="pt-BR" b="1" dirty="0">
                <a:solidFill>
                  <a:schemeClr val="accent4">
                    <a:hueOff val="-476017"/>
                    <a:lumOff val="-10042"/>
                  </a:schemeClr>
                </a:solidFill>
              </a:rPr>
              <a:t>Estudos de caso. </a:t>
            </a:r>
            <a:r>
              <a:rPr lang="pt-BR" dirty="0"/>
              <a:t>As melhores experiências para o ajudar a ter uma visão prática de cada um dos temas. </a:t>
            </a:r>
          </a:p>
          <a:p>
            <a:pPr marL="228600" indent="-228600" algn="just" defTabSz="457200">
              <a:buSzPct val="100000"/>
              <a:buChar char="•"/>
              <a:defRPr sz="3500">
                <a:solidFill>
                  <a:srgbClr val="FFFFFF"/>
                </a:solidFill>
              </a:defRPr>
            </a:pPr>
            <a:r>
              <a:rPr lang="pt-BR" dirty="0"/>
              <a:t>Estamos à vossa disposição para vos ajudar em tudo o que precisarem durante este processo de aprendizagem</a:t>
            </a:r>
            <a:r>
              <a:rPr dirty="0"/>
              <a:t>.</a:t>
            </a:r>
          </a:p>
        </p:txBody>
      </p:sp>
      <p:pic>
        <p:nvPicPr>
          <p:cNvPr id="165" name="Imagen" descr="Imagen"/>
          <p:cNvPicPr>
            <a:picLocks noChangeAspect="1"/>
          </p:cNvPicPr>
          <p:nvPr/>
        </p:nvPicPr>
        <p:blipFill>
          <a:blip r:embed="rId3"/>
          <a:stretch>
            <a:fillRect/>
          </a:stretch>
        </p:blipFill>
        <p:spPr>
          <a:xfrm>
            <a:off x="2459517" y="3773530"/>
            <a:ext cx="4515914" cy="1042593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17"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23" name="The most important quality of rural entrepreneurship lies in the fact that people (like you) generate their own employment alternative so that they do not have to leave their living environment. This lack of professional options and job offers is also li"/>
          <p:cNvSpPr txBox="1"/>
          <p:nvPr/>
        </p:nvSpPr>
        <p:spPr>
          <a:xfrm>
            <a:off x="6204654" y="5719303"/>
            <a:ext cx="15066607" cy="1058194"/>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r>
              <a:rPr lang="en-US" dirty="0"/>
              <a:t>.</a:t>
            </a:r>
          </a:p>
          <a:p>
            <a:pPr algn="just" defTabSz="738187">
              <a:defRPr sz="2900">
                <a:solidFill>
                  <a:schemeClr val="accent1">
                    <a:hueOff val="114395"/>
                    <a:lumOff val="-24975"/>
                  </a:schemeClr>
                </a:solidFill>
                <a:latin typeface="Helvetica"/>
                <a:ea typeface="Helvetica"/>
                <a:cs typeface="Helvetica"/>
                <a:sym typeface="Helvetica"/>
              </a:defRPr>
            </a:pPr>
            <a:endParaRPr lang="en-US" dirty="0"/>
          </a:p>
        </p:txBody>
      </p:sp>
      <p:grpSp>
        <p:nvGrpSpPr>
          <p:cNvPr id="226" name="Agrupar"/>
          <p:cNvGrpSpPr/>
          <p:nvPr/>
        </p:nvGrpSpPr>
        <p:grpSpPr>
          <a:xfrm>
            <a:off x="20340637" y="14829510"/>
            <a:ext cx="1300908" cy="446058"/>
            <a:chOff x="0" y="0"/>
            <a:chExt cx="1300907" cy="446057"/>
          </a:xfrm>
        </p:grpSpPr>
        <p:sp>
          <p:nvSpPr>
            <p:cNvPr id="224"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25"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1…">
            <a:extLst>
              <a:ext uri="{FF2B5EF4-FFF2-40B4-BE49-F238E27FC236}">
                <a16:creationId xmlns:a16="http://schemas.microsoft.com/office/drawing/2014/main" id="{507EA408-41F4-4BE0-DDA1-4D6E9D02A7DA}"/>
              </a:ext>
            </a:extLst>
          </p:cNvPr>
          <p:cNvSpPr txBox="1"/>
          <p:nvPr/>
        </p:nvSpPr>
        <p:spPr>
          <a:xfrm>
            <a:off x="740130" y="3044876"/>
            <a:ext cx="3043223" cy="1781469"/>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l" defTabSz="457200">
              <a:defRPr sz="2100" b="1">
                <a:solidFill>
                  <a:srgbClr val="FFFFFF"/>
                </a:solidFill>
              </a:defRPr>
            </a:pPr>
            <a:r>
              <a:rPr dirty="0"/>
              <a:t>UNIDADE 1</a:t>
            </a:r>
          </a:p>
          <a:p>
            <a:pPr algn="l" defTabSz="457200">
              <a:defRPr sz="2100" b="1">
                <a:solidFill>
                  <a:srgbClr val="FFFFFF"/>
                </a:solidFill>
              </a:defRPr>
            </a:pPr>
            <a:r>
              <a:rPr lang="en-US" dirty="0"/>
              <a:t>Conhecimentos e compreensão dos conceitos-chave: marca e imagem</a:t>
            </a:r>
            <a:r>
              <a:rPr dirty="0"/>
              <a:t>.</a:t>
            </a:r>
          </a:p>
        </p:txBody>
      </p:sp>
      <p:sp>
        <p:nvSpPr>
          <p:cNvPr id="13" name="The most important quality of rural entrepreneurship lies in the fact that people (like you) generate their own employment alternative so that they do not have to leave their living environment. This lack of professional options and job offers is also li">
            <a:extLst>
              <a:ext uri="{FF2B5EF4-FFF2-40B4-BE49-F238E27FC236}">
                <a16:creationId xmlns:a16="http://schemas.microsoft.com/office/drawing/2014/main" id="{BBAF92E8-343F-D25D-1024-B2B799D10E5F}"/>
              </a:ext>
            </a:extLst>
          </p:cNvPr>
          <p:cNvSpPr txBox="1"/>
          <p:nvPr/>
        </p:nvSpPr>
        <p:spPr>
          <a:xfrm>
            <a:off x="6115918" y="654773"/>
            <a:ext cx="15066607" cy="9968325"/>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r>
              <a:rPr lang="en-US" sz="3200" dirty="0"/>
              <a:t>O sucesso de uma marca depende de </a:t>
            </a:r>
            <a:r>
              <a:rPr lang="en-US" sz="3200" dirty="0" err="1"/>
              <a:t>alguns</a:t>
            </a:r>
            <a:r>
              <a:rPr lang="en-US" sz="3200" dirty="0"/>
              <a:t> </a:t>
            </a:r>
            <a:r>
              <a:rPr lang="en-US" sz="3200" dirty="0" err="1"/>
              <a:t>fatores</a:t>
            </a:r>
            <a:r>
              <a:rPr lang="en-US" sz="3200" dirty="0"/>
              <a:t> críticos: </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Bom conhecimento dos principais segmentos de mercado.</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Investigação qualitativa dos consumidores</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Pontos fortes e fracos relativos à marca.</a:t>
            </a:r>
          </a:p>
          <a:p>
            <a:pPr algn="just" defTabSz="738187">
              <a:defRPr sz="2900">
                <a:solidFill>
                  <a:schemeClr val="accent1">
                    <a:hueOff val="114395"/>
                    <a:lumOff val="-24975"/>
                  </a:schemeClr>
                </a:solidFill>
                <a:latin typeface="Helvetica"/>
                <a:ea typeface="Helvetica"/>
                <a:cs typeface="Helvetica"/>
                <a:sym typeface="Helvetica"/>
              </a:defRPr>
            </a:pPr>
            <a:r>
              <a:rPr lang="en-US" sz="3200" dirty="0"/>
              <a:t>Liderança e apoio da marca a partir do topo da instituição e, idealmente, do governo.</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Uma forte gestão da marca.</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Um </a:t>
            </a:r>
            <a:r>
              <a:rPr lang="en-US" sz="3200" dirty="0" err="1"/>
              <a:t>programa </a:t>
            </a:r>
            <a:r>
              <a:rPr lang="en-US" sz="3200" dirty="0"/>
              <a:t>de comunicação interna da marca.</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Envolvimento das partes interessadas.</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Boa comunicação com as partes interessadas.</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Adoção da marca pelos intervenientes comerciais.</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Monitorização constante do impacto da marca. </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Todos os membros da organização são responsáveis pela aplicação da marca.</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Compromisso a longo prazo. </a:t>
            </a:r>
          </a:p>
          <a:p>
            <a:pPr algn="just" defTabSz="738187">
              <a:defRPr sz="2900">
                <a:solidFill>
                  <a:schemeClr val="accent1">
                    <a:hueOff val="114395"/>
                    <a:lumOff val="-24975"/>
                  </a:schemeClr>
                </a:solidFill>
                <a:latin typeface="Helvetica"/>
                <a:ea typeface="Helvetica"/>
                <a:cs typeface="Helvetica"/>
                <a:sym typeface="Helvetica"/>
              </a:defRPr>
            </a:pPr>
            <a:endParaRPr lang="en-US" sz="3200" dirty="0"/>
          </a:p>
          <a:p>
            <a:pPr algn="just" defTabSz="738187">
              <a:defRPr sz="2900">
                <a:solidFill>
                  <a:schemeClr val="accent1">
                    <a:hueOff val="114395"/>
                    <a:lumOff val="-24975"/>
                  </a:schemeClr>
                </a:solidFill>
                <a:latin typeface="Helvetica"/>
                <a:ea typeface="Helvetica"/>
                <a:cs typeface="Helvetica"/>
                <a:sym typeface="Helvetica"/>
              </a:defRPr>
            </a:pPr>
            <a:r>
              <a:rPr lang="en-US" sz="3200" dirty="0"/>
              <a:t>O objetivo de uma marca é garantir que o turista tenha uma boa experiência nas suas férias, viagem ou destino. </a:t>
            </a:r>
            <a:r>
              <a:rPr lang="en-US" sz="3200" b="1" dirty="0"/>
              <a:t>A figura 1.3 </a:t>
            </a:r>
            <a:r>
              <a:rPr lang="en-US" sz="3200" dirty="0"/>
              <a:t>revela como uma marca deve afetar as percepções e o comportamento do turista em relação a um destino/lugar/</a:t>
            </a:r>
            <a:r>
              <a:rPr lang="en-US" sz="3200" dirty="0" err="1"/>
              <a:t>férias</a:t>
            </a:r>
            <a:r>
              <a:rPr lang="en-US" sz="3200" dirty="0"/>
              <a:t>.</a:t>
            </a:r>
          </a:p>
          <a:p>
            <a:pPr algn="just" defTabSz="738187">
              <a:defRPr sz="2900">
                <a:solidFill>
                  <a:schemeClr val="accent1">
                    <a:hueOff val="114395"/>
                    <a:lumOff val="-24975"/>
                  </a:schemeClr>
                </a:solidFill>
                <a:latin typeface="Helvetica"/>
                <a:ea typeface="Helvetica"/>
                <a:cs typeface="Helvetica"/>
                <a:sym typeface="Helvetica"/>
              </a:defRPr>
            </a:pPr>
            <a:endParaRPr lang="en-US" dirty="0"/>
          </a:p>
        </p:txBody>
      </p:sp>
      <p:pic>
        <p:nvPicPr>
          <p:cNvPr id="3" name="Picture 2">
            <a:extLst>
              <a:ext uri="{FF2B5EF4-FFF2-40B4-BE49-F238E27FC236}">
                <a16:creationId xmlns:a16="http://schemas.microsoft.com/office/drawing/2014/main" id="{8D610980-B9B4-0DBA-EBDE-815F0B352FBE}"/>
              </a:ext>
            </a:extLst>
          </p:cNvPr>
          <p:cNvPicPr>
            <a:picLocks noChangeAspect="1"/>
          </p:cNvPicPr>
          <p:nvPr/>
        </p:nvPicPr>
        <p:blipFill>
          <a:blip r:embed="rId3"/>
          <a:stretch>
            <a:fillRect/>
          </a:stretch>
        </p:blipFill>
        <p:spPr>
          <a:xfrm>
            <a:off x="6055311" y="10623098"/>
            <a:ext cx="16299460" cy="2133520"/>
          </a:xfrm>
          <a:prstGeom prst="rect">
            <a:avLst/>
          </a:prstGeom>
        </p:spPr>
      </p:pic>
      <p:sp>
        <p:nvSpPr>
          <p:cNvPr id="15" name="TextBox 14">
            <a:extLst>
              <a:ext uri="{FF2B5EF4-FFF2-40B4-BE49-F238E27FC236}">
                <a16:creationId xmlns:a16="http://schemas.microsoft.com/office/drawing/2014/main" id="{297729F2-7447-F4B3-DB32-F7241FE89D9E}"/>
              </a:ext>
            </a:extLst>
          </p:cNvPr>
          <p:cNvSpPr txBox="1"/>
          <p:nvPr/>
        </p:nvSpPr>
        <p:spPr>
          <a:xfrm>
            <a:off x="7666447" y="13163879"/>
            <a:ext cx="11151704" cy="5778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ct val="150000"/>
              </a:lnSpc>
              <a:defRPr sz="2000" i="1">
                <a:solidFill>
                  <a:schemeClr val="accent1">
                    <a:hueOff val="114395"/>
                    <a:lumOff val="-24975"/>
                  </a:schemeClr>
                </a:solidFill>
              </a:defRPr>
            </a:lvl1pPr>
          </a:lstStyle>
          <a:p>
            <a:r>
              <a:rPr lang="en-US" sz="2400" dirty="0"/>
              <a:t>Fig. 1.3. O continuum da marca (</a:t>
            </a:r>
            <a:r>
              <a:rPr lang="en-US" sz="2400" dirty="0" err="1"/>
              <a:t>Anholt </a:t>
            </a:r>
            <a:r>
              <a:rPr lang="en-US" sz="2400" dirty="0"/>
              <a:t>S., 2009)</a:t>
            </a:r>
            <a:endParaRPr lang="el-GR" sz="2400" dirty="0"/>
          </a:p>
        </p:txBody>
      </p:sp>
    </p:spTree>
    <p:extLst>
      <p:ext uri="{BB962C8B-B14F-4D97-AF65-F5344CB8AC3E}">
        <p14:creationId xmlns:p14="http://schemas.microsoft.com/office/powerpoint/2010/main" val="166977301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17"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23" name="The most important quality of rural entrepreneurship lies in the fact that people (like you) generate their own employment alternative so that they do not have to leave their living environment. This lack of professional options and job offers is also li"/>
          <p:cNvSpPr txBox="1"/>
          <p:nvPr/>
        </p:nvSpPr>
        <p:spPr>
          <a:xfrm>
            <a:off x="6204654" y="5719303"/>
            <a:ext cx="15066607" cy="1058194"/>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r>
              <a:rPr lang="en-US" dirty="0"/>
              <a:t>.</a:t>
            </a:r>
          </a:p>
          <a:p>
            <a:pPr algn="just" defTabSz="738187">
              <a:defRPr sz="2900">
                <a:solidFill>
                  <a:schemeClr val="accent1">
                    <a:hueOff val="114395"/>
                    <a:lumOff val="-24975"/>
                  </a:schemeClr>
                </a:solidFill>
                <a:latin typeface="Helvetica"/>
                <a:ea typeface="Helvetica"/>
                <a:cs typeface="Helvetica"/>
                <a:sym typeface="Helvetica"/>
              </a:defRPr>
            </a:pPr>
            <a:endParaRPr lang="en-US" dirty="0"/>
          </a:p>
        </p:txBody>
      </p:sp>
      <p:grpSp>
        <p:nvGrpSpPr>
          <p:cNvPr id="226" name="Agrupar"/>
          <p:cNvGrpSpPr/>
          <p:nvPr/>
        </p:nvGrpSpPr>
        <p:grpSpPr>
          <a:xfrm>
            <a:off x="20340637" y="14829510"/>
            <a:ext cx="1300908" cy="446058"/>
            <a:chOff x="0" y="0"/>
            <a:chExt cx="1300907" cy="446057"/>
          </a:xfrm>
        </p:grpSpPr>
        <p:sp>
          <p:nvSpPr>
            <p:cNvPr id="224"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25"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1…">
            <a:extLst>
              <a:ext uri="{FF2B5EF4-FFF2-40B4-BE49-F238E27FC236}">
                <a16:creationId xmlns:a16="http://schemas.microsoft.com/office/drawing/2014/main" id="{507EA408-41F4-4BE0-DDA1-4D6E9D02A7DA}"/>
              </a:ext>
            </a:extLst>
          </p:cNvPr>
          <p:cNvSpPr txBox="1"/>
          <p:nvPr/>
        </p:nvSpPr>
        <p:spPr>
          <a:xfrm>
            <a:off x="740130" y="3044876"/>
            <a:ext cx="3043223" cy="1781469"/>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1</a:t>
            </a:r>
          </a:p>
          <a:p>
            <a:pPr algn="l" defTabSz="457200">
              <a:defRPr sz="2100" b="1">
                <a:solidFill>
                  <a:srgbClr val="FFFFFF"/>
                </a:solidFill>
              </a:defRPr>
            </a:pPr>
            <a:r>
              <a:rPr lang="en-US" dirty="0"/>
              <a:t>Conhecimentos e compreensão dos conceitos-chave: marca e imagem</a:t>
            </a:r>
            <a:r>
              <a:rPr dirty="0"/>
              <a:t>.</a:t>
            </a:r>
          </a:p>
        </p:txBody>
      </p:sp>
      <p:sp>
        <p:nvSpPr>
          <p:cNvPr id="13" name="The most important quality of rural entrepreneurship lies in the fact that people (like you) generate their own employment alternative so that they do not have to leave their living environment. This lack of professional options and job offers is also li">
            <a:extLst>
              <a:ext uri="{FF2B5EF4-FFF2-40B4-BE49-F238E27FC236}">
                <a16:creationId xmlns:a16="http://schemas.microsoft.com/office/drawing/2014/main" id="{BBAF92E8-343F-D25D-1024-B2B799D10E5F}"/>
              </a:ext>
            </a:extLst>
          </p:cNvPr>
          <p:cNvSpPr txBox="1"/>
          <p:nvPr/>
        </p:nvSpPr>
        <p:spPr>
          <a:xfrm>
            <a:off x="5976933" y="1742219"/>
            <a:ext cx="15066607" cy="5536343"/>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r>
              <a:rPr lang="en-US" sz="3200" dirty="0"/>
              <a:t>Os alimentos podem ser </a:t>
            </a:r>
            <a:r>
              <a:rPr lang="en-US" sz="3200" dirty="0" err="1"/>
              <a:t>utilizados</a:t>
            </a:r>
            <a:r>
              <a:rPr lang="en-US" sz="3200" dirty="0"/>
              <a:t> </a:t>
            </a:r>
            <a:r>
              <a:rPr lang="en-US" sz="3200" dirty="0" err="1"/>
              <a:t>como</a:t>
            </a:r>
            <a:r>
              <a:rPr lang="en-US" sz="3200" dirty="0"/>
              <a:t> </a:t>
            </a:r>
            <a:r>
              <a:rPr lang="en-US" sz="3200" dirty="0" err="1"/>
              <a:t>marca</a:t>
            </a:r>
            <a:r>
              <a:rPr lang="en-US" sz="3200" dirty="0"/>
              <a:t> de um destino. Ao desenvolver uma marca para um destino específico, recomenda-se que o nome da marca, o logótipo, o símbolo, o slogan e a embalagem (elementos-chave) reflictam as características do destino. A comida tem uma forte ligação com o local (massa italiana, vinho do Porto). O carácter distintivo da comida em relação a um local tem um papel significativo na identidade do destino (Everett S., 2009). </a:t>
            </a:r>
          </a:p>
          <a:p>
            <a:pPr algn="just" defTabSz="738187">
              <a:defRPr sz="2900">
                <a:solidFill>
                  <a:schemeClr val="accent1">
                    <a:hueOff val="114395"/>
                    <a:lumOff val="-24975"/>
                  </a:schemeClr>
                </a:solidFill>
                <a:latin typeface="Helvetica"/>
                <a:ea typeface="Helvetica"/>
                <a:cs typeface="Helvetica"/>
                <a:sym typeface="Helvetica"/>
              </a:defRPr>
            </a:pPr>
            <a:endParaRPr lang="en-US" sz="3200" dirty="0"/>
          </a:p>
          <a:p>
            <a:pPr algn="just" defTabSz="738187">
              <a:defRPr sz="2900">
                <a:solidFill>
                  <a:schemeClr val="accent1">
                    <a:hueOff val="114395"/>
                    <a:lumOff val="-24975"/>
                  </a:schemeClr>
                </a:solidFill>
                <a:latin typeface="Helvetica"/>
                <a:ea typeface="Helvetica"/>
                <a:cs typeface="Helvetica"/>
                <a:sym typeface="Helvetica"/>
              </a:defRPr>
            </a:pPr>
            <a:r>
              <a:rPr lang="en-US" sz="3200" dirty="0"/>
              <a:t>Embora a identidade e a imagem de marca estejam relacionadas, são conceitos diferentes. A diferença é dada pelo facto de a identidade ter origem na empresa, enquanto a imagem é a perceção de uma marca por um indivíduo. </a:t>
            </a:r>
          </a:p>
          <a:p>
            <a:pPr algn="just" defTabSz="738187">
              <a:defRPr sz="2900">
                <a:solidFill>
                  <a:schemeClr val="accent1">
                    <a:hueOff val="114395"/>
                    <a:lumOff val="-24975"/>
                  </a:schemeClr>
                </a:solidFill>
                <a:latin typeface="Helvetica"/>
                <a:ea typeface="Helvetica"/>
                <a:cs typeface="Helvetica"/>
                <a:sym typeface="Helvetica"/>
              </a:defRPr>
            </a:pPr>
            <a:endParaRPr lang="en-US" sz="3200" dirty="0"/>
          </a:p>
        </p:txBody>
      </p:sp>
      <p:pic>
        <p:nvPicPr>
          <p:cNvPr id="6" name="Picture 5">
            <a:extLst>
              <a:ext uri="{FF2B5EF4-FFF2-40B4-BE49-F238E27FC236}">
                <a16:creationId xmlns:a16="http://schemas.microsoft.com/office/drawing/2014/main" id="{69079AB5-736D-ACF2-2FCE-9E93D82C9A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960" y="8193327"/>
            <a:ext cx="10624551" cy="7082242"/>
          </a:xfrm>
          <a:prstGeom prst="rect">
            <a:avLst/>
          </a:prstGeom>
        </p:spPr>
      </p:pic>
    </p:spTree>
    <p:extLst>
      <p:ext uri="{BB962C8B-B14F-4D97-AF65-F5344CB8AC3E}">
        <p14:creationId xmlns:p14="http://schemas.microsoft.com/office/powerpoint/2010/main" val="21902880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QUESTION 1…"/>
          <p:cNvSpPr txBox="1"/>
          <p:nvPr/>
        </p:nvSpPr>
        <p:spPr>
          <a:xfrm>
            <a:off x="6128454" y="3543829"/>
            <a:ext cx="15159872" cy="1104585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numCol="2" spcCol="757993"/>
          <a:lstStyle/>
          <a:p>
            <a:pPr algn="l" defTabSz="457200">
              <a:defRPr b="1">
                <a:solidFill>
                  <a:schemeClr val="accent1">
                    <a:hueOff val="114395"/>
                    <a:lumOff val="-24975"/>
                  </a:schemeClr>
                </a:solidFill>
              </a:defRPr>
            </a:pPr>
            <a:r>
              <a:rPr dirty="0"/>
              <a:t>PERGUNTA </a:t>
            </a:r>
            <a:r>
              <a:rPr lang="en-US" dirty="0"/>
              <a:t>1</a:t>
            </a:r>
            <a:endParaRPr dirty="0"/>
          </a:p>
          <a:p>
            <a:pPr lvl="1" indent="0" algn="l" defTabSz="457200">
              <a:buSzPct val="100000"/>
              <a:defRPr>
                <a:solidFill>
                  <a:schemeClr val="accent3">
                    <a:hueOff val="362282"/>
                    <a:satOff val="31803"/>
                    <a:lumOff val="-18242"/>
                  </a:schemeClr>
                </a:solidFill>
              </a:defRPr>
            </a:pPr>
            <a:r>
              <a:rPr lang="en-US" dirty="0">
                <a:solidFill>
                  <a:schemeClr val="accent1">
                    <a:hueOff val="114395"/>
                    <a:lumOff val="-24975"/>
                  </a:schemeClr>
                </a:solidFill>
              </a:rPr>
              <a:t>O termo "marca de destino" refere-se à identidade competitiva de um destino, é o que torna um destino memorável e único.</a:t>
            </a:r>
          </a:p>
          <a:p>
            <a:pPr marL="457200" lvl="1" indent="-457200" algn="l" defTabSz="457200">
              <a:buSzPct val="100000"/>
              <a:buAutoNum type="alphaLcParenR"/>
              <a:defRPr>
                <a:solidFill>
                  <a:schemeClr val="accent3">
                    <a:hueOff val="362282"/>
                    <a:satOff val="31803"/>
                    <a:lumOff val="-18242"/>
                  </a:schemeClr>
                </a:solidFill>
              </a:defRPr>
            </a:pPr>
            <a:r>
              <a:rPr lang="en-US" dirty="0"/>
              <a:t>Verdadeiro</a:t>
            </a:r>
          </a:p>
          <a:p>
            <a:pPr marL="457200" lvl="1" indent="-457200" algn="l" defTabSz="457200">
              <a:buSzPct val="100000"/>
              <a:buAutoNum type="alphaLcParenR"/>
              <a:defRPr>
                <a:solidFill>
                  <a:schemeClr val="accent3">
                    <a:hueOff val="362282"/>
                    <a:satOff val="31803"/>
                    <a:lumOff val="-18242"/>
                  </a:schemeClr>
                </a:solidFill>
              </a:defRPr>
            </a:pPr>
            <a:r>
              <a:rPr lang="en-US" dirty="0">
                <a:solidFill>
                  <a:schemeClr val="accent1">
                    <a:hueOff val="114395"/>
                    <a:lumOff val="-24975"/>
                  </a:schemeClr>
                </a:solidFill>
              </a:rPr>
              <a:t>Falso</a:t>
            </a:r>
            <a:endParaRPr dirty="0"/>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a:t>
            </a:r>
            <a:r>
              <a:rPr lang="en-US" dirty="0"/>
              <a:t>2</a:t>
            </a:r>
            <a:endParaRPr dirty="0"/>
          </a:p>
          <a:p>
            <a:pPr lvl="1" indent="0" algn="l" defTabSz="457200">
              <a:buSzPct val="100000"/>
              <a:defRPr>
                <a:solidFill>
                  <a:schemeClr val="accent3">
                    <a:hueOff val="362282"/>
                    <a:satOff val="31803"/>
                    <a:lumOff val="-18242"/>
                  </a:schemeClr>
                </a:solidFill>
              </a:defRPr>
            </a:pPr>
            <a:r>
              <a:rPr lang="en-US" dirty="0">
                <a:solidFill>
                  <a:schemeClr val="accent1">
                    <a:hueOff val="114395"/>
                    <a:lumOff val="-24975"/>
                  </a:schemeClr>
                </a:solidFill>
              </a:rPr>
              <a:t>A marca alimentar é como uma promessa de uma experiência que um potencial visitante antecipa.</a:t>
            </a:r>
          </a:p>
          <a:p>
            <a:pPr marL="457200" lvl="1" indent="-457200" algn="l" defTabSz="457200">
              <a:buSzPct val="100000"/>
              <a:buAutoNum type="alphaLcParenR"/>
              <a:defRPr>
                <a:solidFill>
                  <a:schemeClr val="accent3">
                    <a:hueOff val="362282"/>
                    <a:satOff val="31803"/>
                    <a:lumOff val="-18242"/>
                  </a:schemeClr>
                </a:solidFill>
              </a:defRPr>
            </a:pPr>
            <a:r>
              <a:rPr lang="en-US" dirty="0">
                <a:solidFill>
                  <a:schemeClr val="accent3">
                    <a:hueOff val="362282"/>
                    <a:satOff val="31803"/>
                    <a:lumOff val="-18242"/>
                  </a:schemeClr>
                </a:solidFill>
              </a:rPr>
              <a:t>Verdadeiro</a:t>
            </a:r>
          </a:p>
          <a:p>
            <a:pPr marL="457200" lvl="1" indent="-457200" algn="l" defTabSz="457200">
              <a:buSzPct val="100000"/>
              <a:buAutoNum type="alphaLcParenR"/>
              <a:defRPr>
                <a:solidFill>
                  <a:schemeClr val="accent3">
                    <a:hueOff val="362282"/>
                    <a:satOff val="31803"/>
                    <a:lumOff val="-18242"/>
                  </a:schemeClr>
                </a:solidFill>
              </a:defRPr>
            </a:pPr>
            <a:r>
              <a:rPr lang="en-US" dirty="0">
                <a:solidFill>
                  <a:schemeClr val="accent1">
                    <a:hueOff val="114395"/>
                    <a:lumOff val="-24975"/>
                  </a:schemeClr>
                </a:solidFill>
              </a:rPr>
              <a:t>Falso</a:t>
            </a:r>
          </a:p>
          <a:p>
            <a:pPr marL="457200" lvl="1" indent="-457200" algn="l" defTabSz="457200">
              <a:buSzPct val="100000"/>
              <a:buAutoNum type="alphaLcParenR"/>
              <a:defRPr>
                <a:solidFill>
                  <a:schemeClr val="accent3">
                    <a:hueOff val="362282"/>
                    <a:satOff val="31803"/>
                    <a:lumOff val="-18242"/>
                  </a:schemeClr>
                </a:solidFill>
              </a:defRPr>
            </a:pPr>
            <a:endParaRPr lang="en-US" dirty="0">
              <a:solidFill>
                <a:schemeClr val="accent1">
                  <a:hueOff val="114395"/>
                  <a:lumOff val="-24975"/>
                </a:schemeClr>
              </a:solidFill>
            </a:endParaRPr>
          </a:p>
          <a:p>
            <a:pPr lvl="1" indent="0" algn="l" defTabSz="457200">
              <a:buSzPct val="100000"/>
              <a:defRPr>
                <a:solidFill>
                  <a:schemeClr val="accent1">
                    <a:hueOff val="114395"/>
                    <a:lumOff val="-24975"/>
                  </a:schemeClr>
                </a:solidFill>
              </a:defRPr>
            </a:pPr>
            <a:r>
              <a:rPr lang="en-US" b="1" dirty="0">
                <a:solidFill>
                  <a:schemeClr val="accent1">
                    <a:hueOff val="114395"/>
                    <a:lumOff val="-24975"/>
                  </a:schemeClr>
                </a:solidFill>
              </a:rPr>
              <a:t>PERGUNTA 3</a:t>
            </a:r>
          </a:p>
          <a:p>
            <a:pPr lvl="1" indent="0" algn="l" defTabSz="457200">
              <a:buSzPct val="100000"/>
              <a:defRPr>
                <a:solidFill>
                  <a:schemeClr val="accent1">
                    <a:hueOff val="114395"/>
                    <a:lumOff val="-24975"/>
                  </a:schemeClr>
                </a:solidFill>
              </a:defRPr>
            </a:pPr>
            <a:r>
              <a:rPr lang="en-US" dirty="0">
                <a:solidFill>
                  <a:schemeClr val="accent1">
                    <a:hueOff val="114395"/>
                    <a:lumOff val="-24975"/>
                  </a:schemeClr>
                </a:solidFill>
              </a:rPr>
              <a:t>É importante que os proprietários de marcas/destinos compreendam o seu público-alvo, a fim de desenvolverem relações sustentáveis com os seus consumidores valiosos</a:t>
            </a:r>
          </a:p>
          <a:p>
            <a:pPr marL="457200" lvl="1" indent="-457200" algn="l" defTabSz="457200">
              <a:buSzPct val="100000"/>
              <a:buFontTx/>
              <a:buAutoNum type="alphaLcParenR"/>
              <a:defRPr>
                <a:solidFill>
                  <a:schemeClr val="accent3">
                    <a:hueOff val="362282"/>
                    <a:satOff val="31803"/>
                    <a:lumOff val="-18242"/>
                  </a:schemeClr>
                </a:solidFill>
              </a:defRPr>
            </a:pPr>
            <a:r>
              <a:rPr lang="en-US" dirty="0">
                <a:solidFill>
                  <a:schemeClr val="accent3">
                    <a:hueOff val="362282"/>
                    <a:satOff val="31803"/>
                    <a:lumOff val="-18242"/>
                  </a:schemeClr>
                </a:solidFill>
              </a:rPr>
              <a:t>Verdadeiro</a:t>
            </a:r>
          </a:p>
          <a:p>
            <a:pPr marL="457200" lvl="1" indent="-457200" algn="l" defTabSz="457200">
              <a:buSzPct val="100000"/>
              <a:buAutoNum type="alphaLcParenR"/>
              <a:defRPr>
                <a:solidFill>
                  <a:schemeClr val="accent1">
                    <a:hueOff val="114395"/>
                    <a:lumOff val="-24975"/>
                  </a:schemeClr>
                </a:solidFill>
              </a:defRPr>
            </a:pPr>
            <a:r>
              <a:rPr lang="en-US" dirty="0" err="1">
                <a:solidFill>
                  <a:schemeClr val="accent1">
                    <a:hueOff val="114395"/>
                    <a:lumOff val="-24975"/>
                  </a:schemeClr>
                </a:solidFill>
              </a:rPr>
              <a:t>Falso</a:t>
            </a:r>
            <a:endParaRPr lang="en-US" dirty="0">
              <a:solidFill>
                <a:schemeClr val="accent1">
                  <a:hueOff val="114395"/>
                  <a:lumOff val="-24975"/>
                </a:schemeClr>
              </a:solidFill>
            </a:endParaRPr>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endParaRPr lang="pt-PT"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r>
              <a:rPr dirty="0"/>
              <a:t>PERGUNTA </a:t>
            </a:r>
            <a:r>
              <a:rPr lang="en-US" dirty="0"/>
              <a:t>4</a:t>
            </a:r>
            <a:endParaRPr dirty="0"/>
          </a:p>
          <a:p>
            <a:pPr lvl="1" indent="0" algn="l" defTabSz="457200">
              <a:buSzPct val="100000"/>
              <a:defRPr>
                <a:solidFill>
                  <a:schemeClr val="accent1">
                    <a:hueOff val="114395"/>
                    <a:lumOff val="-24975"/>
                  </a:schemeClr>
                </a:solidFill>
              </a:defRPr>
            </a:pPr>
            <a:r>
              <a:rPr lang="en-US" dirty="0"/>
              <a:t>Que </a:t>
            </a:r>
            <a:r>
              <a:rPr lang="en-US" dirty="0" err="1"/>
              <a:t>fatores</a:t>
            </a:r>
            <a:r>
              <a:rPr lang="en-US" dirty="0"/>
              <a:t> definem o sucesso de uma marca?</a:t>
            </a:r>
          </a:p>
          <a:p>
            <a:pPr marL="457200" lvl="1" indent="-457200" algn="l" defTabSz="457200">
              <a:buSzPct val="100000"/>
              <a:buFontTx/>
              <a:buAutoNum type="alphaLcParenR"/>
              <a:defRPr>
                <a:solidFill>
                  <a:schemeClr val="accent3">
                    <a:hueOff val="362282"/>
                    <a:satOff val="31803"/>
                    <a:lumOff val="-18242"/>
                  </a:schemeClr>
                </a:solidFill>
              </a:defRPr>
            </a:pPr>
            <a:r>
              <a:rPr lang="en-US" dirty="0">
                <a:solidFill>
                  <a:schemeClr val="accent3">
                    <a:hueOff val="362282"/>
                    <a:satOff val="31803"/>
                    <a:lumOff val="-18242"/>
                  </a:schemeClr>
                </a:solidFill>
              </a:rPr>
              <a:t>Bom conhecimento dos principais segmentos de mercado</a:t>
            </a:r>
          </a:p>
          <a:p>
            <a:pPr marL="457200" lvl="1" indent="-457200" algn="l" defTabSz="457200">
              <a:buSzPct val="100000"/>
              <a:buAutoNum type="alphaLcParenR"/>
              <a:defRPr>
                <a:solidFill>
                  <a:schemeClr val="accent1">
                    <a:hueOff val="114395"/>
                    <a:lumOff val="-24975"/>
                  </a:schemeClr>
                </a:solidFill>
              </a:defRPr>
            </a:pPr>
            <a:r>
              <a:rPr lang="en-US" dirty="0"/>
              <a:t>Concentrar-se apenas nos pontos fortes da marca</a:t>
            </a:r>
          </a:p>
          <a:p>
            <a:pPr marL="457200" lvl="1" indent="-457200" algn="l" defTabSz="457200">
              <a:buSzPct val="100000"/>
              <a:buFontTx/>
              <a:buAutoNum type="alphaLcParenR"/>
              <a:defRPr>
                <a:solidFill>
                  <a:schemeClr val="accent3">
                    <a:hueOff val="362282"/>
                    <a:satOff val="31803"/>
                    <a:lumOff val="-18242"/>
                  </a:schemeClr>
                </a:solidFill>
              </a:defRPr>
            </a:pPr>
            <a:r>
              <a:rPr lang="it-IT" dirty="0">
                <a:solidFill>
                  <a:schemeClr val="accent3">
                    <a:hueOff val="362282"/>
                    <a:satOff val="31803"/>
                    <a:lumOff val="-18242"/>
                  </a:schemeClr>
                </a:solidFill>
              </a:rPr>
              <a:t> Uma forte gestão da marca</a:t>
            </a:r>
          </a:p>
          <a:p>
            <a:pPr marL="457200" lvl="1" indent="-457200" algn="l" defTabSz="457200">
              <a:buSzPct val="100000"/>
              <a:buFontTx/>
              <a:buAutoNum type="alphaLcParenR"/>
              <a:defRPr>
                <a:solidFill>
                  <a:schemeClr val="accent3">
                    <a:hueOff val="362282"/>
                    <a:satOff val="31803"/>
                    <a:lumOff val="-18242"/>
                  </a:schemeClr>
                </a:solidFill>
              </a:defRPr>
            </a:pPr>
            <a:r>
              <a:rPr lang="it-IT" dirty="0">
                <a:solidFill>
                  <a:schemeClr val="accent3">
                    <a:hueOff val="362282"/>
                    <a:satOff val="31803"/>
                    <a:lumOff val="-18242"/>
                  </a:schemeClr>
                </a:solidFill>
              </a:rPr>
              <a:t> Compromisso a longo prazo</a:t>
            </a:r>
          </a:p>
          <a:p>
            <a:pPr marL="457200" lvl="1" indent="-457200" algn="l" defTabSz="457200">
              <a:buSzPct val="100000"/>
              <a:buFontTx/>
              <a:buAutoNum type="alphaLcParenR"/>
              <a:defRPr>
                <a:solidFill>
                  <a:schemeClr val="accent1">
                    <a:hueOff val="114395"/>
                    <a:lumOff val="-24975"/>
                  </a:schemeClr>
                </a:solidFill>
              </a:defRPr>
            </a:pPr>
            <a:r>
              <a:rPr lang="it-IT" dirty="0">
                <a:solidFill>
                  <a:schemeClr val="accent1">
                    <a:hueOff val="114395"/>
                    <a:lumOff val="-24975"/>
                  </a:schemeClr>
                </a:solidFill>
              </a:rPr>
              <a:t>Monitorizar o impacto da marca quando necessário</a:t>
            </a:r>
          </a:p>
          <a:p>
            <a:pPr marL="457200" lvl="1" indent="-457200" algn="l" defTabSz="457200">
              <a:buSzPct val="100000"/>
              <a:buFontTx/>
              <a:buAutoNum type="alphaLcParenR"/>
              <a:defRPr>
                <a:solidFill>
                  <a:schemeClr val="accent1">
                    <a:hueOff val="114395"/>
                    <a:lumOff val="-24975"/>
                  </a:schemeClr>
                </a:solidFill>
              </a:defRPr>
            </a:pPr>
            <a:endParaRPr lang="it-IT" dirty="0">
              <a:solidFill>
                <a:schemeClr val="accent1">
                  <a:hueOff val="114395"/>
                  <a:lumOff val="-24975"/>
                </a:schemeClr>
              </a:solidFill>
            </a:endParaRPr>
          </a:p>
          <a:p>
            <a:pPr lvl="1" indent="0" algn="l" defTabSz="457200">
              <a:buSzPct val="100000"/>
              <a:defRPr>
                <a:solidFill>
                  <a:schemeClr val="accent1">
                    <a:hueOff val="114395"/>
                    <a:lumOff val="-24975"/>
                  </a:schemeClr>
                </a:solidFill>
              </a:defRPr>
            </a:pPr>
            <a:endParaRPr lang="en-US" dirty="0">
              <a:solidFill>
                <a:schemeClr val="accent1">
                  <a:hueOff val="114395"/>
                  <a:lumOff val="-24975"/>
                </a:schemeClr>
              </a:solidFill>
            </a:endParaRPr>
          </a:p>
          <a:p>
            <a:pPr marL="457200" lvl="1" indent="-457200" algn="l" defTabSz="457200">
              <a:buSzPct val="100000"/>
              <a:buFontTx/>
              <a:buAutoNum type="alphaLcParenR"/>
              <a:defRPr>
                <a:solidFill>
                  <a:schemeClr val="accent1">
                    <a:hueOff val="114395"/>
                    <a:lumOff val="-24975"/>
                  </a:schemeClr>
                </a:solidFill>
              </a:defRPr>
            </a:pPr>
            <a:endParaRPr dirty="0">
              <a:solidFill>
                <a:schemeClr val="accent1">
                  <a:hueOff val="114395"/>
                  <a:lumOff val="-24975"/>
                </a:schemeClr>
              </a:solidFill>
            </a:endParaRPr>
          </a:p>
          <a:p>
            <a:pPr algn="l" defTabSz="457200">
              <a:defRPr sz="2200">
                <a:solidFill>
                  <a:schemeClr val="accent1">
                    <a:hueOff val="114395"/>
                    <a:lumOff val="-24975"/>
                  </a:schemeClr>
                </a:solidFill>
              </a:defRPr>
            </a:pPr>
            <a:endParaRPr dirty="0"/>
          </a:p>
          <a:p>
            <a:pPr algn="l" defTabSz="457200">
              <a:defRPr sz="2200">
                <a:solidFill>
                  <a:schemeClr val="accent1">
                    <a:hueOff val="114395"/>
                    <a:lumOff val="-24975"/>
                  </a:schemeClr>
                </a:solidFill>
              </a:defRPr>
            </a:pPr>
            <a:endParaRPr dirty="0"/>
          </a:p>
          <a:p>
            <a:pPr algn="l" defTabSz="457200">
              <a:defRPr sz="2200">
                <a:solidFill>
                  <a:schemeClr val="accent1">
                    <a:hueOff val="114395"/>
                    <a:lumOff val="-24975"/>
                  </a:schemeClr>
                </a:solidFill>
              </a:defRPr>
            </a:pPr>
            <a:endParaRPr dirty="0"/>
          </a:p>
          <a:p>
            <a:pPr algn="l" defTabSz="457200">
              <a:defRPr sz="2200">
                <a:solidFill>
                  <a:schemeClr val="accent1">
                    <a:hueOff val="114395"/>
                    <a:lumOff val="-24975"/>
                  </a:schemeClr>
                </a:solidFill>
              </a:defRPr>
            </a:pPr>
            <a:endParaRPr dirty="0"/>
          </a:p>
          <a:p>
            <a:pPr algn="l" defTabSz="738187">
              <a:defRPr sz="2900">
                <a:solidFill>
                  <a:schemeClr val="accent1">
                    <a:hueOff val="114395"/>
                    <a:lumOff val="-24975"/>
                  </a:schemeClr>
                </a:solidFill>
                <a:latin typeface="Helvetica"/>
                <a:ea typeface="Helvetica"/>
                <a:cs typeface="Helvetica"/>
                <a:sym typeface="Helvetica"/>
              </a:defRPr>
            </a:pPr>
            <a:endParaRPr dirty="0"/>
          </a:p>
        </p:txBody>
      </p:sp>
      <p:sp>
        <p:nvSpPr>
          <p:cNvPr id="229"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30"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32" name="Rectángulo redondeado"/>
          <p:cNvSpPr/>
          <p:nvPr/>
        </p:nvSpPr>
        <p:spPr>
          <a:xfrm>
            <a:off x="14323646" y="11604259"/>
            <a:ext cx="7246935" cy="2774591"/>
          </a:xfrm>
          <a:prstGeom prst="roundRect">
            <a:avLst>
              <a:gd name="adj" fmla="val 9616"/>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33" name="LINKS OF INTEREST"/>
          <p:cNvSpPr txBox="1"/>
          <p:nvPr/>
        </p:nvSpPr>
        <p:spPr>
          <a:xfrm>
            <a:off x="14654975" y="11876986"/>
            <a:ext cx="2973806" cy="111974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rPr dirty="0"/>
              <a:t>LIGAÇÕES DE INTERESSE</a:t>
            </a:r>
          </a:p>
        </p:txBody>
      </p:sp>
      <p:sp>
        <p:nvSpPr>
          <p:cNvPr id="234" name="Unit 1…"/>
          <p:cNvSpPr txBox="1"/>
          <p:nvPr/>
        </p:nvSpPr>
        <p:spPr>
          <a:xfrm>
            <a:off x="8715136" y="1095099"/>
            <a:ext cx="8858727" cy="187380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p>
            <a:pPr defTabSz="738187">
              <a:defRPr sz="3200">
                <a:solidFill>
                  <a:schemeClr val="accent1">
                    <a:hueOff val="114395"/>
                    <a:lumOff val="-24975"/>
                  </a:schemeClr>
                </a:solidFill>
                <a:latin typeface="Helvetica"/>
                <a:ea typeface="Helvetica"/>
                <a:cs typeface="Helvetica"/>
                <a:sym typeface="Helvetica"/>
              </a:defRPr>
            </a:pPr>
            <a:r>
              <a:rPr dirty="0" err="1"/>
              <a:t>Unidade</a:t>
            </a:r>
            <a:r>
              <a:rPr dirty="0"/>
              <a:t> 1</a:t>
            </a:r>
          </a:p>
          <a:p>
            <a:pPr defTabSz="738187">
              <a:defRPr sz="5000">
                <a:solidFill>
                  <a:schemeClr val="accent1">
                    <a:hueOff val="114395"/>
                    <a:lumOff val="-24975"/>
                  </a:schemeClr>
                </a:solidFill>
                <a:latin typeface="A.C.M.E. Secret Agent"/>
                <a:ea typeface="A.C.M.E. Secret Agent"/>
                <a:cs typeface="A.C.M.E. Secret Agent"/>
                <a:sym typeface="A.C.M.E. Secret Agent"/>
              </a:defRPr>
            </a:pPr>
            <a:r>
              <a:rPr dirty="0" err="1"/>
              <a:t>Perguntas</a:t>
            </a:r>
            <a:r>
              <a:rPr dirty="0"/>
              <a:t> de </a:t>
            </a:r>
            <a:r>
              <a:rPr lang="en-GB" dirty="0" err="1"/>
              <a:t>correção</a:t>
            </a:r>
            <a:r>
              <a:rPr lang="en-GB" dirty="0"/>
              <a:t> </a:t>
            </a:r>
            <a:r>
              <a:rPr lang="en-GB" dirty="0" err="1"/>
              <a:t>autónoma</a:t>
            </a:r>
            <a:endParaRPr dirty="0"/>
          </a:p>
          <a:p>
            <a:pPr defTabSz="738187">
              <a:defRPr sz="2900">
                <a:solidFill>
                  <a:schemeClr val="accent1">
                    <a:hueOff val="114395"/>
                    <a:lumOff val="-24975"/>
                  </a:schemeClr>
                </a:solidFill>
                <a:latin typeface="Helvetica"/>
                <a:ea typeface="Helvetica"/>
                <a:cs typeface="Helvetica"/>
                <a:sym typeface="Helvetica"/>
              </a:defRPr>
            </a:pPr>
            <a:r>
              <a:rPr lang="pt-PT" dirty="0"/>
              <a:t>I</a:t>
            </a:r>
            <a:r>
              <a:rPr dirty="0" err="1"/>
              <a:t>ndique</a:t>
            </a:r>
            <a:r>
              <a:rPr dirty="0"/>
              <a:t> a </a:t>
            </a:r>
            <a:r>
              <a:rPr dirty="0" err="1"/>
              <a:t>resposta</a:t>
            </a:r>
            <a:r>
              <a:rPr dirty="0"/>
              <a:t> </a:t>
            </a:r>
            <a:r>
              <a:rPr lang="en-GB" dirty="0" err="1"/>
              <a:t>correta</a:t>
            </a:r>
            <a:endParaRPr dirty="0"/>
          </a:p>
        </p:txBody>
      </p:sp>
      <p:sp>
        <p:nvSpPr>
          <p:cNvPr id="235" name="Encendido"/>
          <p:cNvSpPr/>
          <p:nvPr/>
        </p:nvSpPr>
        <p:spPr>
          <a:xfrm>
            <a:off x="15228775" y="12973146"/>
            <a:ext cx="1001797" cy="1042359"/>
          </a:xfrm>
          <a:custGeom>
            <a:avLst/>
            <a:gdLst/>
            <a:ahLst/>
            <a:cxnLst>
              <a:cxn ang="0">
                <a:pos x="wd2" y="hd2"/>
              </a:cxn>
              <a:cxn ang="5400000">
                <a:pos x="wd2" y="hd2"/>
              </a:cxn>
              <a:cxn ang="10800000">
                <a:pos x="wd2" y="hd2"/>
              </a:cxn>
              <a:cxn ang="16200000">
                <a:pos x="wd2" y="hd2"/>
              </a:cxn>
            </a:cxnLst>
            <a:rect l="0" t="0" r="r" b="b"/>
            <a:pathLst>
              <a:path w="21594" h="21600" extrusionOk="0">
                <a:moveTo>
                  <a:pt x="10797" y="0"/>
                </a:moveTo>
                <a:cubicBezTo>
                  <a:pt x="9878" y="0"/>
                  <a:pt x="9133" y="716"/>
                  <a:pt x="9133" y="1600"/>
                </a:cubicBezTo>
                <a:lnTo>
                  <a:pt x="9133" y="10222"/>
                </a:lnTo>
                <a:cubicBezTo>
                  <a:pt x="9133" y="11106"/>
                  <a:pt x="9878" y="11822"/>
                  <a:pt x="10797" y="11822"/>
                </a:cubicBezTo>
                <a:cubicBezTo>
                  <a:pt x="11717" y="11822"/>
                  <a:pt x="12461" y="11106"/>
                  <a:pt x="12461" y="10222"/>
                </a:cubicBezTo>
                <a:lnTo>
                  <a:pt x="12461" y="1600"/>
                </a:lnTo>
                <a:cubicBezTo>
                  <a:pt x="12461" y="716"/>
                  <a:pt x="11717" y="0"/>
                  <a:pt x="10797" y="0"/>
                </a:cubicBezTo>
                <a:close/>
                <a:moveTo>
                  <a:pt x="4155" y="3552"/>
                </a:moveTo>
                <a:cubicBezTo>
                  <a:pt x="3730" y="3561"/>
                  <a:pt x="3308" y="3725"/>
                  <a:pt x="2990" y="4045"/>
                </a:cubicBezTo>
                <a:cubicBezTo>
                  <a:pt x="1061" y="5987"/>
                  <a:pt x="0" y="8536"/>
                  <a:pt x="0" y="11220"/>
                </a:cubicBezTo>
                <a:cubicBezTo>
                  <a:pt x="0" y="16941"/>
                  <a:pt x="4840" y="21600"/>
                  <a:pt x="10797" y="21600"/>
                </a:cubicBezTo>
                <a:cubicBezTo>
                  <a:pt x="16754" y="21600"/>
                  <a:pt x="21600" y="16941"/>
                  <a:pt x="21594" y="11220"/>
                </a:cubicBezTo>
                <a:cubicBezTo>
                  <a:pt x="21594" y="8536"/>
                  <a:pt x="20534" y="5987"/>
                  <a:pt x="18605" y="4045"/>
                </a:cubicBezTo>
                <a:cubicBezTo>
                  <a:pt x="17973" y="3411"/>
                  <a:pt x="16917" y="3383"/>
                  <a:pt x="16251" y="3996"/>
                </a:cubicBezTo>
                <a:cubicBezTo>
                  <a:pt x="15591" y="4603"/>
                  <a:pt x="15565" y="5618"/>
                  <a:pt x="16202" y="6258"/>
                </a:cubicBezTo>
                <a:cubicBezTo>
                  <a:pt x="17539" y="7603"/>
                  <a:pt x="18271" y="9360"/>
                  <a:pt x="18271" y="11220"/>
                </a:cubicBezTo>
                <a:cubicBezTo>
                  <a:pt x="18271" y="15179"/>
                  <a:pt x="14910" y="18401"/>
                  <a:pt x="10792" y="18401"/>
                </a:cubicBezTo>
                <a:cubicBezTo>
                  <a:pt x="6674" y="18401"/>
                  <a:pt x="3323" y="15179"/>
                  <a:pt x="3323" y="11220"/>
                </a:cubicBezTo>
                <a:cubicBezTo>
                  <a:pt x="3323" y="9360"/>
                  <a:pt x="4056" y="7598"/>
                  <a:pt x="5392" y="6258"/>
                </a:cubicBezTo>
                <a:cubicBezTo>
                  <a:pt x="6030" y="5618"/>
                  <a:pt x="6009" y="4609"/>
                  <a:pt x="5343" y="3996"/>
                </a:cubicBezTo>
                <a:cubicBezTo>
                  <a:pt x="5010" y="3690"/>
                  <a:pt x="4580" y="3543"/>
                  <a:pt x="4155" y="3552"/>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37" name="What is entrepreneurship"/>
          <p:cNvSpPr txBox="1"/>
          <p:nvPr/>
        </p:nvSpPr>
        <p:spPr>
          <a:xfrm>
            <a:off x="17035924" y="13162966"/>
            <a:ext cx="4104037" cy="61191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a:defRPr sz="2900" b="1" i="1" u="sng">
                <a:solidFill>
                  <a:schemeClr val="accent1">
                    <a:hueOff val="114395"/>
                    <a:lumOff val="-24975"/>
                  </a:schemeClr>
                </a:solidFill>
                <a:hlinkClick r:id="rId3"/>
              </a:defRPr>
            </a:lvl1pPr>
          </a:lstStyle>
          <a:p>
            <a:pPr>
              <a:defRPr u="none"/>
            </a:pPr>
            <a:endParaRPr u="sng" dirty="0">
              <a:hlinkClick r:id="rId3"/>
            </a:endParaRPr>
          </a:p>
        </p:txBody>
      </p:sp>
      <p:grpSp>
        <p:nvGrpSpPr>
          <p:cNvPr id="240" name="Agrupar"/>
          <p:cNvGrpSpPr/>
          <p:nvPr/>
        </p:nvGrpSpPr>
        <p:grpSpPr>
          <a:xfrm>
            <a:off x="20340637" y="14829510"/>
            <a:ext cx="1300908" cy="446058"/>
            <a:chOff x="0" y="0"/>
            <a:chExt cx="1300907" cy="446057"/>
          </a:xfrm>
        </p:grpSpPr>
        <p:sp>
          <p:nvSpPr>
            <p:cNvPr id="23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3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1…">
            <a:extLst>
              <a:ext uri="{FF2B5EF4-FFF2-40B4-BE49-F238E27FC236}">
                <a16:creationId xmlns:a16="http://schemas.microsoft.com/office/drawing/2014/main" id="{3AC744A7-14E4-6F45-F7BF-31E9CCFF5408}"/>
              </a:ext>
            </a:extLst>
          </p:cNvPr>
          <p:cNvSpPr txBox="1"/>
          <p:nvPr/>
        </p:nvSpPr>
        <p:spPr>
          <a:xfrm>
            <a:off x="740130" y="3044876"/>
            <a:ext cx="3043223" cy="178146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1</a:t>
            </a:r>
          </a:p>
          <a:p>
            <a:pPr algn="l" defTabSz="457200">
              <a:defRPr sz="2100" b="1">
                <a:solidFill>
                  <a:srgbClr val="FFFFFF"/>
                </a:solidFill>
              </a:defRPr>
            </a:pPr>
            <a:r>
              <a:rPr lang="en-US" dirty="0"/>
              <a:t>Conhecimentos e compreensão dos conceitos-chave: marca e imagem</a:t>
            </a:r>
            <a:r>
              <a:rPr dirty="0"/>
              <a:t>.</a:t>
            </a:r>
          </a:p>
        </p:txBody>
      </p:sp>
      <p:sp>
        <p:nvSpPr>
          <p:cNvPr id="3" name="TextBox 2">
            <a:extLst>
              <a:ext uri="{FF2B5EF4-FFF2-40B4-BE49-F238E27FC236}">
                <a16:creationId xmlns:a16="http://schemas.microsoft.com/office/drawing/2014/main" id="{D90ED92E-9BA8-BEE2-60BF-9760B3B4D10D}"/>
              </a:ext>
            </a:extLst>
          </p:cNvPr>
          <p:cNvSpPr txBox="1"/>
          <p:nvPr/>
        </p:nvSpPr>
        <p:spPr>
          <a:xfrm>
            <a:off x="17253284" y="12272509"/>
            <a:ext cx="3886677" cy="904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pPr marL="0" marR="0" indent="0" algn="ctr" defTabSz="2799574" rtl="0" fontAlgn="auto" latinLnBrk="0" hangingPunct="0">
              <a:lnSpc>
                <a:spcPct val="100000"/>
              </a:lnSpc>
              <a:spcBef>
                <a:spcPts val="0"/>
              </a:spcBef>
              <a:spcAft>
                <a:spcPts val="0"/>
              </a:spcAft>
              <a:buClrTx/>
              <a:buSzTx/>
              <a:buFontTx/>
              <a:buNone/>
              <a:tabLst/>
            </a:pPr>
            <a:r>
              <a:rPr kumimoji="0" lang="it-IT" sz="2400" b="0" i="0" u="none" strike="noStrike" cap="none" spc="0" normalizeH="0" baseline="0" dirty="0">
                <a:ln>
                  <a:noFill/>
                </a:ln>
                <a:solidFill>
                  <a:srgbClr val="5E5E5E"/>
                </a:solidFill>
                <a:effectLst/>
                <a:uFillTx/>
                <a:latin typeface="+mn-lt"/>
                <a:ea typeface="+mn-ea"/>
                <a:cs typeface="+mn-cs"/>
                <a:sym typeface="Helvetica Neue"/>
                <a:hlinkClick r:id="rId4"/>
              </a:rPr>
              <a:t>https://www.youtube.com/watch?v=sO4te2QNsHY</a:t>
            </a:r>
            <a:endParaRPr kumimoji="0" lang="el-GR" sz="2400" b="0" i="0" u="none" strike="noStrike" cap="none" spc="0" normalizeH="0" baseline="0" dirty="0">
              <a:ln>
                <a:noFill/>
              </a:ln>
              <a:solidFill>
                <a:srgbClr val="5E5E5E"/>
              </a:solidFill>
              <a:effectLst/>
              <a:uFillTx/>
              <a:latin typeface="+mn-lt"/>
              <a:ea typeface="+mn-ea"/>
              <a:cs typeface="+mn-cs"/>
              <a:sym typeface="Helvetica Neue"/>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igura"/>
          <p:cNvSpPr/>
          <p:nvPr/>
        </p:nvSpPr>
        <p:spPr>
          <a:xfrm>
            <a:off x="-251810" y="-392082"/>
            <a:ext cx="22590783" cy="16311789"/>
          </a:xfrm>
          <a:custGeom>
            <a:avLst/>
            <a:gdLst/>
            <a:ahLst/>
            <a:cxnLst>
              <a:cxn ang="0">
                <a:pos x="wd2" y="hd2"/>
              </a:cxn>
              <a:cxn ang="5400000">
                <a:pos x="wd2" y="hd2"/>
              </a:cxn>
              <a:cxn ang="10800000">
                <a:pos x="wd2" y="hd2"/>
              </a:cxn>
              <a:cxn ang="16200000">
                <a:pos x="wd2" y="hd2"/>
              </a:cxn>
            </a:cxnLst>
            <a:rect l="0" t="0" r="r" b="b"/>
            <a:pathLst>
              <a:path w="21600" h="21600" extrusionOk="0">
                <a:moveTo>
                  <a:pt x="4826" y="72"/>
                </a:moveTo>
                <a:cubicBezTo>
                  <a:pt x="4666" y="858"/>
                  <a:pt x="4389" y="1591"/>
                  <a:pt x="4014" y="2227"/>
                </a:cubicBezTo>
                <a:cubicBezTo>
                  <a:pt x="3049" y="3866"/>
                  <a:pt x="1542" y="4741"/>
                  <a:pt x="0" y="4560"/>
                </a:cubicBezTo>
                <a:lnTo>
                  <a:pt x="120" y="21600"/>
                </a:lnTo>
                <a:lnTo>
                  <a:pt x="21600" y="21600"/>
                </a:lnTo>
                <a:lnTo>
                  <a:pt x="21600" y="0"/>
                </a:lnTo>
                <a:lnTo>
                  <a:pt x="4826" y="72"/>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81" name="logoflavours02.png" descr="logoflavours02.png"/>
          <p:cNvPicPr>
            <a:picLocks noChangeAspect="1"/>
          </p:cNvPicPr>
          <p:nvPr/>
        </p:nvPicPr>
        <p:blipFill>
          <a:blip r:embed="rId2"/>
          <a:stretch>
            <a:fillRect/>
          </a:stretch>
        </p:blipFill>
        <p:spPr>
          <a:xfrm>
            <a:off x="311109" y="602829"/>
            <a:ext cx="2912513" cy="1258593"/>
          </a:xfrm>
          <a:prstGeom prst="rect">
            <a:avLst/>
          </a:prstGeom>
          <a:ln w="12700">
            <a:miter lim="400000"/>
          </a:ln>
        </p:spPr>
      </p:pic>
      <p:sp>
        <p:nvSpPr>
          <p:cNvPr id="182" name="What is entrepreneurship? Entrepreneurship in the rural environment.…"/>
          <p:cNvSpPr txBox="1"/>
          <p:nvPr/>
        </p:nvSpPr>
        <p:spPr>
          <a:xfrm>
            <a:off x="5489930" y="4033478"/>
            <a:ext cx="12108740" cy="6829005"/>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marL="584200" indent="-584200" algn="l" defTabSz="457200">
              <a:spcAft>
                <a:spcPts val="1200"/>
              </a:spcAft>
              <a:buSzPct val="100000"/>
              <a:buAutoNum type="arabicPeriod"/>
              <a:defRPr sz="3300">
                <a:solidFill>
                  <a:schemeClr val="accent4">
                    <a:hueOff val="348544"/>
                    <a:lumOff val="7139"/>
                  </a:schemeClr>
                </a:solidFill>
              </a:defRPr>
            </a:pPr>
            <a:r>
              <a:rPr lang="en-US" dirty="0">
                <a:solidFill>
                  <a:schemeClr val="bg1"/>
                </a:solidFill>
              </a:rPr>
              <a:t>Conhecimentos e compreensão dos conceitos-chave: marca e imagem</a:t>
            </a:r>
            <a:r>
              <a:rPr dirty="0">
                <a:solidFill>
                  <a:schemeClr val="bg1"/>
                </a:solidFill>
              </a:rPr>
              <a:t>.</a:t>
            </a:r>
          </a:p>
          <a:p>
            <a:pPr marL="584200" indent="-584200" algn="l" defTabSz="457200">
              <a:spcAft>
                <a:spcPts val="1200"/>
              </a:spcAft>
              <a:buSzPct val="100000"/>
              <a:buFontTx/>
              <a:buAutoNum type="arabicPeriod"/>
              <a:defRPr sz="3300">
                <a:solidFill>
                  <a:schemeClr val="accent4">
                    <a:hueOff val="348544"/>
                    <a:lumOff val="7139"/>
                  </a:schemeClr>
                </a:solidFill>
              </a:defRPr>
            </a:pPr>
            <a:r>
              <a:rPr lang="en-US" sz="3300" dirty="0">
                <a:solidFill>
                  <a:schemeClr val="accent4">
                    <a:hueOff val="348544"/>
                    <a:lumOff val="7139"/>
                  </a:schemeClr>
                </a:solidFill>
              </a:rPr>
              <a:t>Criar um ponto de gastronomia local como imagem de destino turístico</a:t>
            </a:r>
            <a:r>
              <a:rPr sz="3300" dirty="0">
                <a:solidFill>
                  <a:schemeClr val="accent4">
                    <a:hueOff val="348544"/>
                    <a:lumOff val="7139"/>
                  </a:schemeClr>
                </a:solidFill>
              </a:rPr>
              <a:t>.</a:t>
            </a:r>
          </a:p>
          <a:p>
            <a:pPr marL="584200" indent="-584200" algn="l" defTabSz="457200">
              <a:spcAft>
                <a:spcPts val="1200"/>
              </a:spcAft>
              <a:buSzPct val="100000"/>
              <a:buAutoNum type="arabicPeriod"/>
              <a:defRPr sz="3300">
                <a:solidFill>
                  <a:srgbClr val="FFFFFF"/>
                </a:solidFill>
              </a:defRPr>
            </a:pPr>
            <a:r>
              <a:rPr lang="en-US" dirty="0"/>
              <a:t>Utilização de canais de redes sociais</a:t>
            </a:r>
            <a:r>
              <a:rPr dirty="0"/>
              <a:t>.</a:t>
            </a:r>
          </a:p>
          <a:p>
            <a:pPr marL="584200" indent="-584200" algn="l" defTabSz="457200">
              <a:spcAft>
                <a:spcPts val="1200"/>
              </a:spcAft>
              <a:buSzPct val="100000"/>
              <a:buAutoNum type="arabicPeriod"/>
              <a:defRPr sz="3300">
                <a:solidFill>
                  <a:srgbClr val="FFFFFF"/>
                </a:solidFill>
              </a:defRPr>
            </a:pPr>
            <a:r>
              <a:rPr lang="it-IT" dirty="0"/>
              <a:t>Comunicação e narração de histórias</a:t>
            </a:r>
            <a:r>
              <a:rPr dirty="0"/>
              <a:t>.</a:t>
            </a:r>
          </a:p>
          <a:p>
            <a:pPr marL="584200" indent="-584200" algn="l" defTabSz="457200">
              <a:spcAft>
                <a:spcPts val="1200"/>
              </a:spcAft>
              <a:buSzPct val="100000"/>
              <a:buAutoNum type="arabicPeriod"/>
              <a:defRPr sz="3300">
                <a:solidFill>
                  <a:srgbClr val="FFFFFF"/>
                </a:solidFill>
              </a:defRPr>
            </a:pPr>
            <a:r>
              <a:rPr lang="en-US" dirty="0"/>
              <a:t>Sustentabilidade e apoio da comunidade local para a preservação do específico</a:t>
            </a:r>
            <a:r>
              <a:rPr dirty="0"/>
              <a:t>.</a:t>
            </a:r>
          </a:p>
          <a:p>
            <a:pPr marL="584200" indent="-584200" algn="l" defTabSz="457200">
              <a:spcAft>
                <a:spcPts val="1200"/>
              </a:spcAft>
              <a:buSzPct val="100000"/>
              <a:buAutoNum type="arabicPeriod"/>
              <a:defRPr sz="3300">
                <a:solidFill>
                  <a:srgbClr val="FFFFFF"/>
                </a:solidFill>
              </a:defRPr>
            </a:pPr>
            <a:r>
              <a:rPr lang="en-US" dirty="0"/>
              <a:t>Destino turístico e mercado gastronómico</a:t>
            </a:r>
            <a:r>
              <a:rPr dirty="0"/>
              <a:t>.</a:t>
            </a:r>
          </a:p>
          <a:p>
            <a:pPr marL="584200" indent="-584200" algn="l" defTabSz="457200">
              <a:spcAft>
                <a:spcPts val="1200"/>
              </a:spcAft>
              <a:buSzPct val="100000"/>
              <a:buAutoNum type="arabicPeriod"/>
              <a:defRPr sz="3300">
                <a:solidFill>
                  <a:srgbClr val="FFFFFF"/>
                </a:solidFill>
              </a:defRPr>
            </a:pPr>
            <a:r>
              <a:rPr lang="it-IT" dirty="0"/>
              <a:t>Satisfação alimentar do turista</a:t>
            </a:r>
            <a:r>
              <a:rPr lang="el-GR" dirty="0"/>
              <a:t>.</a:t>
            </a:r>
            <a:endParaRPr dirty="0"/>
          </a:p>
          <a:p>
            <a:pPr marL="584200" indent="-584200" algn="l" defTabSz="457200">
              <a:spcAft>
                <a:spcPts val="1200"/>
              </a:spcAft>
              <a:buSzPct val="100000"/>
              <a:buAutoNum type="arabicPeriod"/>
              <a:defRPr sz="3300">
                <a:solidFill>
                  <a:srgbClr val="FFFFFF"/>
                </a:solidFill>
              </a:defRPr>
            </a:pPr>
            <a:r>
              <a:rPr lang="en-US" dirty="0"/>
              <a:t>Agências de viagens e adesão às rotas do turismo gastronómico</a:t>
            </a:r>
            <a:r>
              <a:rPr dirty="0"/>
              <a:t>.</a:t>
            </a:r>
          </a:p>
        </p:txBody>
      </p:sp>
      <p:grpSp>
        <p:nvGrpSpPr>
          <p:cNvPr id="186" name="Agrupar"/>
          <p:cNvGrpSpPr/>
          <p:nvPr/>
        </p:nvGrpSpPr>
        <p:grpSpPr>
          <a:xfrm>
            <a:off x="20340637" y="14829510"/>
            <a:ext cx="1300908" cy="446058"/>
            <a:chOff x="0" y="0"/>
            <a:chExt cx="1300907" cy="446057"/>
          </a:xfrm>
        </p:grpSpPr>
        <p:sp>
          <p:nvSpPr>
            <p:cNvPr id="184" name="Flecha"/>
            <p:cNvSpPr/>
            <p:nvPr/>
          </p:nvSpPr>
          <p:spPr>
            <a:xfrm>
              <a:off x="702902" y="0"/>
              <a:ext cx="598006" cy="446058"/>
            </a:xfrm>
            <a:prstGeom prst="rightArrow">
              <a:avLst>
                <a:gd name="adj1" fmla="val 48937"/>
                <a:gd name="adj2" fmla="val 67430"/>
              </a:avLst>
            </a:prstGeom>
            <a:noFill/>
            <a:ln w="63500" cap="flat">
              <a:solidFill>
                <a:srgbClr val="FFFFFF"/>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85" name="Flecha"/>
            <p:cNvSpPr/>
            <p:nvPr/>
          </p:nvSpPr>
          <p:spPr>
            <a:xfrm rot="10800000">
              <a:off x="0" y="-1"/>
              <a:ext cx="598005" cy="446059"/>
            </a:xfrm>
            <a:prstGeom prst="rightArrow">
              <a:avLst>
                <a:gd name="adj1" fmla="val 48937"/>
                <a:gd name="adj2" fmla="val 67430"/>
              </a:avLst>
            </a:prstGeom>
            <a:noFill/>
            <a:ln w="63500" cap="flat">
              <a:solidFill>
                <a:srgbClr val="FFFFFF"/>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S">
            <a:extLst>
              <a:ext uri="{FF2B5EF4-FFF2-40B4-BE49-F238E27FC236}">
                <a16:creationId xmlns:a16="http://schemas.microsoft.com/office/drawing/2014/main" id="{464B4AA5-09F8-F913-024B-3CAB2E020502}"/>
              </a:ext>
            </a:extLst>
          </p:cNvPr>
          <p:cNvSpPr txBox="1"/>
          <p:nvPr/>
        </p:nvSpPr>
        <p:spPr>
          <a:xfrm>
            <a:off x="1648245" y="3865918"/>
            <a:ext cx="3028885" cy="1482560"/>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dirty="0"/>
              <a:t>UNIDADES</a:t>
            </a:r>
          </a:p>
        </p:txBody>
      </p:sp>
    </p:spTree>
    <p:extLst>
      <p:ext uri="{BB962C8B-B14F-4D97-AF65-F5344CB8AC3E}">
        <p14:creationId xmlns:p14="http://schemas.microsoft.com/office/powerpoint/2010/main" val="42046349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tángulo redondeado"/>
          <p:cNvSpPr/>
          <p:nvPr/>
        </p:nvSpPr>
        <p:spPr>
          <a:xfrm>
            <a:off x="10202779" y="4474797"/>
            <a:ext cx="11141242" cy="8746454"/>
          </a:xfrm>
          <a:prstGeom prst="roundRect">
            <a:avLst>
              <a:gd name="adj" fmla="val 12862"/>
            </a:avLst>
          </a:pr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51"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52"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53" name="UNIT 2…"/>
          <p:cNvSpPr txBox="1"/>
          <p:nvPr/>
        </p:nvSpPr>
        <p:spPr>
          <a:xfrm>
            <a:off x="6099530" y="852290"/>
            <a:ext cx="15493092" cy="205688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lnSpc>
                <a:spcPts val="9200"/>
              </a:lnSpc>
              <a:defRPr sz="5700" b="1">
                <a:solidFill>
                  <a:schemeClr val="accent1">
                    <a:hueOff val="114395"/>
                    <a:lumOff val="-24975"/>
                  </a:schemeClr>
                </a:solidFill>
              </a:defRPr>
            </a:pPr>
            <a:r>
              <a:rPr dirty="0"/>
              <a:t>UNIDADE 2</a:t>
            </a:r>
          </a:p>
          <a:p>
            <a:pPr algn="l" defTabSz="457200">
              <a:lnSpc>
                <a:spcPts val="6300"/>
              </a:lnSpc>
              <a:defRPr sz="3300" b="1">
                <a:solidFill>
                  <a:schemeClr val="accent1">
                    <a:hueOff val="114395"/>
                    <a:lumOff val="-24975"/>
                  </a:schemeClr>
                </a:solidFill>
              </a:defRPr>
            </a:pPr>
            <a:r>
              <a:rPr lang="en-US" dirty="0"/>
              <a:t>Criar um ponto de gastronomia local como imagem de destino turístico</a:t>
            </a:r>
            <a:r>
              <a:rPr dirty="0"/>
              <a:t>.</a:t>
            </a:r>
          </a:p>
        </p:txBody>
      </p:sp>
      <p:sp>
        <p:nvSpPr>
          <p:cNvPr id="254" name="Similar to the famous game Trivial Pursuit, we invite you to reflect on six areas or stages to create a business in a rural environment starting from scratch.…"/>
          <p:cNvSpPr txBox="1"/>
          <p:nvPr/>
        </p:nvSpPr>
        <p:spPr>
          <a:xfrm>
            <a:off x="11033023" y="5284251"/>
            <a:ext cx="9307613" cy="79370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algn="just" defTabSz="457200">
              <a:spcBef>
                <a:spcPts val="600"/>
              </a:spcBef>
              <a:defRPr sz="3000">
                <a:solidFill>
                  <a:srgbClr val="FFFFFF"/>
                </a:solidFill>
                <a:latin typeface="Helvetica"/>
                <a:ea typeface="Helvetica"/>
                <a:cs typeface="Helvetica"/>
                <a:sym typeface="Helvetica"/>
              </a:defRPr>
            </a:pPr>
            <a:r>
              <a:rPr lang="en-US" dirty="0"/>
              <a:t>Nesta unidade, aprenderá como pode criar um destino turístico utilizando a gastronomia local</a:t>
            </a:r>
            <a:r>
              <a:rPr dirty="0"/>
              <a:t>.</a:t>
            </a:r>
            <a:endParaRPr lang="en-US" dirty="0"/>
          </a:p>
          <a:p>
            <a:pPr algn="just" defTabSz="457200">
              <a:spcBef>
                <a:spcPts val="600"/>
              </a:spcBef>
              <a:defRPr sz="3000">
                <a:solidFill>
                  <a:srgbClr val="FFFFFF"/>
                </a:solidFill>
                <a:latin typeface="Helvetica"/>
                <a:ea typeface="Helvetica"/>
                <a:cs typeface="Helvetica"/>
                <a:sym typeface="Helvetica"/>
              </a:defRPr>
            </a:pPr>
            <a:endParaRPr lang="en-US" dirty="0"/>
          </a:p>
          <a:p>
            <a:pPr algn="just" defTabSz="457200">
              <a:spcBef>
                <a:spcPts val="600"/>
              </a:spcBef>
              <a:defRPr sz="3000">
                <a:solidFill>
                  <a:srgbClr val="FFFFFF"/>
                </a:solidFill>
                <a:latin typeface="Helvetica"/>
                <a:ea typeface="Helvetica"/>
                <a:cs typeface="Helvetica"/>
                <a:sym typeface="Helvetica"/>
              </a:defRPr>
            </a:pPr>
            <a:r>
              <a:rPr lang="en-US" dirty="0"/>
              <a:t>A imagem de um destino refere-se às qualidades de um lugar que o tornam suficientemente atrativo para ser visitado. O turismo gastronómico oferece grandes benefícios aos locais rurais e urbanos que as pessoas podem visitar. Os turistas procuram desfrutar, experimentar e, nalgumas ocasiões, levar para casa como recordação os produtos que apreciaram durante a sua estadia. </a:t>
            </a:r>
          </a:p>
          <a:p>
            <a:pPr algn="just" defTabSz="457200">
              <a:spcBef>
                <a:spcPts val="600"/>
              </a:spcBef>
              <a:defRPr sz="3000">
                <a:solidFill>
                  <a:srgbClr val="FFFFFF"/>
                </a:solidFill>
                <a:latin typeface="Helvetica"/>
                <a:ea typeface="Helvetica"/>
                <a:cs typeface="Helvetica"/>
                <a:sym typeface="Helvetica"/>
              </a:defRPr>
            </a:pPr>
            <a:endParaRPr lang="en-US" dirty="0"/>
          </a:p>
          <a:p>
            <a:pPr algn="just" defTabSz="457200">
              <a:spcBef>
                <a:spcPts val="600"/>
              </a:spcBef>
              <a:defRPr sz="3000">
                <a:solidFill>
                  <a:srgbClr val="FFFFFF"/>
                </a:solidFill>
                <a:latin typeface="Helvetica"/>
                <a:ea typeface="Helvetica"/>
                <a:cs typeface="Helvetica"/>
                <a:sym typeface="Helvetica"/>
              </a:defRPr>
            </a:pPr>
            <a:r>
              <a:rPr lang="en-US" dirty="0"/>
              <a:t>Os turistas que procuram experiências gastronómicas e os que procuram autenticidade e especialidades locais podem ser atraídos pela comida e pelos hábitos alimentares para um determinado destino.</a:t>
            </a:r>
          </a:p>
          <a:p>
            <a:pPr algn="just" defTabSz="457200">
              <a:spcBef>
                <a:spcPts val="600"/>
              </a:spcBef>
              <a:defRPr sz="3000">
                <a:solidFill>
                  <a:srgbClr val="FFFFFF"/>
                </a:solidFill>
                <a:latin typeface="Helvetica"/>
                <a:ea typeface="Helvetica"/>
                <a:cs typeface="Helvetica"/>
                <a:sym typeface="Helvetica"/>
              </a:defRPr>
            </a:pPr>
            <a:endParaRPr dirty="0"/>
          </a:p>
        </p:txBody>
      </p:sp>
      <p:sp>
        <p:nvSpPr>
          <p:cNvPr id="257" name="Did you know that…?"/>
          <p:cNvSpPr txBox="1"/>
          <p:nvPr/>
        </p:nvSpPr>
        <p:spPr>
          <a:xfrm>
            <a:off x="1180276" y="11854862"/>
            <a:ext cx="2929158" cy="11178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rPr dirty="0"/>
              <a:t>Sabias que...?</a:t>
            </a:r>
          </a:p>
        </p:txBody>
      </p:sp>
      <p:sp>
        <p:nvSpPr>
          <p:cNvPr id="258" name="Documento aprobado"/>
          <p:cNvSpPr/>
          <p:nvPr/>
        </p:nvSpPr>
        <p:spPr>
          <a:xfrm>
            <a:off x="1270453" y="13221251"/>
            <a:ext cx="1088774" cy="1409947"/>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59" name="Imagen" descr="Imagen"/>
          <p:cNvPicPr>
            <a:picLocks noChangeAspect="1"/>
          </p:cNvPicPr>
          <p:nvPr/>
        </p:nvPicPr>
        <p:blipFill>
          <a:blip r:embed="rId3"/>
          <a:stretch>
            <a:fillRect/>
          </a:stretch>
        </p:blipFill>
        <p:spPr>
          <a:xfrm>
            <a:off x="6271302" y="5284251"/>
            <a:ext cx="2944678" cy="6798405"/>
          </a:xfrm>
          <a:prstGeom prst="rect">
            <a:avLst/>
          </a:prstGeom>
          <a:ln w="12700">
            <a:miter lim="400000"/>
          </a:ln>
        </p:spPr>
      </p:pic>
      <p:grpSp>
        <p:nvGrpSpPr>
          <p:cNvPr id="263" name="Agrupar"/>
          <p:cNvGrpSpPr/>
          <p:nvPr/>
        </p:nvGrpSpPr>
        <p:grpSpPr>
          <a:xfrm>
            <a:off x="20340637" y="14829510"/>
            <a:ext cx="1300908" cy="446058"/>
            <a:chOff x="0" y="0"/>
            <a:chExt cx="1300907" cy="446057"/>
          </a:xfrm>
        </p:grpSpPr>
        <p:sp>
          <p:nvSpPr>
            <p:cNvPr id="261"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62"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17"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23" name="The most important quality of rural entrepreneurship lies in the fact that people (like you) generate their own employment alternative so that they do not have to leave their living environment. This lack of professional options and job offers is also li"/>
          <p:cNvSpPr txBox="1"/>
          <p:nvPr/>
        </p:nvSpPr>
        <p:spPr>
          <a:xfrm>
            <a:off x="6204654" y="5719303"/>
            <a:ext cx="15066607" cy="1058194"/>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r>
              <a:rPr lang="en-US" dirty="0"/>
              <a:t>.</a:t>
            </a:r>
          </a:p>
          <a:p>
            <a:pPr algn="just" defTabSz="738187">
              <a:defRPr sz="2900">
                <a:solidFill>
                  <a:schemeClr val="accent1">
                    <a:hueOff val="114395"/>
                    <a:lumOff val="-24975"/>
                  </a:schemeClr>
                </a:solidFill>
                <a:latin typeface="Helvetica"/>
                <a:ea typeface="Helvetica"/>
                <a:cs typeface="Helvetica"/>
                <a:sym typeface="Helvetica"/>
              </a:defRPr>
            </a:pPr>
            <a:endParaRPr lang="en-US" dirty="0"/>
          </a:p>
        </p:txBody>
      </p:sp>
      <p:grpSp>
        <p:nvGrpSpPr>
          <p:cNvPr id="226" name="Agrupar"/>
          <p:cNvGrpSpPr/>
          <p:nvPr/>
        </p:nvGrpSpPr>
        <p:grpSpPr>
          <a:xfrm>
            <a:off x="20340637" y="14829510"/>
            <a:ext cx="1300908" cy="446058"/>
            <a:chOff x="0" y="0"/>
            <a:chExt cx="1300907" cy="446057"/>
          </a:xfrm>
        </p:grpSpPr>
        <p:sp>
          <p:nvSpPr>
            <p:cNvPr id="224"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25"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1…">
            <a:extLst>
              <a:ext uri="{FF2B5EF4-FFF2-40B4-BE49-F238E27FC236}">
                <a16:creationId xmlns:a16="http://schemas.microsoft.com/office/drawing/2014/main" id="{507EA408-41F4-4BE0-DDA1-4D6E9D02A7DA}"/>
              </a:ext>
            </a:extLst>
          </p:cNvPr>
          <p:cNvSpPr txBox="1"/>
          <p:nvPr/>
        </p:nvSpPr>
        <p:spPr>
          <a:xfrm>
            <a:off x="740130" y="3044876"/>
            <a:ext cx="3043223" cy="1781469"/>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a:t>
            </a:r>
            <a:r>
              <a:rPr lang="el-GR" dirty="0"/>
              <a:t>2</a:t>
            </a:r>
            <a:endParaRPr dirty="0"/>
          </a:p>
          <a:p>
            <a:pPr algn="l" defTabSz="457200">
              <a:defRPr sz="2100" b="1">
                <a:solidFill>
                  <a:srgbClr val="FFFFFF"/>
                </a:solidFill>
              </a:defRPr>
            </a:pPr>
            <a:r>
              <a:rPr lang="en-US" dirty="0"/>
              <a:t>Criar um ponto de gastronomia local como imagem de destino turístico</a:t>
            </a:r>
            <a:r>
              <a:rPr dirty="0"/>
              <a:t>.</a:t>
            </a:r>
          </a:p>
        </p:txBody>
      </p:sp>
      <p:sp>
        <p:nvSpPr>
          <p:cNvPr id="13" name="The most important quality of rural entrepreneurship lies in the fact that people (like you) generate their own employment alternative so that they do not have to leave their living environment. This lack of professional options and job offers is also li">
            <a:extLst>
              <a:ext uri="{FF2B5EF4-FFF2-40B4-BE49-F238E27FC236}">
                <a16:creationId xmlns:a16="http://schemas.microsoft.com/office/drawing/2014/main" id="{BBAF92E8-343F-D25D-1024-B2B799D10E5F}"/>
              </a:ext>
            </a:extLst>
          </p:cNvPr>
          <p:cNvSpPr txBox="1"/>
          <p:nvPr/>
        </p:nvSpPr>
        <p:spPr>
          <a:xfrm>
            <a:off x="5976933" y="1720319"/>
            <a:ext cx="15066607" cy="8044722"/>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r>
              <a:rPr lang="en-US" sz="3200" dirty="0"/>
              <a:t>O turismo gastronómico refere-se a viagens para degustar comida local e autêntica, participar em festivais e eventos culinários, comer cozinha local e internacional para promover um destino com pratos completos e produtos culinários locais (Sharples e Hall, 2004). </a:t>
            </a:r>
          </a:p>
          <a:p>
            <a:pPr algn="just" defTabSz="738187">
              <a:defRPr sz="2900">
                <a:solidFill>
                  <a:schemeClr val="accent1">
                    <a:hueOff val="114395"/>
                    <a:lumOff val="-24975"/>
                  </a:schemeClr>
                </a:solidFill>
                <a:latin typeface="Helvetica"/>
                <a:ea typeface="Helvetica"/>
                <a:cs typeface="Helvetica"/>
                <a:sym typeface="Helvetica"/>
              </a:defRPr>
            </a:pPr>
            <a:endParaRPr lang="en-US" sz="3200" dirty="0"/>
          </a:p>
          <a:p>
            <a:pPr algn="just" defTabSz="738187">
              <a:defRPr sz="2900">
                <a:solidFill>
                  <a:schemeClr val="accent1">
                    <a:hueOff val="114395"/>
                    <a:lumOff val="-24975"/>
                  </a:schemeClr>
                </a:solidFill>
                <a:latin typeface="Helvetica"/>
                <a:ea typeface="Helvetica"/>
                <a:cs typeface="Helvetica"/>
                <a:sym typeface="Helvetica"/>
              </a:defRPr>
            </a:pPr>
            <a:r>
              <a:rPr lang="en-US" sz="3200" dirty="0"/>
              <a:t>Os pontos gastronómicos locais são representados por cozinhas privadas, onde os alimentos são preparados de acordo com receitas culinárias, originárias de uma zona, que são servidas diretamente ao consumidor final. Estes pontos gastronómicos locais encontram-se principalmente em explorações rurais familiares, explorações pecuárias e agrícolas, currais de ovinos, adegas e quintas, onde pelo menos uma atividade está relacionada com a produção primária de alimentos (produção de leite, ovos e mel, pesca, aquicultura, cultivo de plantas).</a:t>
            </a:r>
          </a:p>
          <a:p>
            <a:pPr algn="just" defTabSz="738187">
              <a:defRPr sz="2900">
                <a:solidFill>
                  <a:schemeClr val="accent1">
                    <a:hueOff val="114395"/>
                    <a:lumOff val="-24975"/>
                  </a:schemeClr>
                </a:solidFill>
                <a:latin typeface="Helvetica"/>
                <a:ea typeface="Helvetica"/>
                <a:cs typeface="Helvetica"/>
                <a:sym typeface="Helvetica"/>
              </a:defRPr>
            </a:pPr>
            <a:endParaRPr lang="en-US" sz="3200" dirty="0"/>
          </a:p>
          <a:p>
            <a:pPr algn="just" defTabSz="738187">
              <a:defRPr sz="2900">
                <a:solidFill>
                  <a:schemeClr val="accent1">
                    <a:hueOff val="114395"/>
                    <a:lumOff val="-24975"/>
                  </a:schemeClr>
                </a:solidFill>
                <a:latin typeface="Helvetica"/>
                <a:ea typeface="Helvetica"/>
                <a:cs typeface="Helvetica"/>
                <a:sym typeface="Helvetica"/>
              </a:defRPr>
            </a:pPr>
            <a:r>
              <a:rPr lang="en-US" sz="3200" dirty="0"/>
              <a:t>A Organização Mundial do Turismo define o turismo gastronómico como uma atividade turística que é descrita pela experiência do turista em relação à comida e atividades relacionadas durante uma viagem, como visitar produtores locais, participar em festivais de comida e aulas de culinária (UNWTO e BCC, 2019).</a:t>
            </a:r>
          </a:p>
        </p:txBody>
      </p:sp>
      <p:sp>
        <p:nvSpPr>
          <p:cNvPr id="10" name="Rectángulo redondeado">
            <a:extLst>
              <a:ext uri="{FF2B5EF4-FFF2-40B4-BE49-F238E27FC236}">
                <a16:creationId xmlns:a16="http://schemas.microsoft.com/office/drawing/2014/main" id="{12EA2BAA-2754-39F0-A513-5A91F5C72459}"/>
              </a:ext>
            </a:extLst>
          </p:cNvPr>
          <p:cNvSpPr/>
          <p:nvPr/>
        </p:nvSpPr>
        <p:spPr>
          <a:xfrm>
            <a:off x="6400800" y="10384654"/>
            <a:ext cx="13676243" cy="4186990"/>
          </a:xfrm>
          <a:prstGeom prst="roundRect">
            <a:avLst>
              <a:gd name="adj" fmla="val 8562"/>
            </a:avLst>
          </a:prstGeom>
          <a:solidFill>
            <a:srgbClr val="FFFFFF"/>
          </a:solidFill>
          <a:ln w="127000">
            <a:solidFill>
              <a:schemeClr val="accent1">
                <a:hueOff val="114395"/>
                <a:lumOff val="-24975"/>
              </a:schemeClr>
            </a:solidFill>
            <a:miter lim="400000"/>
          </a:ln>
        </p:spPr>
        <p:txBody>
          <a:bodyPr lIns="82020" tIns="82020" rIns="82020" bIns="82020" anchor="ctr"/>
          <a:lstStyle/>
          <a:p>
            <a:pPr algn="just" defTabSz="738187">
              <a:defRPr sz="2900">
                <a:solidFill>
                  <a:schemeClr val="accent1">
                    <a:hueOff val="114395"/>
                    <a:lumOff val="-24975"/>
                  </a:schemeClr>
                </a:solidFill>
                <a:latin typeface="Helvetica"/>
                <a:ea typeface="Helvetica"/>
                <a:cs typeface="Helvetica"/>
                <a:sym typeface="Helvetica"/>
              </a:defRPr>
            </a:pPr>
            <a:endParaRPr lang="en-US" sz="2300" dirty="0">
              <a:latin typeface="Helvetica Neue Medium"/>
            </a:endParaRPr>
          </a:p>
        </p:txBody>
      </p:sp>
      <p:sp>
        <p:nvSpPr>
          <p:cNvPr id="11" name="Did you know that…?">
            <a:extLst>
              <a:ext uri="{FF2B5EF4-FFF2-40B4-BE49-F238E27FC236}">
                <a16:creationId xmlns:a16="http://schemas.microsoft.com/office/drawing/2014/main" id="{46E6E86F-8BCE-4C7A-CA72-58282CE26D7A}"/>
              </a:ext>
            </a:extLst>
          </p:cNvPr>
          <p:cNvSpPr txBox="1"/>
          <p:nvPr/>
        </p:nvSpPr>
        <p:spPr>
          <a:xfrm>
            <a:off x="6515723" y="10776481"/>
            <a:ext cx="2955444" cy="1616360"/>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lnSpc>
                <a:spcPts val="6100"/>
              </a:lnSpc>
              <a:defRPr sz="3100" b="1">
                <a:solidFill>
                  <a:schemeClr val="accent1">
                    <a:hueOff val="114395"/>
                    <a:lumOff val="-24975"/>
                  </a:schemeClr>
                </a:solidFill>
              </a:defRPr>
            </a:lvl1pPr>
          </a:lstStyle>
          <a:p>
            <a:r>
              <a:rPr sz="2800" dirty="0"/>
              <a:t>Sabias que...?</a:t>
            </a:r>
          </a:p>
        </p:txBody>
      </p:sp>
      <p:sp>
        <p:nvSpPr>
          <p:cNvPr id="12" name="Documento aprobado">
            <a:extLst>
              <a:ext uri="{FF2B5EF4-FFF2-40B4-BE49-F238E27FC236}">
                <a16:creationId xmlns:a16="http://schemas.microsoft.com/office/drawing/2014/main" id="{9878A5C2-3F1E-C39F-8D4F-0E1F29D1C65F}"/>
              </a:ext>
            </a:extLst>
          </p:cNvPr>
          <p:cNvSpPr/>
          <p:nvPr/>
        </p:nvSpPr>
        <p:spPr>
          <a:xfrm>
            <a:off x="7402000" y="12392841"/>
            <a:ext cx="994502" cy="1319964"/>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sp>
        <p:nvSpPr>
          <p:cNvPr id="14" name="The rural environment has always been unknown to urban entrepreneurs and has not captured their interest, but the COVID-19 crisis is changing the perception we had of the world and will probably mark a before and after in our society, in our way of worki">
            <a:extLst>
              <a:ext uri="{FF2B5EF4-FFF2-40B4-BE49-F238E27FC236}">
                <a16:creationId xmlns:a16="http://schemas.microsoft.com/office/drawing/2014/main" id="{984FCB15-F8C0-1C7C-1EAC-23CA94B09801}"/>
              </a:ext>
            </a:extLst>
          </p:cNvPr>
          <p:cNvSpPr txBox="1"/>
          <p:nvPr/>
        </p:nvSpPr>
        <p:spPr>
          <a:xfrm>
            <a:off x="10430909" y="13033886"/>
            <a:ext cx="9366384" cy="484191"/>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a:lnSpc>
                <a:spcPct val="90000"/>
              </a:lnSpc>
              <a:spcBef>
                <a:spcPts val="5100"/>
              </a:spcBef>
              <a:defRPr sz="2300" b="1" i="1">
                <a:solidFill>
                  <a:schemeClr val="accent1">
                    <a:hueOff val="114395"/>
                    <a:lumOff val="-24975"/>
                  </a:schemeClr>
                </a:solidFill>
              </a:defRPr>
            </a:lvl1pPr>
          </a:lstStyle>
          <a:p>
            <a:endParaRPr lang="en-US" i="0" dirty="0">
              <a:solidFill>
                <a:schemeClr val="accent4">
                  <a:hueOff val="-476017"/>
                  <a:lumOff val="-10042"/>
                </a:schemeClr>
              </a:solidFill>
            </a:endParaRPr>
          </a:p>
        </p:txBody>
      </p:sp>
      <p:sp>
        <p:nvSpPr>
          <p:cNvPr id="3" name="TextBox 2">
            <a:extLst>
              <a:ext uri="{FF2B5EF4-FFF2-40B4-BE49-F238E27FC236}">
                <a16:creationId xmlns:a16="http://schemas.microsoft.com/office/drawing/2014/main" id="{E8DD98EA-04B9-4943-B223-98E522A9EED0}"/>
              </a:ext>
            </a:extLst>
          </p:cNvPr>
          <p:cNvSpPr txBox="1"/>
          <p:nvPr/>
        </p:nvSpPr>
        <p:spPr>
          <a:xfrm>
            <a:off x="9471167" y="11045860"/>
            <a:ext cx="9879495" cy="31202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pPr algn="just"/>
            <a:r>
              <a:rPr lang="en-US" b="1" i="1" dirty="0">
                <a:solidFill>
                  <a:schemeClr val="accent1">
                    <a:hueOff val="114395"/>
                    <a:lumOff val="-24975"/>
                  </a:schemeClr>
                </a:solidFill>
              </a:rPr>
              <a:t>O termo </a:t>
            </a:r>
            <a:r>
              <a:rPr lang="en-US" b="1" i="1" dirty="0">
                <a:solidFill>
                  <a:schemeClr val="accent4">
                    <a:hueOff val="-476017"/>
                    <a:lumOff val="-10042"/>
                  </a:schemeClr>
                </a:solidFill>
              </a:rPr>
              <a:t>"gastronomia" </a:t>
            </a:r>
            <a:r>
              <a:rPr lang="en-US" b="1" i="1" dirty="0">
                <a:solidFill>
                  <a:schemeClr val="accent1">
                    <a:hueOff val="114395"/>
                    <a:lumOff val="-24975"/>
                  </a:schemeClr>
                </a:solidFill>
              </a:rPr>
              <a:t>deriva do grego antigo </a:t>
            </a:r>
            <a:r>
              <a:rPr lang="en-US" b="1" i="1" dirty="0">
                <a:solidFill>
                  <a:schemeClr val="accent4">
                    <a:hueOff val="-476017"/>
                    <a:lumOff val="-10042"/>
                  </a:schemeClr>
                </a:solidFill>
              </a:rPr>
              <a:t>"</a:t>
            </a:r>
            <a:r>
              <a:rPr lang="en-US" b="1" i="1" dirty="0" err="1">
                <a:solidFill>
                  <a:schemeClr val="accent4">
                    <a:hueOff val="-476017"/>
                    <a:lumOff val="-10042"/>
                  </a:schemeClr>
                </a:solidFill>
              </a:rPr>
              <a:t>gastros</a:t>
            </a:r>
            <a:r>
              <a:rPr lang="en-US" b="1" i="1" dirty="0">
                <a:solidFill>
                  <a:schemeClr val="accent4">
                    <a:hueOff val="-476017"/>
                    <a:lumOff val="-10042"/>
                  </a:schemeClr>
                </a:solidFill>
              </a:rPr>
              <a:t>", </a:t>
            </a:r>
            <a:r>
              <a:rPr lang="en-US" b="1" i="1" dirty="0">
                <a:solidFill>
                  <a:schemeClr val="accent1">
                    <a:hueOff val="114395"/>
                    <a:lumOff val="-24975"/>
                  </a:schemeClr>
                </a:solidFill>
              </a:rPr>
              <a:t>que significa estômago e </a:t>
            </a:r>
            <a:r>
              <a:rPr lang="en-US" b="1" i="1" dirty="0">
                <a:solidFill>
                  <a:schemeClr val="accent4">
                    <a:hueOff val="-476017"/>
                    <a:lumOff val="-10042"/>
                  </a:schemeClr>
                </a:solidFill>
              </a:rPr>
              <a:t>"nomos" </a:t>
            </a:r>
            <a:r>
              <a:rPr lang="en-US" b="1" i="1" dirty="0">
                <a:solidFill>
                  <a:schemeClr val="accent1">
                    <a:hueOff val="114395"/>
                    <a:lumOff val="-24975"/>
                  </a:schemeClr>
                </a:solidFill>
              </a:rPr>
              <a:t>que significa lei. </a:t>
            </a:r>
            <a:r>
              <a:rPr lang="en-US" b="1" i="1" dirty="0">
                <a:solidFill>
                  <a:schemeClr val="accent4">
                    <a:hueOff val="-476017"/>
                    <a:lumOff val="-10042"/>
                  </a:schemeClr>
                </a:solidFill>
              </a:rPr>
              <a:t>"</a:t>
            </a:r>
            <a:r>
              <a:rPr lang="en-US" b="1" i="1" dirty="0" err="1">
                <a:solidFill>
                  <a:schemeClr val="accent4">
                    <a:hueOff val="-476017"/>
                    <a:lumOff val="-10042"/>
                  </a:schemeClr>
                </a:solidFill>
              </a:rPr>
              <a:t>Culinaria</a:t>
            </a:r>
            <a:r>
              <a:rPr lang="en-US" b="1" i="1" dirty="0">
                <a:solidFill>
                  <a:schemeClr val="accent4">
                    <a:hueOff val="-476017"/>
                    <a:lumOff val="-10042"/>
                  </a:schemeClr>
                </a:solidFill>
              </a:rPr>
              <a:t>" </a:t>
            </a:r>
            <a:r>
              <a:rPr lang="en-US" b="1" i="1" dirty="0">
                <a:solidFill>
                  <a:schemeClr val="accent1">
                    <a:hueOff val="114395"/>
                    <a:lumOff val="-24975"/>
                  </a:schemeClr>
                </a:solidFill>
              </a:rPr>
              <a:t>é a palavra utilizada para descrever os alimentos de um país ou região (</a:t>
            </a:r>
            <a:r>
              <a:rPr lang="en-US" b="1" i="1" dirty="0" err="1">
                <a:solidFill>
                  <a:schemeClr val="accent1">
                    <a:hueOff val="114395"/>
                    <a:lumOff val="-24975"/>
                  </a:schemeClr>
                </a:solidFill>
              </a:rPr>
              <a:t>Kivela </a:t>
            </a:r>
            <a:r>
              <a:rPr lang="en-US" b="1" i="1" dirty="0">
                <a:solidFill>
                  <a:schemeClr val="accent1">
                    <a:hueOff val="114395"/>
                    <a:lumOff val="-24975"/>
                  </a:schemeClr>
                </a:solidFill>
              </a:rPr>
              <a:t>e </a:t>
            </a:r>
            <a:r>
              <a:rPr lang="en-US" b="1" i="1" dirty="0" err="1">
                <a:solidFill>
                  <a:schemeClr val="accent1">
                    <a:hueOff val="114395"/>
                    <a:lumOff val="-24975"/>
                  </a:schemeClr>
                </a:solidFill>
              </a:rPr>
              <a:t>Crotts</a:t>
            </a:r>
            <a:r>
              <a:rPr lang="en-US" b="1" i="1" dirty="0">
                <a:solidFill>
                  <a:schemeClr val="accent1">
                    <a:hueOff val="114395"/>
                    <a:lumOff val="-24975"/>
                  </a:schemeClr>
                </a:solidFill>
              </a:rPr>
              <a:t>, 2006). O termo mais comum utilizado é </a:t>
            </a:r>
            <a:r>
              <a:rPr lang="en-US" b="1" i="1" dirty="0">
                <a:solidFill>
                  <a:schemeClr val="accent4">
                    <a:hueOff val="-476017"/>
                    <a:lumOff val="-10042"/>
                  </a:schemeClr>
                </a:solidFill>
              </a:rPr>
              <a:t>"turismo gastronómico"</a:t>
            </a:r>
            <a:r>
              <a:rPr lang="en-US" b="1" i="1" dirty="0">
                <a:solidFill>
                  <a:schemeClr val="accent1">
                    <a:hueOff val="114395"/>
                    <a:lumOff val="-24975"/>
                  </a:schemeClr>
                </a:solidFill>
              </a:rPr>
              <a:t>, embora existam vários conceitos como </a:t>
            </a:r>
            <a:r>
              <a:rPr lang="en-US" b="1" i="1" dirty="0">
                <a:solidFill>
                  <a:schemeClr val="accent4">
                    <a:hueOff val="-476017"/>
                    <a:lumOff val="-10042"/>
                  </a:schemeClr>
                </a:solidFill>
              </a:rPr>
              <a:t>"turismo culinário", "gastro-turismo"</a:t>
            </a:r>
            <a:r>
              <a:rPr lang="en-US" b="1" i="1" dirty="0">
                <a:solidFill>
                  <a:schemeClr val="accent1">
                    <a:hueOff val="114395"/>
                    <a:lumOff val="-24975"/>
                  </a:schemeClr>
                </a:solidFill>
              </a:rPr>
              <a:t>, </a:t>
            </a:r>
            <a:r>
              <a:rPr lang="en-US" b="1" i="1" dirty="0">
                <a:solidFill>
                  <a:schemeClr val="accent4">
                    <a:hueOff val="-476017"/>
                    <a:lumOff val="-10042"/>
                  </a:schemeClr>
                </a:solidFill>
              </a:rPr>
              <a:t>"enoturismo", "turismo gourmet" </a:t>
            </a:r>
            <a:r>
              <a:rPr lang="en-US" b="1" i="1" dirty="0">
                <a:solidFill>
                  <a:schemeClr val="accent1">
                    <a:hueOff val="114395"/>
                    <a:lumOff val="-24975"/>
                  </a:schemeClr>
                </a:solidFill>
              </a:rPr>
              <a:t>e </a:t>
            </a:r>
            <a:r>
              <a:rPr lang="en-US" b="1" i="1" dirty="0">
                <a:solidFill>
                  <a:schemeClr val="accent4">
                    <a:hueOff val="-476017"/>
                    <a:lumOff val="-10042"/>
                  </a:schemeClr>
                </a:solidFill>
              </a:rPr>
              <a:t>"turismo alimentar". O "turismo gastronómico" </a:t>
            </a:r>
            <a:r>
              <a:rPr lang="en-US" b="1" i="1" dirty="0">
                <a:solidFill>
                  <a:schemeClr val="accent1">
                    <a:hueOff val="114395"/>
                    <a:lumOff val="-24975"/>
                  </a:schemeClr>
                </a:solidFill>
              </a:rPr>
              <a:t>é definido como uma experiência de comer e beber (</a:t>
            </a:r>
            <a:r>
              <a:rPr lang="en-US" b="1" i="1" dirty="0" err="1">
                <a:solidFill>
                  <a:schemeClr val="accent1">
                    <a:hueOff val="114395"/>
                    <a:lumOff val="-24975"/>
                  </a:schemeClr>
                </a:solidFill>
              </a:rPr>
              <a:t>Kivela </a:t>
            </a:r>
            <a:r>
              <a:rPr lang="en-US" b="1" i="1" dirty="0">
                <a:solidFill>
                  <a:schemeClr val="accent1">
                    <a:hueOff val="114395"/>
                    <a:lumOff val="-24975"/>
                  </a:schemeClr>
                </a:solidFill>
              </a:rPr>
              <a:t>e </a:t>
            </a:r>
            <a:r>
              <a:rPr lang="en-US" b="1" i="1" dirty="0" err="1">
                <a:solidFill>
                  <a:schemeClr val="accent1">
                    <a:hueOff val="114395"/>
                    <a:lumOff val="-24975"/>
                  </a:schemeClr>
                </a:solidFill>
              </a:rPr>
              <a:t>Crotts</a:t>
            </a:r>
            <a:r>
              <a:rPr lang="en-US" b="1" i="1" dirty="0">
                <a:solidFill>
                  <a:schemeClr val="accent1">
                    <a:hueOff val="114395"/>
                    <a:lumOff val="-24975"/>
                  </a:schemeClr>
                </a:solidFill>
              </a:rPr>
              <a:t>, 2005).   </a:t>
            </a:r>
          </a:p>
        </p:txBody>
      </p:sp>
    </p:spTree>
    <p:extLst>
      <p:ext uri="{BB962C8B-B14F-4D97-AF65-F5344CB8AC3E}">
        <p14:creationId xmlns:p14="http://schemas.microsoft.com/office/powerpoint/2010/main" val="423600772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17"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23" name="The most important quality of rural entrepreneurship lies in the fact that people (like you) generate their own employment alternative so that they do not have to leave their living environment. This lack of professional options and job offers is also li"/>
          <p:cNvSpPr txBox="1"/>
          <p:nvPr/>
        </p:nvSpPr>
        <p:spPr>
          <a:xfrm>
            <a:off x="6204149" y="768009"/>
            <a:ext cx="15066607" cy="10429990"/>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r>
              <a:rPr lang="en-US" sz="2800" dirty="0"/>
              <a:t>O turismo gastronómico pode acrescentar valor aos locais de visita, oferecendo uma oportunidade de viver uma experiência que aproxima o turista da população visitada através de práticas de uma localidade específica. A atração turística pode consistir na cozinha regional, em eventos gastronómicos, na oferta de bebidas e alimentos diferentes e em circuitos gastronómicos.  </a:t>
            </a:r>
          </a:p>
          <a:p>
            <a:pPr algn="just" defTabSz="738187">
              <a:defRPr sz="2900">
                <a:solidFill>
                  <a:schemeClr val="accent1">
                    <a:hueOff val="114395"/>
                    <a:lumOff val="-24975"/>
                  </a:schemeClr>
                </a:solidFill>
                <a:latin typeface="Helvetica"/>
                <a:ea typeface="Helvetica"/>
                <a:cs typeface="Helvetica"/>
                <a:sym typeface="Helvetica"/>
              </a:defRPr>
            </a:pPr>
            <a:endParaRPr lang="en-US" sz="2800" dirty="0"/>
          </a:p>
          <a:p>
            <a:pPr algn="just" defTabSz="738187">
              <a:defRPr sz="2900">
                <a:solidFill>
                  <a:schemeClr val="accent1">
                    <a:hueOff val="114395"/>
                    <a:lumOff val="-24975"/>
                  </a:schemeClr>
                </a:solidFill>
                <a:latin typeface="Helvetica"/>
                <a:ea typeface="Helvetica"/>
                <a:cs typeface="Helvetica"/>
                <a:sym typeface="Helvetica"/>
              </a:defRPr>
            </a:pPr>
            <a:r>
              <a:rPr lang="en-US" sz="2800" dirty="0"/>
              <a:t>A cozinha local ou regional traz valor à indústria turística de duas maneiras: pelo apoio prestado pela venda de alimentos artesanais ao turista e pela conservação e cultivo de paisagens. O turismo gastronómico contribui para o desenvolvimento das regiões pobres através de um novo modelo agrícola, porque apoia os produtores locais de alimentos e pode reforçar a sua posição no mercado (</a:t>
            </a:r>
            <a:r>
              <a:rPr lang="en-US" sz="2800" dirty="0" err="1"/>
              <a:t>Hjalager</a:t>
            </a:r>
            <a:r>
              <a:rPr lang="en-US" sz="2800" dirty="0"/>
              <a:t>, 2010). </a:t>
            </a:r>
            <a:endParaRPr lang="el-GR" sz="2800" dirty="0"/>
          </a:p>
          <a:p>
            <a:pPr algn="just" defTabSz="738187">
              <a:defRPr sz="2900">
                <a:solidFill>
                  <a:schemeClr val="accent1">
                    <a:hueOff val="114395"/>
                    <a:lumOff val="-24975"/>
                  </a:schemeClr>
                </a:solidFill>
                <a:latin typeface="Helvetica"/>
                <a:ea typeface="Helvetica"/>
                <a:cs typeface="Helvetica"/>
                <a:sym typeface="Helvetica"/>
              </a:defRPr>
            </a:pPr>
            <a:endParaRPr lang="el-GR" sz="2800" dirty="0"/>
          </a:p>
          <a:p>
            <a:pPr algn="just" defTabSz="738187">
              <a:defRPr sz="2900">
                <a:solidFill>
                  <a:schemeClr val="accent1">
                    <a:hueOff val="114395"/>
                    <a:lumOff val="-24975"/>
                  </a:schemeClr>
                </a:solidFill>
                <a:latin typeface="Helvetica"/>
                <a:ea typeface="Helvetica"/>
                <a:cs typeface="Helvetica"/>
                <a:sym typeface="Helvetica"/>
              </a:defRPr>
            </a:pPr>
            <a:r>
              <a:rPr lang="en-US" sz="2800" dirty="0"/>
              <a:t>O turismo gastronómico é crucial para um destino porque pode tornar a viagem de um turista única, o destino pode ganhar uma boa reputação entre outros potenciais visitantes e mostrar que a comida e a bebida podem ter significados simbólicos</a:t>
            </a:r>
            <a:r>
              <a:rPr lang="el-GR" sz="2800" dirty="0"/>
              <a:t>.</a:t>
            </a:r>
          </a:p>
          <a:p>
            <a:pPr algn="just" defTabSz="738187">
              <a:defRPr sz="2900">
                <a:solidFill>
                  <a:schemeClr val="accent1">
                    <a:hueOff val="114395"/>
                    <a:lumOff val="-24975"/>
                  </a:schemeClr>
                </a:solidFill>
                <a:latin typeface="Helvetica"/>
                <a:ea typeface="Helvetica"/>
                <a:cs typeface="Helvetica"/>
                <a:sym typeface="Helvetica"/>
              </a:defRPr>
            </a:pPr>
            <a:endParaRPr lang="el-GR" sz="2800" dirty="0"/>
          </a:p>
          <a:p>
            <a:pPr algn="just" defTabSz="738187">
              <a:defRPr sz="2900">
                <a:solidFill>
                  <a:schemeClr val="accent1">
                    <a:hueOff val="114395"/>
                    <a:lumOff val="-24975"/>
                  </a:schemeClr>
                </a:solidFill>
                <a:latin typeface="Helvetica"/>
                <a:ea typeface="Helvetica"/>
                <a:cs typeface="Helvetica"/>
                <a:sym typeface="Helvetica"/>
              </a:defRPr>
            </a:pPr>
            <a:r>
              <a:rPr lang="en-US" sz="2800" dirty="0"/>
              <a:t>Os países de todo o mundo estão a desenvolver estratégias para estabelecer uma identidade culinária dos seus territórios e para promover a sua gastronomia, porque este é um fator muito importante que pode influenciar a decisão de um potencial turista de viajar. </a:t>
            </a:r>
            <a:endParaRPr lang="el-GR" sz="2800" dirty="0"/>
          </a:p>
          <a:p>
            <a:pPr algn="just" defTabSz="738187">
              <a:defRPr sz="2900">
                <a:solidFill>
                  <a:schemeClr val="accent1">
                    <a:hueOff val="114395"/>
                    <a:lumOff val="-24975"/>
                  </a:schemeClr>
                </a:solidFill>
                <a:latin typeface="Helvetica"/>
                <a:ea typeface="Helvetica"/>
                <a:cs typeface="Helvetica"/>
                <a:sym typeface="Helvetica"/>
              </a:defRPr>
            </a:pPr>
            <a:endParaRPr lang="el-GR" sz="2800" dirty="0"/>
          </a:p>
          <a:p>
            <a:pPr algn="just" defTabSz="738187">
              <a:defRPr sz="2900">
                <a:solidFill>
                  <a:schemeClr val="accent1">
                    <a:hueOff val="114395"/>
                    <a:lumOff val="-24975"/>
                  </a:schemeClr>
                </a:solidFill>
                <a:latin typeface="Helvetica"/>
                <a:ea typeface="Helvetica"/>
                <a:cs typeface="Helvetica"/>
                <a:sym typeface="Helvetica"/>
              </a:defRPr>
            </a:pPr>
            <a:r>
              <a:rPr lang="en-US" sz="2800" dirty="0"/>
              <a:t> O ponto gastronómico local surge como apoio às organizações que produzem alimentos básicos e que pretendem prestar serviços de alimentação pública com toda a segurança para o consumidor, sem possuírem casas de hóspedes ou outro tipo de unidades turísticas. Os pontos gastronómicos locais são unidades de tipo familiar que podem proporcionar turismo rural, ecoturismo e turismo cultural.</a:t>
            </a:r>
          </a:p>
        </p:txBody>
      </p:sp>
      <p:grpSp>
        <p:nvGrpSpPr>
          <p:cNvPr id="226" name="Agrupar"/>
          <p:cNvGrpSpPr/>
          <p:nvPr/>
        </p:nvGrpSpPr>
        <p:grpSpPr>
          <a:xfrm>
            <a:off x="20340637" y="14829510"/>
            <a:ext cx="1300908" cy="446058"/>
            <a:chOff x="0" y="0"/>
            <a:chExt cx="1300907" cy="446057"/>
          </a:xfrm>
        </p:grpSpPr>
        <p:sp>
          <p:nvSpPr>
            <p:cNvPr id="224"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25"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1…">
            <a:extLst>
              <a:ext uri="{FF2B5EF4-FFF2-40B4-BE49-F238E27FC236}">
                <a16:creationId xmlns:a16="http://schemas.microsoft.com/office/drawing/2014/main" id="{507EA408-41F4-4BE0-DDA1-4D6E9D02A7DA}"/>
              </a:ext>
            </a:extLst>
          </p:cNvPr>
          <p:cNvSpPr txBox="1"/>
          <p:nvPr/>
        </p:nvSpPr>
        <p:spPr>
          <a:xfrm>
            <a:off x="740130" y="3044876"/>
            <a:ext cx="3043223" cy="1781469"/>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l" defTabSz="457200">
              <a:defRPr sz="2100" b="1">
                <a:solidFill>
                  <a:srgbClr val="FFFFFF"/>
                </a:solidFill>
              </a:defRPr>
            </a:pPr>
            <a:r>
              <a:rPr dirty="0"/>
              <a:t>UNIDADE </a:t>
            </a:r>
            <a:r>
              <a:rPr lang="el-GR" dirty="0"/>
              <a:t>2</a:t>
            </a:r>
            <a:endParaRPr dirty="0"/>
          </a:p>
          <a:p>
            <a:pPr algn="l" defTabSz="457200">
              <a:defRPr sz="2100" b="1">
                <a:solidFill>
                  <a:srgbClr val="FFFFFF"/>
                </a:solidFill>
              </a:defRPr>
            </a:pPr>
            <a:r>
              <a:rPr lang="en-US" dirty="0"/>
              <a:t>Criar um ponto de gastronomia local como imagem de destino turístico</a:t>
            </a:r>
            <a:r>
              <a:rPr dirty="0"/>
              <a:t>.</a:t>
            </a:r>
          </a:p>
        </p:txBody>
      </p:sp>
      <p:sp>
        <p:nvSpPr>
          <p:cNvPr id="13" name="The most important quality of rural entrepreneurship lies in the fact that people (like you) generate their own employment alternative so that they do not have to leave their living environment. This lack of professional options and job offers is also li">
            <a:extLst>
              <a:ext uri="{FF2B5EF4-FFF2-40B4-BE49-F238E27FC236}">
                <a16:creationId xmlns:a16="http://schemas.microsoft.com/office/drawing/2014/main" id="{BBAF92E8-343F-D25D-1024-B2B799D10E5F}"/>
              </a:ext>
            </a:extLst>
          </p:cNvPr>
          <p:cNvSpPr txBox="1"/>
          <p:nvPr/>
        </p:nvSpPr>
        <p:spPr>
          <a:xfrm>
            <a:off x="5976933" y="5805921"/>
            <a:ext cx="15066607" cy="596529"/>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endParaRPr lang="en-US" sz="2800" dirty="0"/>
          </a:p>
        </p:txBody>
      </p:sp>
      <p:sp>
        <p:nvSpPr>
          <p:cNvPr id="10" name="Rectángulo redondeado">
            <a:extLst>
              <a:ext uri="{FF2B5EF4-FFF2-40B4-BE49-F238E27FC236}">
                <a16:creationId xmlns:a16="http://schemas.microsoft.com/office/drawing/2014/main" id="{12EA2BAA-2754-39F0-A513-5A91F5C72459}"/>
              </a:ext>
            </a:extLst>
          </p:cNvPr>
          <p:cNvSpPr/>
          <p:nvPr/>
        </p:nvSpPr>
        <p:spPr>
          <a:xfrm>
            <a:off x="6400800" y="11728174"/>
            <a:ext cx="13676243" cy="2782955"/>
          </a:xfrm>
          <a:prstGeom prst="roundRect">
            <a:avLst>
              <a:gd name="adj" fmla="val 8562"/>
            </a:avLst>
          </a:prstGeom>
          <a:solidFill>
            <a:srgbClr val="FFFFFF"/>
          </a:solidFill>
          <a:ln w="127000">
            <a:solidFill>
              <a:schemeClr val="accent1">
                <a:hueOff val="114395"/>
                <a:lumOff val="-24975"/>
              </a:schemeClr>
            </a:solidFill>
            <a:miter lim="400000"/>
          </a:ln>
        </p:spPr>
        <p:txBody>
          <a:bodyPr lIns="82020" tIns="82020" rIns="82020" bIns="82020" anchor="ctr"/>
          <a:lstStyle/>
          <a:p>
            <a:pPr algn="just" defTabSz="738187">
              <a:defRPr sz="2900">
                <a:solidFill>
                  <a:schemeClr val="accent1">
                    <a:hueOff val="114395"/>
                    <a:lumOff val="-24975"/>
                  </a:schemeClr>
                </a:solidFill>
                <a:latin typeface="Helvetica"/>
                <a:ea typeface="Helvetica"/>
                <a:cs typeface="Helvetica"/>
                <a:sym typeface="Helvetica"/>
              </a:defRPr>
            </a:pPr>
            <a:endParaRPr lang="en-US" sz="2300" dirty="0">
              <a:latin typeface="Helvetica Neue Medium"/>
            </a:endParaRPr>
          </a:p>
        </p:txBody>
      </p:sp>
      <p:sp>
        <p:nvSpPr>
          <p:cNvPr id="11" name="Did you know that…?">
            <a:extLst>
              <a:ext uri="{FF2B5EF4-FFF2-40B4-BE49-F238E27FC236}">
                <a16:creationId xmlns:a16="http://schemas.microsoft.com/office/drawing/2014/main" id="{46E6E86F-8BCE-4C7A-CA72-58282CE26D7A}"/>
              </a:ext>
            </a:extLst>
          </p:cNvPr>
          <p:cNvSpPr txBox="1"/>
          <p:nvPr/>
        </p:nvSpPr>
        <p:spPr>
          <a:xfrm>
            <a:off x="6680278" y="11671355"/>
            <a:ext cx="2257415" cy="1604626"/>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82020" tIns="82020" rIns="82020" bIns="82020" anchor="ctr">
            <a:spAutoFit/>
          </a:bodyPr>
          <a:lstStyle>
            <a:lvl1pPr algn="l" defTabSz="457200">
              <a:lnSpc>
                <a:spcPts val="6100"/>
              </a:lnSpc>
              <a:defRPr sz="3100" b="1">
                <a:solidFill>
                  <a:schemeClr val="accent1">
                    <a:hueOff val="114395"/>
                    <a:lumOff val="-24975"/>
                  </a:schemeClr>
                </a:solidFill>
              </a:defRPr>
            </a:lvl1pPr>
          </a:lstStyle>
          <a:p>
            <a:r>
              <a:rPr sz="2400" dirty="0"/>
              <a:t>Sabias que...?</a:t>
            </a:r>
          </a:p>
        </p:txBody>
      </p:sp>
      <p:sp>
        <p:nvSpPr>
          <p:cNvPr id="12" name="Documento aprobado">
            <a:extLst>
              <a:ext uri="{FF2B5EF4-FFF2-40B4-BE49-F238E27FC236}">
                <a16:creationId xmlns:a16="http://schemas.microsoft.com/office/drawing/2014/main" id="{9878A5C2-3F1E-C39F-8D4F-0E1F29D1C65F}"/>
              </a:ext>
            </a:extLst>
          </p:cNvPr>
          <p:cNvSpPr/>
          <p:nvPr/>
        </p:nvSpPr>
        <p:spPr>
          <a:xfrm>
            <a:off x="6826950" y="13466183"/>
            <a:ext cx="630752" cy="790284"/>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sp>
        <p:nvSpPr>
          <p:cNvPr id="14" name="The rural environment has always been unknown to urban entrepreneurs and has not captured their interest, but the COVID-19 crisis is changing the perception we had of the world and will probably mark a before and after in our society, in our way of worki">
            <a:extLst>
              <a:ext uri="{FF2B5EF4-FFF2-40B4-BE49-F238E27FC236}">
                <a16:creationId xmlns:a16="http://schemas.microsoft.com/office/drawing/2014/main" id="{984FCB15-F8C0-1C7C-1EAC-23CA94B09801}"/>
              </a:ext>
            </a:extLst>
          </p:cNvPr>
          <p:cNvSpPr txBox="1"/>
          <p:nvPr/>
        </p:nvSpPr>
        <p:spPr>
          <a:xfrm>
            <a:off x="10430909" y="13033886"/>
            <a:ext cx="9366384" cy="484191"/>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lvl1pPr algn="l">
              <a:lnSpc>
                <a:spcPct val="90000"/>
              </a:lnSpc>
              <a:spcBef>
                <a:spcPts val="5100"/>
              </a:spcBef>
              <a:defRPr sz="2300" b="1" i="1">
                <a:solidFill>
                  <a:schemeClr val="accent1">
                    <a:hueOff val="114395"/>
                    <a:lumOff val="-24975"/>
                  </a:schemeClr>
                </a:solidFill>
              </a:defRPr>
            </a:lvl1pPr>
          </a:lstStyle>
          <a:p>
            <a:endParaRPr lang="en-US" i="0" dirty="0">
              <a:solidFill>
                <a:schemeClr val="accent4">
                  <a:hueOff val="-476017"/>
                  <a:lumOff val="-10042"/>
                </a:schemeClr>
              </a:solidFill>
            </a:endParaRPr>
          </a:p>
        </p:txBody>
      </p:sp>
      <p:sp>
        <p:nvSpPr>
          <p:cNvPr id="3" name="TextBox 2">
            <a:extLst>
              <a:ext uri="{FF2B5EF4-FFF2-40B4-BE49-F238E27FC236}">
                <a16:creationId xmlns:a16="http://schemas.microsoft.com/office/drawing/2014/main" id="{E8DD98EA-04B9-4943-B223-98E522A9EED0}"/>
              </a:ext>
            </a:extLst>
          </p:cNvPr>
          <p:cNvSpPr txBox="1"/>
          <p:nvPr/>
        </p:nvSpPr>
        <p:spPr>
          <a:xfrm>
            <a:off x="9570960" y="11959613"/>
            <a:ext cx="9879495" cy="23200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r>
              <a:rPr lang="en-US" sz="2000" b="1" i="1" dirty="0">
                <a:solidFill>
                  <a:schemeClr val="accent1">
                    <a:hueOff val="114395"/>
                    <a:lumOff val="-24975"/>
                  </a:schemeClr>
                </a:solidFill>
              </a:rPr>
              <a:t>A gastronomia local tornou-se um dos </a:t>
            </a:r>
            <a:r>
              <a:rPr lang="en-US" sz="2000" b="1" i="1" dirty="0" err="1">
                <a:solidFill>
                  <a:schemeClr val="accent1">
                    <a:hueOff val="114395"/>
                    <a:lumOff val="-24975"/>
                  </a:schemeClr>
                </a:solidFill>
              </a:rPr>
              <a:t>fatores</a:t>
            </a:r>
            <a:r>
              <a:rPr lang="en-US" sz="2000" b="1" i="1" dirty="0">
                <a:solidFill>
                  <a:schemeClr val="accent1">
                    <a:hueOff val="114395"/>
                    <a:lumOff val="-24975"/>
                  </a:schemeClr>
                </a:solidFill>
              </a:rPr>
              <a:t> mais importantes na escolha de um destino turístico e faz parte do património cultural da área geográfica visitada. </a:t>
            </a:r>
            <a:endParaRPr lang="el-GR" sz="2000" b="1" i="1" dirty="0">
              <a:solidFill>
                <a:schemeClr val="accent1">
                  <a:hueOff val="114395"/>
                  <a:lumOff val="-24975"/>
                </a:schemeClr>
              </a:solidFill>
            </a:endParaRPr>
          </a:p>
          <a:p>
            <a:endParaRPr lang="el-GR" sz="2000" b="1" i="1" dirty="0">
              <a:solidFill>
                <a:schemeClr val="accent1">
                  <a:hueOff val="114395"/>
                  <a:lumOff val="-24975"/>
                </a:schemeClr>
              </a:solidFill>
            </a:endParaRPr>
          </a:p>
          <a:p>
            <a:r>
              <a:rPr lang="en-US" sz="2000" b="1" i="1" dirty="0">
                <a:solidFill>
                  <a:schemeClr val="accent1">
                    <a:hueOff val="114395"/>
                    <a:lumOff val="-24975"/>
                  </a:schemeClr>
                </a:solidFill>
              </a:rPr>
              <a:t>A relação entre turistas e gastronomia pode ser descrita por </a:t>
            </a:r>
            <a:r>
              <a:rPr lang="en-US" sz="2000" b="1" i="1" dirty="0" err="1">
                <a:solidFill>
                  <a:schemeClr val="accent1">
                    <a:hueOff val="114395"/>
                    <a:lumOff val="-24975"/>
                  </a:schemeClr>
                </a:solidFill>
              </a:rPr>
              <a:t>três</a:t>
            </a:r>
            <a:r>
              <a:rPr lang="en-US" sz="2000" b="1" i="1" dirty="0">
                <a:solidFill>
                  <a:schemeClr val="accent1">
                    <a:hueOff val="114395"/>
                    <a:lumOff val="-24975"/>
                  </a:schemeClr>
                </a:solidFill>
              </a:rPr>
              <a:t> </a:t>
            </a:r>
            <a:r>
              <a:rPr lang="en-US" sz="2000" b="1" i="1" dirty="0" err="1">
                <a:solidFill>
                  <a:schemeClr val="accent1">
                    <a:hueOff val="114395"/>
                    <a:lumOff val="-24975"/>
                  </a:schemeClr>
                </a:solidFill>
              </a:rPr>
              <a:t>fatores</a:t>
            </a:r>
            <a:r>
              <a:rPr lang="en-US" sz="2000" b="1" i="1" dirty="0">
                <a:solidFill>
                  <a:schemeClr val="accent1">
                    <a:hueOff val="114395"/>
                    <a:lumOff val="-24975"/>
                  </a:schemeClr>
                </a:solidFill>
              </a:rPr>
              <a:t>: a comida como produto turístico, o marketing da comida para o turista e o turismo gastronómico como ferramenta de destino e desenvolvimento</a:t>
            </a:r>
          </a:p>
        </p:txBody>
      </p:sp>
    </p:spTree>
    <p:extLst>
      <p:ext uri="{BB962C8B-B14F-4D97-AF65-F5344CB8AC3E}">
        <p14:creationId xmlns:p14="http://schemas.microsoft.com/office/powerpoint/2010/main" val="298711109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17"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23" name="The most important quality of rural entrepreneurship lies in the fact that people (like you) generate their own employment alternative so that they do not have to leave their living environment. This lack of professional options and job offers is also li"/>
          <p:cNvSpPr txBox="1"/>
          <p:nvPr/>
        </p:nvSpPr>
        <p:spPr>
          <a:xfrm>
            <a:off x="6204654" y="1856707"/>
            <a:ext cx="15066607" cy="8783386"/>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r>
              <a:rPr lang="en-US" sz="2800" dirty="0"/>
              <a:t>Há várias condições que um ponto gastronómico local tem de cumprir para funcionar como tal:</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2800" dirty="0"/>
              <a:t>Necessidade de obter o documento de </a:t>
            </a:r>
            <a:r>
              <a:rPr lang="en-US" sz="2800" dirty="0" err="1"/>
              <a:t>registo</a:t>
            </a:r>
            <a:r>
              <a:rPr lang="en-US" sz="2800" dirty="0"/>
              <a:t> de segurança alimentar. O ponto gastronómico local pode funcionar em residências permanentes ou sazonais, localizadas em explorações pecuárias, piscícolas, agrícolas, vinícolas, etc. Não pode funcionar junto a unidades industriais poluentes ou em zonas com </a:t>
            </a:r>
            <a:r>
              <a:rPr lang="en-US" sz="2800" dirty="0" err="1"/>
              <a:t>fatores</a:t>
            </a:r>
            <a:r>
              <a:rPr lang="en-US" sz="2800" dirty="0"/>
              <a:t> de risco para a segurança alimentar.</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2800" dirty="0"/>
              <a:t>Os alimentos devem ser preparados apenas pelos membros da família e a sua saúde deve ser verificada periodicamente. As matérias-primas para a alimentação devem provir apenas de unidades sanitário-veterinárias autorizadas, privilegiando os produtos locais específicos da região. A ementa deve ser confeccionada e servida no mesmo dia apenas pelo proprietário ou pelos seus familiares e deve conter, no máximo, duas sopas, dois pratos principais e duas sobremesas. Os alimentos devem ser confeccionados segundo técnicas tradicionais e no respeito das regras de higiene. </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2800" dirty="0"/>
              <a:t>O ponto gastronómico local deve ter uma organização legal como pessoa singular autorizada, empresário em nome individual, empresa familiar ou sociedade de responsabilidade limitada. Há documentos que devem ser apresentados para obter o registo veterinário e a segurança alimentar, tais como: um esboço do local de produção de alimentos, uma cópia do certificado de verificação ou uma cópia do certificado de produtor. </a:t>
            </a:r>
          </a:p>
          <a:p>
            <a:pPr algn="just" defTabSz="738187">
              <a:defRPr sz="2900">
                <a:solidFill>
                  <a:schemeClr val="accent1">
                    <a:hueOff val="114395"/>
                    <a:lumOff val="-24975"/>
                  </a:schemeClr>
                </a:solidFill>
                <a:latin typeface="Helvetica"/>
                <a:ea typeface="Helvetica"/>
                <a:cs typeface="Helvetica"/>
                <a:sym typeface="Helvetica"/>
              </a:defRPr>
            </a:pPr>
            <a:endParaRPr lang="en-US" sz="2800" dirty="0"/>
          </a:p>
        </p:txBody>
      </p:sp>
      <p:grpSp>
        <p:nvGrpSpPr>
          <p:cNvPr id="226" name="Agrupar"/>
          <p:cNvGrpSpPr/>
          <p:nvPr/>
        </p:nvGrpSpPr>
        <p:grpSpPr>
          <a:xfrm>
            <a:off x="20340637" y="14829510"/>
            <a:ext cx="1300908" cy="446058"/>
            <a:chOff x="0" y="0"/>
            <a:chExt cx="1300907" cy="446057"/>
          </a:xfrm>
        </p:grpSpPr>
        <p:sp>
          <p:nvSpPr>
            <p:cNvPr id="224"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25"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1…">
            <a:extLst>
              <a:ext uri="{FF2B5EF4-FFF2-40B4-BE49-F238E27FC236}">
                <a16:creationId xmlns:a16="http://schemas.microsoft.com/office/drawing/2014/main" id="{507EA408-41F4-4BE0-DDA1-4D6E9D02A7DA}"/>
              </a:ext>
            </a:extLst>
          </p:cNvPr>
          <p:cNvSpPr txBox="1"/>
          <p:nvPr/>
        </p:nvSpPr>
        <p:spPr>
          <a:xfrm>
            <a:off x="740130" y="3044876"/>
            <a:ext cx="3043223" cy="1781469"/>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a:t>
            </a:r>
            <a:r>
              <a:rPr lang="el-GR" dirty="0"/>
              <a:t>2</a:t>
            </a:r>
            <a:endParaRPr dirty="0"/>
          </a:p>
          <a:p>
            <a:pPr algn="l" defTabSz="457200">
              <a:defRPr sz="2100" b="1">
                <a:solidFill>
                  <a:srgbClr val="FFFFFF"/>
                </a:solidFill>
              </a:defRPr>
            </a:pPr>
            <a:r>
              <a:rPr lang="en-US" dirty="0"/>
              <a:t>Criar um ponto de gastronomia local como imagem de destino turístico</a:t>
            </a:r>
            <a:r>
              <a:rPr dirty="0"/>
              <a:t>.</a:t>
            </a:r>
          </a:p>
        </p:txBody>
      </p:sp>
      <p:sp>
        <p:nvSpPr>
          <p:cNvPr id="13" name="The most important quality of rural entrepreneurship lies in the fact that people (like you) generate their own employment alternative so that they do not have to leave their living environment. This lack of professional options and job offers is also li">
            <a:extLst>
              <a:ext uri="{FF2B5EF4-FFF2-40B4-BE49-F238E27FC236}">
                <a16:creationId xmlns:a16="http://schemas.microsoft.com/office/drawing/2014/main" id="{BBAF92E8-343F-D25D-1024-B2B799D10E5F}"/>
              </a:ext>
            </a:extLst>
          </p:cNvPr>
          <p:cNvSpPr txBox="1"/>
          <p:nvPr/>
        </p:nvSpPr>
        <p:spPr>
          <a:xfrm>
            <a:off x="5976933" y="5805921"/>
            <a:ext cx="15066607" cy="596529"/>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endParaRPr lang="en-US" sz="2800" dirty="0"/>
          </a:p>
        </p:txBody>
      </p:sp>
      <p:sp>
        <p:nvSpPr>
          <p:cNvPr id="14" name="The rural environment has always been unknown to urban entrepreneurs and has not captured their interest, but the COVID-19 crisis is changing the perception we had of the world and will probably mark a before and after in our society, in our way of worki">
            <a:extLst>
              <a:ext uri="{FF2B5EF4-FFF2-40B4-BE49-F238E27FC236}">
                <a16:creationId xmlns:a16="http://schemas.microsoft.com/office/drawing/2014/main" id="{984FCB15-F8C0-1C7C-1EAC-23CA94B09801}"/>
              </a:ext>
            </a:extLst>
          </p:cNvPr>
          <p:cNvSpPr txBox="1"/>
          <p:nvPr/>
        </p:nvSpPr>
        <p:spPr>
          <a:xfrm>
            <a:off x="10430909" y="13033886"/>
            <a:ext cx="9366384" cy="484191"/>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a:lnSpc>
                <a:spcPct val="90000"/>
              </a:lnSpc>
              <a:spcBef>
                <a:spcPts val="5100"/>
              </a:spcBef>
              <a:defRPr sz="2300" b="1" i="1">
                <a:solidFill>
                  <a:schemeClr val="accent1">
                    <a:hueOff val="114395"/>
                    <a:lumOff val="-24975"/>
                  </a:schemeClr>
                </a:solidFill>
              </a:defRPr>
            </a:lvl1pPr>
          </a:lstStyle>
          <a:p>
            <a:endParaRPr lang="en-US" i="0" dirty="0">
              <a:solidFill>
                <a:schemeClr val="accent4">
                  <a:hueOff val="-476017"/>
                  <a:lumOff val="-10042"/>
                </a:schemeClr>
              </a:solidFill>
            </a:endParaRPr>
          </a:p>
        </p:txBody>
      </p:sp>
      <p:sp>
        <p:nvSpPr>
          <p:cNvPr id="15" name="Rectángulo redondeado">
            <a:extLst>
              <a:ext uri="{FF2B5EF4-FFF2-40B4-BE49-F238E27FC236}">
                <a16:creationId xmlns:a16="http://schemas.microsoft.com/office/drawing/2014/main" id="{6A40905F-9431-BE1B-EED1-094BCCDD0F97}"/>
              </a:ext>
            </a:extLst>
          </p:cNvPr>
          <p:cNvSpPr/>
          <p:nvPr/>
        </p:nvSpPr>
        <p:spPr>
          <a:xfrm>
            <a:off x="7949760" y="11180443"/>
            <a:ext cx="12124510" cy="3474020"/>
          </a:xfrm>
          <a:prstGeom prst="roundRect">
            <a:avLst>
              <a:gd name="adj" fmla="val 8647"/>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dirty="0"/>
          </a:p>
        </p:txBody>
      </p:sp>
      <p:sp>
        <p:nvSpPr>
          <p:cNvPr id="16" name="Remember:">
            <a:extLst>
              <a:ext uri="{FF2B5EF4-FFF2-40B4-BE49-F238E27FC236}">
                <a16:creationId xmlns:a16="http://schemas.microsoft.com/office/drawing/2014/main" id="{7D3FC22A-000E-E539-425F-7272F714AE71}"/>
              </a:ext>
            </a:extLst>
          </p:cNvPr>
          <p:cNvSpPr txBox="1"/>
          <p:nvPr/>
        </p:nvSpPr>
        <p:spPr>
          <a:xfrm>
            <a:off x="8193602" y="11920282"/>
            <a:ext cx="3448767" cy="635223"/>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defTabSz="457200">
              <a:lnSpc>
                <a:spcPts val="6100"/>
              </a:lnSpc>
              <a:defRPr sz="3100" b="1">
                <a:solidFill>
                  <a:schemeClr val="accent1">
                    <a:hueOff val="114395"/>
                    <a:lumOff val="-24975"/>
                  </a:schemeClr>
                </a:solidFill>
              </a:defRPr>
            </a:lvl1pPr>
          </a:lstStyle>
          <a:p>
            <a:r>
              <a:rPr dirty="0"/>
              <a:t>Lembrar:</a:t>
            </a:r>
          </a:p>
        </p:txBody>
      </p:sp>
      <p:sp>
        <p:nvSpPr>
          <p:cNvPr id="17" name="Final">
            <a:extLst>
              <a:ext uri="{FF2B5EF4-FFF2-40B4-BE49-F238E27FC236}">
                <a16:creationId xmlns:a16="http://schemas.microsoft.com/office/drawing/2014/main" id="{1601C10E-2DC1-248E-26C6-141165E06619}"/>
              </a:ext>
            </a:extLst>
          </p:cNvPr>
          <p:cNvSpPr/>
          <p:nvPr/>
        </p:nvSpPr>
        <p:spPr>
          <a:xfrm>
            <a:off x="8668325" y="12948167"/>
            <a:ext cx="1139821" cy="113982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moveTo>
                  <a:pt x="10800" y="2377"/>
                </a:moveTo>
                <a:lnTo>
                  <a:pt x="12757" y="8229"/>
                </a:lnTo>
                <a:lnTo>
                  <a:pt x="18845" y="8229"/>
                </a:lnTo>
                <a:lnTo>
                  <a:pt x="13939" y="11923"/>
                </a:lnTo>
                <a:lnTo>
                  <a:pt x="15873" y="17710"/>
                </a:lnTo>
                <a:lnTo>
                  <a:pt x="10800" y="14219"/>
                </a:lnTo>
                <a:lnTo>
                  <a:pt x="5727" y="17710"/>
                </a:lnTo>
                <a:lnTo>
                  <a:pt x="7661" y="11923"/>
                </a:lnTo>
                <a:lnTo>
                  <a:pt x="2755" y="8229"/>
                </a:lnTo>
                <a:lnTo>
                  <a:pt x="8845" y="8229"/>
                </a:lnTo>
                <a:lnTo>
                  <a:pt x="10800" y="2377"/>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 name="TextBox 3">
            <a:extLst>
              <a:ext uri="{FF2B5EF4-FFF2-40B4-BE49-F238E27FC236}">
                <a16:creationId xmlns:a16="http://schemas.microsoft.com/office/drawing/2014/main" id="{C84B3304-6E35-E662-C529-27F1190E3831}"/>
              </a:ext>
            </a:extLst>
          </p:cNvPr>
          <p:cNvSpPr txBox="1"/>
          <p:nvPr/>
        </p:nvSpPr>
        <p:spPr>
          <a:xfrm>
            <a:off x="10711686" y="11493669"/>
            <a:ext cx="8106087" cy="29356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pPr marL="0" marR="0" indent="0" algn="ctr" defTabSz="2799574" rtl="0" fontAlgn="auto" latinLnBrk="0" hangingPunct="0">
              <a:lnSpc>
                <a:spcPct val="100000"/>
              </a:lnSpc>
              <a:spcBef>
                <a:spcPts val="0"/>
              </a:spcBef>
              <a:spcAft>
                <a:spcPts val="0"/>
              </a:spcAft>
              <a:buClrTx/>
              <a:buSzTx/>
              <a:buFontTx/>
              <a:buNone/>
              <a:tabLst/>
            </a:pPr>
            <a:r>
              <a:rPr lang="en-US" sz="1800" b="1" i="1" dirty="0">
                <a:solidFill>
                  <a:schemeClr val="accent1">
                    <a:hueOff val="114395"/>
                    <a:lumOff val="-24975"/>
                  </a:schemeClr>
                </a:solidFill>
              </a:rPr>
              <a:t>No que diz respeito à higiene e à produção culinária, há um conjunto de condições gerais a cumprir para evitar riscos de contaminação: o espaço para a preparação dos alimentos deve ser concebido, localizado, limpo e mantido em boas condições de funcionamento; as superfícies em contacto com os alimentos devem ser fáceis de limpar e desinfetar. </a:t>
            </a:r>
            <a:endParaRPr lang="el-GR" sz="1800" b="1" i="1" dirty="0">
              <a:solidFill>
                <a:schemeClr val="accent1">
                  <a:hueOff val="114395"/>
                  <a:lumOff val="-24975"/>
                </a:schemeClr>
              </a:solidFill>
            </a:endParaRPr>
          </a:p>
          <a:p>
            <a:pPr marL="0" marR="0" indent="0" algn="ctr" defTabSz="2799574" rtl="0" fontAlgn="auto" latinLnBrk="0" hangingPunct="0">
              <a:lnSpc>
                <a:spcPct val="100000"/>
              </a:lnSpc>
              <a:spcBef>
                <a:spcPts val="0"/>
              </a:spcBef>
              <a:spcAft>
                <a:spcPts val="0"/>
              </a:spcAft>
              <a:buClrTx/>
              <a:buSzTx/>
              <a:buFontTx/>
              <a:buNone/>
              <a:tabLst/>
            </a:pPr>
            <a:endParaRPr lang="el-GR" sz="1800" b="1" i="1" dirty="0">
              <a:solidFill>
                <a:schemeClr val="accent1">
                  <a:hueOff val="114395"/>
                  <a:lumOff val="-24975"/>
                </a:schemeClr>
              </a:solidFill>
            </a:endParaRPr>
          </a:p>
          <a:p>
            <a:pPr marL="0" marR="0" indent="0" algn="ctr" defTabSz="2799574" rtl="0" fontAlgn="auto" latinLnBrk="0" hangingPunct="0">
              <a:lnSpc>
                <a:spcPct val="100000"/>
              </a:lnSpc>
              <a:spcBef>
                <a:spcPts val="0"/>
              </a:spcBef>
              <a:spcAft>
                <a:spcPts val="0"/>
              </a:spcAft>
              <a:buClrTx/>
              <a:buSzTx/>
              <a:buFontTx/>
              <a:buNone/>
              <a:tabLst/>
            </a:pPr>
            <a:r>
              <a:rPr lang="en-US" sz="1800" b="1" i="1" dirty="0">
                <a:solidFill>
                  <a:schemeClr val="accent1">
                    <a:hueOff val="114395"/>
                    <a:lumOff val="-24975"/>
                  </a:schemeClr>
                </a:solidFill>
              </a:rPr>
              <a:t>Outro requisito é que os pontos gastronómicos locais devem estar equipados com instalações de lavagem e secagem, instalações sanitárias e vestiários, espaços adequados para o armazenamento e controlo das condições de temperatura dos alimentos. </a:t>
            </a:r>
            <a:endParaRPr lang="el-GR" sz="1800" b="1" i="1" dirty="0">
              <a:solidFill>
                <a:schemeClr val="accent1">
                  <a:hueOff val="114395"/>
                  <a:lumOff val="-24975"/>
                </a:schemeClr>
              </a:solidFill>
            </a:endParaRPr>
          </a:p>
        </p:txBody>
      </p:sp>
    </p:spTree>
    <p:extLst>
      <p:ext uri="{BB962C8B-B14F-4D97-AF65-F5344CB8AC3E}">
        <p14:creationId xmlns:p14="http://schemas.microsoft.com/office/powerpoint/2010/main" val="92212014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17"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23" name="The most important quality of rural entrepreneurship lies in the fact that people (like you) generate their own employment alternative so that they do not have to leave their living environment. This lack of professional options and job offers is also li"/>
          <p:cNvSpPr txBox="1"/>
          <p:nvPr/>
        </p:nvSpPr>
        <p:spPr>
          <a:xfrm>
            <a:off x="6204654" y="2287596"/>
            <a:ext cx="15066607" cy="7921611"/>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r>
              <a:rPr lang="en-US" sz="2800" dirty="0"/>
              <a:t>Os pontos gastronómicos locais referem-se especialmente à autenticidade do método tradicional utilizado na preparação dos alimentos.</a:t>
            </a:r>
            <a:endParaRPr lang="el-GR" sz="2800" dirty="0"/>
          </a:p>
          <a:p>
            <a:pPr algn="just" defTabSz="738187">
              <a:defRPr sz="2900">
                <a:solidFill>
                  <a:schemeClr val="accent1">
                    <a:hueOff val="114395"/>
                    <a:lumOff val="-24975"/>
                  </a:schemeClr>
                </a:solidFill>
                <a:latin typeface="Helvetica"/>
                <a:ea typeface="Helvetica"/>
                <a:cs typeface="Helvetica"/>
                <a:sym typeface="Helvetica"/>
              </a:defRPr>
            </a:pPr>
            <a:endParaRPr lang="en-US" sz="2800" dirty="0"/>
          </a:p>
          <a:p>
            <a:pPr algn="just" defTabSz="738187">
              <a:defRPr sz="2900">
                <a:solidFill>
                  <a:schemeClr val="accent1">
                    <a:hueOff val="114395"/>
                    <a:lumOff val="-24975"/>
                  </a:schemeClr>
                </a:solidFill>
                <a:latin typeface="Helvetica"/>
                <a:ea typeface="Helvetica"/>
                <a:cs typeface="Helvetica"/>
                <a:sym typeface="Helvetica"/>
              </a:defRPr>
            </a:pPr>
            <a:r>
              <a:rPr lang="en-US" sz="2800" dirty="0"/>
              <a:t>O desenvolvimento de um destino turístico depende dos produtos locais e do património gastronómico. A criação de rotas gastronómicas visa atrair visitantes que, ao longo deste percurso, devem participar em actividades culturais, bem explicadas e interpretadas pelos produtos locais, pela cozinha e por todas as actividades e serviços conexos que os rodeiam</a:t>
            </a:r>
            <a:r>
              <a:rPr lang="el-GR" sz="2800" dirty="0"/>
              <a:t>.</a:t>
            </a:r>
          </a:p>
          <a:p>
            <a:pPr algn="just" defTabSz="738187">
              <a:defRPr sz="2900">
                <a:solidFill>
                  <a:schemeClr val="accent1">
                    <a:hueOff val="114395"/>
                    <a:lumOff val="-24975"/>
                  </a:schemeClr>
                </a:solidFill>
                <a:latin typeface="Helvetica"/>
                <a:ea typeface="Helvetica"/>
                <a:cs typeface="Helvetica"/>
                <a:sym typeface="Helvetica"/>
              </a:defRPr>
            </a:pPr>
            <a:endParaRPr lang="el-GR" sz="2800" dirty="0"/>
          </a:p>
          <a:p>
            <a:pPr algn="just" defTabSz="738187">
              <a:defRPr sz="2900">
                <a:solidFill>
                  <a:schemeClr val="accent1">
                    <a:hueOff val="114395"/>
                    <a:lumOff val="-24975"/>
                  </a:schemeClr>
                </a:solidFill>
                <a:latin typeface="Helvetica"/>
                <a:ea typeface="Helvetica"/>
                <a:cs typeface="Helvetica"/>
                <a:sym typeface="Helvetica"/>
              </a:defRPr>
            </a:pPr>
            <a:r>
              <a:rPr lang="en-US" sz="2800" dirty="0"/>
              <a:t>Existem várias recomendações e considerações sobre a criação de rotas gastronómicas para o desenvolvimento de um destino turístico. Uma primeira recomendação é a utilização da tecnologia que pode fornecer apoio aos produtos de turismo gastronómico, tais como: </a:t>
            </a:r>
            <a:r>
              <a:rPr lang="en-US" sz="2800" dirty="0" err="1"/>
              <a:t>visitas</a:t>
            </a:r>
            <a:r>
              <a:rPr lang="en-US" sz="2800" dirty="0"/>
              <a:t> </a:t>
            </a:r>
            <a:r>
              <a:rPr lang="en-US" sz="2800" dirty="0" err="1"/>
              <a:t>guiadas</a:t>
            </a:r>
            <a:r>
              <a:rPr lang="en-US" sz="2800" dirty="0"/>
              <a:t> com temas gastronómicos, a fim de incentivar o turista a explorar as áreas e a passar tempo localmente; recriação da produção e colheita de produtos gastronómicos; aplicações móveis. No que diz respeito às rotas gastronómicas, a Organização Mundial do Turismo propõe a elaboração de rotas gastronómicas geográficas temáticas (alimentos, produtos, paisagens agrícolas) que podem levar ao desenvolvimento socioeconómico da região, aos fluxos turísticos e à melhoria da economia local. </a:t>
            </a:r>
          </a:p>
          <a:p>
            <a:pPr algn="just" defTabSz="738187">
              <a:defRPr sz="2900">
                <a:solidFill>
                  <a:schemeClr val="accent1">
                    <a:hueOff val="114395"/>
                    <a:lumOff val="-24975"/>
                  </a:schemeClr>
                </a:solidFill>
                <a:latin typeface="Helvetica"/>
                <a:ea typeface="Helvetica"/>
                <a:cs typeface="Helvetica"/>
                <a:sym typeface="Helvetica"/>
              </a:defRPr>
            </a:pPr>
            <a:endParaRPr lang="en-US" sz="2800" dirty="0"/>
          </a:p>
        </p:txBody>
      </p:sp>
      <p:grpSp>
        <p:nvGrpSpPr>
          <p:cNvPr id="226" name="Agrupar"/>
          <p:cNvGrpSpPr/>
          <p:nvPr/>
        </p:nvGrpSpPr>
        <p:grpSpPr>
          <a:xfrm>
            <a:off x="20340637" y="14829510"/>
            <a:ext cx="1300908" cy="446058"/>
            <a:chOff x="0" y="0"/>
            <a:chExt cx="1300907" cy="446057"/>
          </a:xfrm>
        </p:grpSpPr>
        <p:sp>
          <p:nvSpPr>
            <p:cNvPr id="224"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25"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1…">
            <a:extLst>
              <a:ext uri="{FF2B5EF4-FFF2-40B4-BE49-F238E27FC236}">
                <a16:creationId xmlns:a16="http://schemas.microsoft.com/office/drawing/2014/main" id="{507EA408-41F4-4BE0-DDA1-4D6E9D02A7DA}"/>
              </a:ext>
            </a:extLst>
          </p:cNvPr>
          <p:cNvSpPr txBox="1"/>
          <p:nvPr/>
        </p:nvSpPr>
        <p:spPr>
          <a:xfrm>
            <a:off x="740130" y="3044876"/>
            <a:ext cx="3043223" cy="1781469"/>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l" defTabSz="457200">
              <a:defRPr sz="2100" b="1">
                <a:solidFill>
                  <a:srgbClr val="FFFFFF"/>
                </a:solidFill>
              </a:defRPr>
            </a:pPr>
            <a:r>
              <a:rPr dirty="0"/>
              <a:t>UNIDADE </a:t>
            </a:r>
            <a:r>
              <a:rPr lang="el-GR" dirty="0"/>
              <a:t>2</a:t>
            </a:r>
            <a:endParaRPr dirty="0"/>
          </a:p>
          <a:p>
            <a:pPr algn="l" defTabSz="457200">
              <a:defRPr sz="2100" b="1">
                <a:solidFill>
                  <a:srgbClr val="FFFFFF"/>
                </a:solidFill>
              </a:defRPr>
            </a:pPr>
            <a:r>
              <a:rPr lang="en-US" dirty="0"/>
              <a:t>Criar um ponto de gastronomia local como imagem de destino turístico</a:t>
            </a:r>
            <a:r>
              <a:rPr dirty="0"/>
              <a:t>.</a:t>
            </a:r>
          </a:p>
        </p:txBody>
      </p:sp>
      <p:sp>
        <p:nvSpPr>
          <p:cNvPr id="13" name="The most important quality of rural entrepreneurship lies in the fact that people (like you) generate their own employment alternative so that they do not have to leave their living environment. This lack of professional options and job offers is also li">
            <a:extLst>
              <a:ext uri="{FF2B5EF4-FFF2-40B4-BE49-F238E27FC236}">
                <a16:creationId xmlns:a16="http://schemas.microsoft.com/office/drawing/2014/main" id="{BBAF92E8-343F-D25D-1024-B2B799D10E5F}"/>
              </a:ext>
            </a:extLst>
          </p:cNvPr>
          <p:cNvSpPr txBox="1"/>
          <p:nvPr/>
        </p:nvSpPr>
        <p:spPr>
          <a:xfrm>
            <a:off x="5976933" y="5805921"/>
            <a:ext cx="15066607" cy="596529"/>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endParaRPr lang="en-US" sz="2800" dirty="0"/>
          </a:p>
        </p:txBody>
      </p:sp>
      <p:sp>
        <p:nvSpPr>
          <p:cNvPr id="14" name="The rural environment has always been unknown to urban entrepreneurs and has not captured their interest, but the COVID-19 crisis is changing the perception we had of the world and will probably mark a before and after in our society, in our way of worki">
            <a:extLst>
              <a:ext uri="{FF2B5EF4-FFF2-40B4-BE49-F238E27FC236}">
                <a16:creationId xmlns:a16="http://schemas.microsoft.com/office/drawing/2014/main" id="{984FCB15-F8C0-1C7C-1EAC-23CA94B09801}"/>
              </a:ext>
            </a:extLst>
          </p:cNvPr>
          <p:cNvSpPr txBox="1"/>
          <p:nvPr/>
        </p:nvSpPr>
        <p:spPr>
          <a:xfrm>
            <a:off x="10430909" y="13033886"/>
            <a:ext cx="9366384" cy="484191"/>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lvl1pPr algn="l">
              <a:lnSpc>
                <a:spcPct val="90000"/>
              </a:lnSpc>
              <a:spcBef>
                <a:spcPts val="5100"/>
              </a:spcBef>
              <a:defRPr sz="2300" b="1" i="1">
                <a:solidFill>
                  <a:schemeClr val="accent1">
                    <a:hueOff val="114395"/>
                    <a:lumOff val="-24975"/>
                  </a:schemeClr>
                </a:solidFill>
              </a:defRPr>
            </a:lvl1pPr>
          </a:lstStyle>
          <a:p>
            <a:endParaRPr lang="en-US" i="0" dirty="0">
              <a:solidFill>
                <a:schemeClr val="accent4">
                  <a:hueOff val="-476017"/>
                  <a:lumOff val="-10042"/>
                </a:schemeClr>
              </a:solidFill>
            </a:endParaRPr>
          </a:p>
        </p:txBody>
      </p:sp>
      <p:sp>
        <p:nvSpPr>
          <p:cNvPr id="18" name="Rectángulo redondeado">
            <a:extLst>
              <a:ext uri="{FF2B5EF4-FFF2-40B4-BE49-F238E27FC236}">
                <a16:creationId xmlns:a16="http://schemas.microsoft.com/office/drawing/2014/main" id="{A397C1D7-F6D4-0EFD-049B-730E827563B6}"/>
              </a:ext>
            </a:extLst>
          </p:cNvPr>
          <p:cNvSpPr/>
          <p:nvPr/>
        </p:nvSpPr>
        <p:spPr>
          <a:xfrm>
            <a:off x="6400800" y="11728174"/>
            <a:ext cx="13676243" cy="2782955"/>
          </a:xfrm>
          <a:prstGeom prst="roundRect">
            <a:avLst>
              <a:gd name="adj" fmla="val 8562"/>
            </a:avLst>
          </a:prstGeom>
          <a:solidFill>
            <a:srgbClr val="FFFFFF"/>
          </a:solidFill>
          <a:ln w="127000">
            <a:solidFill>
              <a:schemeClr val="accent1">
                <a:hueOff val="114395"/>
                <a:lumOff val="-24975"/>
              </a:schemeClr>
            </a:solidFill>
            <a:miter lim="400000"/>
          </a:ln>
        </p:spPr>
        <p:txBody>
          <a:bodyPr lIns="82020" tIns="82020" rIns="82020" bIns="82020" anchor="ctr"/>
          <a:lstStyle/>
          <a:p>
            <a:pPr algn="just" defTabSz="738187">
              <a:defRPr sz="2900">
                <a:solidFill>
                  <a:schemeClr val="accent1">
                    <a:hueOff val="114395"/>
                    <a:lumOff val="-24975"/>
                  </a:schemeClr>
                </a:solidFill>
                <a:latin typeface="Helvetica"/>
                <a:ea typeface="Helvetica"/>
                <a:cs typeface="Helvetica"/>
                <a:sym typeface="Helvetica"/>
              </a:defRPr>
            </a:pPr>
            <a:endParaRPr lang="en-US" sz="2300" dirty="0">
              <a:latin typeface="Helvetica Neue Medium"/>
            </a:endParaRPr>
          </a:p>
        </p:txBody>
      </p:sp>
      <p:sp>
        <p:nvSpPr>
          <p:cNvPr id="19" name="Did you know that…?">
            <a:extLst>
              <a:ext uri="{FF2B5EF4-FFF2-40B4-BE49-F238E27FC236}">
                <a16:creationId xmlns:a16="http://schemas.microsoft.com/office/drawing/2014/main" id="{5B4E5EA7-0A87-4CB3-E5EA-99156C99D81C}"/>
              </a:ext>
            </a:extLst>
          </p:cNvPr>
          <p:cNvSpPr txBox="1"/>
          <p:nvPr/>
        </p:nvSpPr>
        <p:spPr>
          <a:xfrm>
            <a:off x="6680278" y="11671355"/>
            <a:ext cx="2257415" cy="1604626"/>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82020" tIns="82020" rIns="82020" bIns="82020" anchor="ctr">
            <a:spAutoFit/>
          </a:bodyPr>
          <a:lstStyle>
            <a:lvl1pPr algn="l" defTabSz="457200">
              <a:lnSpc>
                <a:spcPts val="6100"/>
              </a:lnSpc>
              <a:defRPr sz="3100" b="1">
                <a:solidFill>
                  <a:schemeClr val="accent1">
                    <a:hueOff val="114395"/>
                    <a:lumOff val="-24975"/>
                  </a:schemeClr>
                </a:solidFill>
              </a:defRPr>
            </a:lvl1pPr>
          </a:lstStyle>
          <a:p>
            <a:r>
              <a:rPr sz="2400" dirty="0"/>
              <a:t>Sabias que...?</a:t>
            </a:r>
          </a:p>
        </p:txBody>
      </p:sp>
      <p:sp>
        <p:nvSpPr>
          <p:cNvPr id="20" name="Documento aprobado">
            <a:extLst>
              <a:ext uri="{FF2B5EF4-FFF2-40B4-BE49-F238E27FC236}">
                <a16:creationId xmlns:a16="http://schemas.microsoft.com/office/drawing/2014/main" id="{6057B547-4410-FD06-1A4E-E1ECC9A780F4}"/>
              </a:ext>
            </a:extLst>
          </p:cNvPr>
          <p:cNvSpPr/>
          <p:nvPr/>
        </p:nvSpPr>
        <p:spPr>
          <a:xfrm>
            <a:off x="6826950" y="13466183"/>
            <a:ext cx="630752" cy="790284"/>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sp>
        <p:nvSpPr>
          <p:cNvPr id="3" name="TextBox 2">
            <a:extLst>
              <a:ext uri="{FF2B5EF4-FFF2-40B4-BE49-F238E27FC236}">
                <a16:creationId xmlns:a16="http://schemas.microsoft.com/office/drawing/2014/main" id="{8B988857-2456-1514-0955-60AEE8897288}"/>
              </a:ext>
            </a:extLst>
          </p:cNvPr>
          <p:cNvSpPr txBox="1"/>
          <p:nvPr/>
        </p:nvSpPr>
        <p:spPr>
          <a:xfrm>
            <a:off x="9481930" y="12268351"/>
            <a:ext cx="9919253" cy="16429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r>
              <a:rPr lang="en-US" b="1" i="1" dirty="0">
                <a:solidFill>
                  <a:schemeClr val="accent1">
                    <a:hueOff val="114395"/>
                    <a:lumOff val="-24975"/>
                  </a:schemeClr>
                </a:solidFill>
              </a:rPr>
              <a:t>Na Europa, existem inúmeras iniciativas locais que visam o desenvolvimento regional através do património culinário, como na cidade de Burgos, em Espanha, na comuna de Fermo, na região de Marche, em Itália, e na cidade de </a:t>
            </a:r>
            <a:r>
              <a:rPr lang="en-US" b="1" i="1" dirty="0" err="1">
                <a:solidFill>
                  <a:schemeClr val="accent1">
                    <a:hueOff val="114395"/>
                    <a:lumOff val="-24975"/>
                  </a:schemeClr>
                </a:solidFill>
              </a:rPr>
              <a:t>L'Hospitalet </a:t>
            </a:r>
            <a:r>
              <a:rPr lang="en-US" b="1" i="1" dirty="0">
                <a:solidFill>
                  <a:schemeClr val="accent1">
                    <a:hueOff val="114395"/>
                    <a:lumOff val="-24975"/>
                  </a:schemeClr>
                </a:solidFill>
              </a:rPr>
              <a:t>de </a:t>
            </a:r>
            <a:r>
              <a:rPr lang="en-US" b="1" i="1" dirty="0" err="1">
                <a:solidFill>
                  <a:schemeClr val="accent1">
                    <a:hueOff val="114395"/>
                    <a:lumOff val="-24975"/>
                  </a:schemeClr>
                </a:solidFill>
              </a:rPr>
              <a:t>Llobregat</a:t>
            </a:r>
            <a:r>
              <a:rPr lang="en-US" b="1" i="1" dirty="0">
                <a:solidFill>
                  <a:schemeClr val="accent1">
                    <a:hueOff val="114395"/>
                    <a:lumOff val="-24975"/>
                  </a:schemeClr>
                </a:solidFill>
              </a:rPr>
              <a:t>, em Espanha (</a:t>
            </a:r>
            <a:r>
              <a:rPr lang="en-US" b="1" i="1" dirty="0" err="1">
                <a:solidFill>
                  <a:schemeClr val="accent1">
                    <a:hueOff val="114395"/>
                    <a:lumOff val="-24975"/>
                  </a:schemeClr>
                </a:solidFill>
              </a:rPr>
              <a:t>Sirše</a:t>
            </a:r>
            <a:r>
              <a:rPr lang="en-US" b="1" i="1" dirty="0">
                <a:solidFill>
                  <a:schemeClr val="accent1">
                    <a:hueOff val="114395"/>
                    <a:lumOff val="-24975"/>
                  </a:schemeClr>
                </a:solidFill>
              </a:rPr>
              <a:t>, 2015). </a:t>
            </a:r>
            <a:endParaRPr lang="el-GR" b="1" i="1" dirty="0">
              <a:solidFill>
                <a:schemeClr val="accent1">
                  <a:hueOff val="114395"/>
                  <a:lumOff val="-24975"/>
                </a:schemeClr>
              </a:solidFill>
            </a:endParaRPr>
          </a:p>
        </p:txBody>
      </p:sp>
    </p:spTree>
    <p:extLst>
      <p:ext uri="{BB962C8B-B14F-4D97-AF65-F5344CB8AC3E}">
        <p14:creationId xmlns:p14="http://schemas.microsoft.com/office/powerpoint/2010/main" val="397632875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QUESTION 1…"/>
          <p:cNvSpPr txBox="1"/>
          <p:nvPr/>
        </p:nvSpPr>
        <p:spPr>
          <a:xfrm>
            <a:off x="6128454" y="2934229"/>
            <a:ext cx="15159872" cy="11858560"/>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numCol="2" spcCol="757993"/>
          <a:lstStyle/>
          <a:p>
            <a:pPr algn="l" defTabSz="457200">
              <a:defRPr b="1">
                <a:solidFill>
                  <a:schemeClr val="accent1">
                    <a:hueOff val="114395"/>
                    <a:lumOff val="-24975"/>
                  </a:schemeClr>
                </a:solidFill>
              </a:defRPr>
            </a:pPr>
            <a:r>
              <a:rPr dirty="0"/>
              <a:t>PERGUNTA 1</a:t>
            </a:r>
            <a:endParaRPr lang="el-GR" dirty="0"/>
          </a:p>
          <a:p>
            <a:pPr lvl="1" indent="0" algn="l" defTabSz="457200">
              <a:buSzPct val="100000"/>
              <a:defRPr>
                <a:solidFill>
                  <a:schemeClr val="accent1">
                    <a:hueOff val="114395"/>
                    <a:lumOff val="-24975"/>
                  </a:schemeClr>
                </a:solidFill>
              </a:defRPr>
            </a:pPr>
            <a:r>
              <a:rPr lang="en-US" dirty="0"/>
              <a:t>A imagem de um destino refere-se às qualidades de um local que o tornam suficientemente atrativo para ser visitado.</a:t>
            </a:r>
          </a:p>
          <a:p>
            <a:pPr marL="355599" lvl="1" indent="-355599" algn="l" defTabSz="457200">
              <a:buSzPct val="100000"/>
              <a:buFontTx/>
              <a:buAutoNum type="alphaLcParenR"/>
              <a:defRPr>
                <a:solidFill>
                  <a:schemeClr val="accent3">
                    <a:hueOff val="362282"/>
                    <a:satOff val="31803"/>
                    <a:lumOff val="-18242"/>
                  </a:schemeClr>
                </a:solidFill>
              </a:defRPr>
            </a:pPr>
            <a:r>
              <a:rPr lang="en-US" dirty="0">
                <a:solidFill>
                  <a:schemeClr val="accent3">
                    <a:hueOff val="362282"/>
                    <a:satOff val="31803"/>
                    <a:lumOff val="-18242"/>
                  </a:schemeClr>
                </a:solidFill>
              </a:rPr>
              <a:t>Verdadeiro</a:t>
            </a:r>
          </a:p>
          <a:p>
            <a:pPr marL="457200" lvl="1" indent="-457200" algn="l" defTabSz="457200">
              <a:buSzPct val="100000"/>
              <a:buAutoNum type="alphaLcParenR"/>
              <a:defRPr>
                <a:solidFill>
                  <a:schemeClr val="accent1">
                    <a:hueOff val="114395"/>
                    <a:lumOff val="-24975"/>
                  </a:schemeClr>
                </a:solidFill>
              </a:defRPr>
            </a:pPr>
            <a:r>
              <a:rPr lang="en-US" dirty="0"/>
              <a:t>Falso</a:t>
            </a:r>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2</a:t>
            </a:r>
            <a:endParaRPr lang="en-US" dirty="0"/>
          </a:p>
          <a:p>
            <a:pPr lvl="1" indent="0" algn="l" defTabSz="457200">
              <a:buSzPct val="100000"/>
              <a:defRPr>
                <a:solidFill>
                  <a:schemeClr val="accent1">
                    <a:hueOff val="114395"/>
                    <a:lumOff val="-24975"/>
                  </a:schemeClr>
                </a:solidFill>
              </a:defRPr>
            </a:pPr>
            <a:r>
              <a:rPr lang="en-US" dirty="0">
                <a:solidFill>
                  <a:schemeClr val="accent1">
                    <a:hueOff val="114395"/>
                    <a:lumOff val="-24975"/>
                  </a:schemeClr>
                </a:solidFill>
              </a:rPr>
              <a:t>Normalmente, os turistas não são atraídos principalmente pela gastronomia local para visitarem um local.</a:t>
            </a:r>
            <a:endParaRPr dirty="0">
              <a:solidFill>
                <a:schemeClr val="accent1">
                  <a:hueOff val="114395"/>
                  <a:lumOff val="-24975"/>
                </a:schemeClr>
              </a:solidFill>
            </a:endParaRPr>
          </a:p>
          <a:p>
            <a:pPr marL="457200" indent="-457200" algn="l" defTabSz="457200">
              <a:buAutoNum type="alphaLcParenR"/>
              <a:defRPr>
                <a:solidFill>
                  <a:schemeClr val="accent1">
                    <a:hueOff val="114395"/>
                    <a:lumOff val="-24975"/>
                  </a:schemeClr>
                </a:solidFill>
              </a:defRPr>
            </a:pPr>
            <a:r>
              <a:rPr lang="en-US" dirty="0"/>
              <a:t>Verdadeiro</a:t>
            </a:r>
          </a:p>
          <a:p>
            <a:pPr lvl="1" indent="0" algn="l" defTabSz="457200">
              <a:buSzPct val="100000"/>
              <a:defRPr>
                <a:solidFill>
                  <a:schemeClr val="accent3">
                    <a:hueOff val="362282"/>
                    <a:satOff val="31803"/>
                    <a:lumOff val="-18242"/>
                  </a:schemeClr>
                </a:solidFill>
              </a:defRPr>
            </a:pPr>
            <a:r>
              <a:rPr lang="en-US" dirty="0">
                <a:solidFill>
                  <a:schemeClr val="accent3">
                    <a:hueOff val="362282"/>
                    <a:satOff val="31803"/>
                    <a:lumOff val="-18242"/>
                  </a:schemeClr>
                </a:solidFill>
              </a:rPr>
              <a:t>b) Falso</a:t>
            </a:r>
            <a:endParaRPr dirty="0">
              <a:solidFill>
                <a:schemeClr val="accent3">
                  <a:hueOff val="362282"/>
                  <a:satOff val="31803"/>
                  <a:lumOff val="-18242"/>
                </a:schemeClr>
              </a:solidFill>
            </a:endParaRPr>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3</a:t>
            </a:r>
            <a:endParaRPr lang="en-US" dirty="0"/>
          </a:p>
          <a:p>
            <a:pPr lvl="1" indent="0" algn="l" defTabSz="457200">
              <a:buSzPct val="100000"/>
              <a:defRPr>
                <a:solidFill>
                  <a:schemeClr val="accent1">
                    <a:hueOff val="114395"/>
                    <a:lumOff val="-24975"/>
                  </a:schemeClr>
                </a:solidFill>
              </a:defRPr>
            </a:pPr>
            <a:r>
              <a:rPr lang="en-US" dirty="0">
                <a:solidFill>
                  <a:schemeClr val="accent1">
                    <a:hueOff val="114395"/>
                    <a:lumOff val="-24975"/>
                  </a:schemeClr>
                </a:solidFill>
              </a:rPr>
              <a:t>O turismo gastronómico consiste em viajar para provar comida local e autêntica, participar em festivais e eventos culinários, comer cozinha local e internacional, a fim de promover um destino com pratos completos e produtos culinários locais.</a:t>
            </a:r>
          </a:p>
          <a:p>
            <a:pPr lvl="1" indent="0" algn="l" defTabSz="457200">
              <a:buSzPct val="100000"/>
              <a:buAutoNum type="alphaLcParenR"/>
              <a:defRPr>
                <a:solidFill>
                  <a:schemeClr val="accent3">
                    <a:hueOff val="362282"/>
                    <a:satOff val="31803"/>
                    <a:lumOff val="-18242"/>
                  </a:schemeClr>
                </a:solidFill>
              </a:defRPr>
            </a:pPr>
            <a:r>
              <a:rPr lang="en-US" dirty="0">
                <a:solidFill>
                  <a:schemeClr val="accent3">
                    <a:hueOff val="362282"/>
                    <a:satOff val="31803"/>
                    <a:lumOff val="-18242"/>
                  </a:schemeClr>
                </a:solidFill>
              </a:rPr>
              <a:t>  Verdadeiro</a:t>
            </a:r>
          </a:p>
          <a:p>
            <a:pPr marL="457200" lvl="1" indent="-457200" algn="l" defTabSz="457200">
              <a:buSzPct val="100000"/>
              <a:buAutoNum type="alphaLcParenR"/>
              <a:defRPr>
                <a:solidFill>
                  <a:schemeClr val="accent1">
                    <a:hueOff val="114395"/>
                    <a:lumOff val="-24975"/>
                  </a:schemeClr>
                </a:solidFill>
              </a:defRPr>
            </a:pPr>
            <a:r>
              <a:rPr lang="en-US" dirty="0">
                <a:solidFill>
                  <a:schemeClr val="accent1">
                    <a:hueOff val="114395"/>
                    <a:lumOff val="-24975"/>
                  </a:schemeClr>
                </a:solidFill>
              </a:rPr>
              <a:t>Falso</a:t>
            </a:r>
          </a:p>
          <a:p>
            <a:pPr algn="l" defTabSz="457200">
              <a:defRPr b="1">
                <a:solidFill>
                  <a:schemeClr val="accent1">
                    <a:hueOff val="114395"/>
                    <a:lumOff val="-24975"/>
                  </a:schemeClr>
                </a:solidFill>
              </a:defRPr>
            </a:pPr>
            <a:endParaRPr dirty="0"/>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endParaRPr lang="pt-PT"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r>
              <a:rPr dirty="0"/>
              <a:t>PERGUNTA 4</a:t>
            </a:r>
            <a:endParaRPr lang="en-US" dirty="0"/>
          </a:p>
          <a:p>
            <a:pPr lvl="1" indent="0" algn="l" defTabSz="457200">
              <a:buSzPct val="100000"/>
              <a:defRPr>
                <a:solidFill>
                  <a:schemeClr val="accent1">
                    <a:hueOff val="114395"/>
                    <a:lumOff val="-24975"/>
                  </a:schemeClr>
                </a:solidFill>
              </a:defRPr>
            </a:pPr>
            <a:r>
              <a:rPr lang="en-US" dirty="0">
                <a:solidFill>
                  <a:schemeClr val="accent1">
                    <a:hueOff val="114395"/>
                    <a:lumOff val="-24975"/>
                  </a:schemeClr>
                </a:solidFill>
              </a:rPr>
              <a:t>Como é que o turismo gastronómico contribui para o desenvolvimento das regiões pobres?</a:t>
            </a:r>
            <a:endParaRPr dirty="0">
              <a:solidFill>
                <a:schemeClr val="accent1">
                  <a:hueOff val="114395"/>
                  <a:lumOff val="-24975"/>
                </a:schemeClr>
              </a:solidFill>
            </a:endParaRPr>
          </a:p>
          <a:p>
            <a:pPr marL="457200" lvl="1" indent="-457200" algn="l" defTabSz="457200">
              <a:buSzPct val="100000"/>
              <a:buFontTx/>
              <a:buAutoNum type="alphaLcParenR"/>
              <a:defRPr>
                <a:solidFill>
                  <a:schemeClr val="accent1">
                    <a:hueOff val="114395"/>
                    <a:lumOff val="-24975"/>
                  </a:schemeClr>
                </a:solidFill>
              </a:defRPr>
            </a:pPr>
            <a:r>
              <a:rPr lang="en-US" dirty="0">
                <a:solidFill>
                  <a:schemeClr val="accent1">
                    <a:hueOff val="114395"/>
                    <a:lumOff val="-24975"/>
                  </a:schemeClr>
                </a:solidFill>
              </a:rPr>
              <a:t>Não contribui porque a população local não tem os conhecimentos necessários para o fazer</a:t>
            </a:r>
          </a:p>
          <a:p>
            <a:pPr marL="457200" lvl="1" indent="-457200" algn="l" defTabSz="457200">
              <a:buAutoNum type="alphaLcParenR"/>
              <a:defRPr>
                <a:solidFill>
                  <a:schemeClr val="accent3">
                    <a:hueOff val="362282"/>
                    <a:satOff val="31803"/>
                    <a:lumOff val="-18242"/>
                  </a:schemeClr>
                </a:solidFill>
              </a:defRPr>
            </a:pPr>
            <a:r>
              <a:rPr lang="en-US" dirty="0"/>
              <a:t> Apoia os produtores locais de alimentos e pode reforçar a sua posição no mercado </a:t>
            </a:r>
          </a:p>
          <a:p>
            <a:pPr marL="457200" lvl="1" indent="-457200" algn="l" defTabSz="457200">
              <a:buSzPct val="100000"/>
              <a:buFontTx/>
              <a:buAutoNum type="alphaLcParenR"/>
              <a:defRPr>
                <a:solidFill>
                  <a:schemeClr val="accent1">
                    <a:hueOff val="114395"/>
                    <a:lumOff val="-24975"/>
                  </a:schemeClr>
                </a:solidFill>
              </a:defRPr>
            </a:pPr>
            <a:r>
              <a:rPr lang="en-US" dirty="0">
                <a:solidFill>
                  <a:schemeClr val="accent1">
                    <a:hueOff val="114395"/>
                    <a:lumOff val="-24975"/>
                  </a:schemeClr>
                </a:solidFill>
              </a:rPr>
              <a:t>Faz com que a população local se torne mais civilizada do que rica</a:t>
            </a:r>
          </a:p>
          <a:p>
            <a:pPr marL="457200" lvl="1" indent="-457200" algn="l" defTabSz="457200">
              <a:buSzPct val="100000"/>
              <a:buFontTx/>
              <a:buAutoNum type="alphaLcParenR"/>
              <a:defRPr>
                <a:solidFill>
                  <a:schemeClr val="accent1">
                    <a:hueOff val="114395"/>
                    <a:lumOff val="-24975"/>
                  </a:schemeClr>
                </a:solidFill>
              </a:defRPr>
            </a:pPr>
            <a:r>
              <a:rPr lang="en-US" dirty="0">
                <a:solidFill>
                  <a:schemeClr val="accent1">
                    <a:hueOff val="114395"/>
                    <a:lumOff val="-24975"/>
                  </a:schemeClr>
                </a:solidFill>
              </a:rPr>
              <a:t>O turismo gastronómico só beneficia os turistas porque estes alargam o seu paladar</a:t>
            </a:r>
          </a:p>
          <a:p>
            <a:pPr algn="l" defTabSz="457200">
              <a:defRPr b="1">
                <a:solidFill>
                  <a:schemeClr val="accent1">
                    <a:hueOff val="114395"/>
                    <a:lumOff val="-24975"/>
                  </a:schemeClr>
                </a:solidFill>
              </a:defRPr>
            </a:pPr>
            <a:endParaRPr dirty="0"/>
          </a:p>
          <a:p>
            <a:pPr algn="l" defTabSz="457200">
              <a:defRPr>
                <a:solidFill>
                  <a:schemeClr val="accent1">
                    <a:hueOff val="114395"/>
                    <a:lumOff val="-24975"/>
                  </a:schemeClr>
                </a:solidFill>
              </a:defRPr>
            </a:pPr>
            <a:endParaRPr dirty="0"/>
          </a:p>
        </p:txBody>
      </p:sp>
      <p:sp>
        <p:nvSpPr>
          <p:cNvPr id="353"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354"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355" name="Unit 2…"/>
          <p:cNvSpPr txBox="1"/>
          <p:nvPr/>
        </p:nvSpPr>
        <p:spPr>
          <a:xfrm>
            <a:off x="9279026" y="460099"/>
            <a:ext cx="8858727" cy="187380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p>
            <a:pPr defTabSz="738187">
              <a:defRPr sz="3200">
                <a:solidFill>
                  <a:schemeClr val="accent1">
                    <a:hueOff val="114395"/>
                    <a:lumOff val="-24975"/>
                  </a:schemeClr>
                </a:solidFill>
                <a:latin typeface="Helvetica"/>
                <a:ea typeface="Helvetica"/>
                <a:cs typeface="Helvetica"/>
                <a:sym typeface="Helvetica"/>
              </a:defRPr>
            </a:pPr>
            <a:r>
              <a:rPr dirty="0" err="1"/>
              <a:t>Unidade</a:t>
            </a:r>
            <a:r>
              <a:rPr dirty="0"/>
              <a:t> 2</a:t>
            </a:r>
          </a:p>
          <a:p>
            <a:pPr defTabSz="738187">
              <a:defRPr sz="5000">
                <a:solidFill>
                  <a:schemeClr val="accent1">
                    <a:hueOff val="114395"/>
                    <a:lumOff val="-24975"/>
                  </a:schemeClr>
                </a:solidFill>
                <a:latin typeface="A.C.M.E. Secret Agent"/>
                <a:ea typeface="A.C.M.E. Secret Agent"/>
                <a:cs typeface="A.C.M.E. Secret Agent"/>
                <a:sym typeface="A.C.M.E. Secret Agent"/>
              </a:defRPr>
            </a:pPr>
            <a:r>
              <a:rPr dirty="0" err="1"/>
              <a:t>Perguntas</a:t>
            </a:r>
            <a:r>
              <a:rPr dirty="0"/>
              <a:t> de </a:t>
            </a:r>
            <a:r>
              <a:rPr lang="en-GB" dirty="0" err="1"/>
              <a:t>correção</a:t>
            </a:r>
            <a:r>
              <a:rPr lang="en-GB" dirty="0"/>
              <a:t> </a:t>
            </a:r>
            <a:r>
              <a:rPr lang="en-GB" dirty="0" err="1"/>
              <a:t>autónoma</a:t>
            </a:r>
            <a:endParaRPr dirty="0"/>
          </a:p>
          <a:p>
            <a:pPr defTabSz="738187">
              <a:defRPr sz="2900">
                <a:solidFill>
                  <a:schemeClr val="accent1">
                    <a:hueOff val="114395"/>
                    <a:lumOff val="-24975"/>
                  </a:schemeClr>
                </a:solidFill>
                <a:latin typeface="Helvetica"/>
                <a:ea typeface="Helvetica"/>
                <a:cs typeface="Helvetica"/>
                <a:sym typeface="Helvetica"/>
              </a:defRPr>
            </a:pPr>
            <a:r>
              <a:rPr lang="pt-PT" dirty="0"/>
              <a:t>I</a:t>
            </a:r>
            <a:r>
              <a:rPr dirty="0" err="1"/>
              <a:t>ndique</a:t>
            </a:r>
            <a:r>
              <a:rPr dirty="0"/>
              <a:t> a </a:t>
            </a:r>
            <a:r>
              <a:rPr dirty="0" err="1"/>
              <a:t>resposta</a:t>
            </a:r>
            <a:r>
              <a:rPr dirty="0"/>
              <a:t> </a:t>
            </a:r>
            <a:r>
              <a:rPr lang="en-GB" dirty="0" err="1"/>
              <a:t>correta</a:t>
            </a:r>
            <a:endParaRPr dirty="0"/>
          </a:p>
        </p:txBody>
      </p:sp>
      <p:grpSp>
        <p:nvGrpSpPr>
          <p:cNvPr id="358" name="Agrupar"/>
          <p:cNvGrpSpPr/>
          <p:nvPr/>
        </p:nvGrpSpPr>
        <p:grpSpPr>
          <a:xfrm>
            <a:off x="20340637" y="14829510"/>
            <a:ext cx="1300908" cy="446058"/>
            <a:chOff x="0" y="0"/>
            <a:chExt cx="1300907" cy="446057"/>
          </a:xfrm>
        </p:grpSpPr>
        <p:sp>
          <p:nvSpPr>
            <p:cNvPr id="356"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57"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2…">
            <a:extLst>
              <a:ext uri="{FF2B5EF4-FFF2-40B4-BE49-F238E27FC236}">
                <a16:creationId xmlns:a16="http://schemas.microsoft.com/office/drawing/2014/main" id="{F4714411-BC1C-42DA-69FA-58BE7501A51E}"/>
              </a:ext>
            </a:extLst>
          </p:cNvPr>
          <p:cNvSpPr txBox="1"/>
          <p:nvPr/>
        </p:nvSpPr>
        <p:spPr>
          <a:xfrm>
            <a:off x="740130" y="2995247"/>
            <a:ext cx="3043223" cy="2137506"/>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2</a:t>
            </a:r>
          </a:p>
          <a:p>
            <a:pPr algn="l" defTabSz="457200">
              <a:defRPr sz="2100" b="1">
                <a:solidFill>
                  <a:srgbClr val="FFFFFF"/>
                </a:solidFill>
              </a:defRPr>
            </a:pPr>
            <a:r>
              <a:rPr dirty="0"/>
              <a:t>Como iniciar um novo negócio através da criação de um ponto gastronómico local na sua unidade de tipo familiar.</a:t>
            </a:r>
          </a:p>
        </p:txBody>
      </p:sp>
      <p:sp>
        <p:nvSpPr>
          <p:cNvPr id="10" name="Rectángulo redondeado">
            <a:extLst>
              <a:ext uri="{FF2B5EF4-FFF2-40B4-BE49-F238E27FC236}">
                <a16:creationId xmlns:a16="http://schemas.microsoft.com/office/drawing/2014/main" id="{B93E5535-4444-B4AC-E11C-2674C6A67B92}"/>
              </a:ext>
            </a:extLst>
          </p:cNvPr>
          <p:cNvSpPr/>
          <p:nvPr/>
        </p:nvSpPr>
        <p:spPr>
          <a:xfrm>
            <a:off x="13907386" y="11604259"/>
            <a:ext cx="7663195" cy="2774591"/>
          </a:xfrm>
          <a:prstGeom prst="roundRect">
            <a:avLst>
              <a:gd name="adj" fmla="val 9616"/>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1" name="LINKS OF INTEREST">
            <a:extLst>
              <a:ext uri="{FF2B5EF4-FFF2-40B4-BE49-F238E27FC236}">
                <a16:creationId xmlns:a16="http://schemas.microsoft.com/office/drawing/2014/main" id="{015A754E-CB88-5BE7-9294-B56C7C85233D}"/>
              </a:ext>
            </a:extLst>
          </p:cNvPr>
          <p:cNvSpPr txBox="1"/>
          <p:nvPr/>
        </p:nvSpPr>
        <p:spPr>
          <a:xfrm>
            <a:off x="14001110" y="11871805"/>
            <a:ext cx="3023987" cy="111974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rPr dirty="0"/>
              <a:t>LIGAÇÕES DE INTERESSE</a:t>
            </a:r>
          </a:p>
        </p:txBody>
      </p:sp>
      <p:sp>
        <p:nvSpPr>
          <p:cNvPr id="12" name="Encendido">
            <a:extLst>
              <a:ext uri="{FF2B5EF4-FFF2-40B4-BE49-F238E27FC236}">
                <a16:creationId xmlns:a16="http://schemas.microsoft.com/office/drawing/2014/main" id="{E05F4425-FD65-A6D7-8B87-8C82A8BD9783}"/>
              </a:ext>
            </a:extLst>
          </p:cNvPr>
          <p:cNvSpPr/>
          <p:nvPr/>
        </p:nvSpPr>
        <p:spPr>
          <a:xfrm>
            <a:off x="15012206" y="13059703"/>
            <a:ext cx="1001797" cy="1042359"/>
          </a:xfrm>
          <a:custGeom>
            <a:avLst/>
            <a:gdLst/>
            <a:ahLst/>
            <a:cxnLst>
              <a:cxn ang="0">
                <a:pos x="wd2" y="hd2"/>
              </a:cxn>
              <a:cxn ang="5400000">
                <a:pos x="wd2" y="hd2"/>
              </a:cxn>
              <a:cxn ang="10800000">
                <a:pos x="wd2" y="hd2"/>
              </a:cxn>
              <a:cxn ang="16200000">
                <a:pos x="wd2" y="hd2"/>
              </a:cxn>
            </a:cxnLst>
            <a:rect l="0" t="0" r="r" b="b"/>
            <a:pathLst>
              <a:path w="21594" h="21600" extrusionOk="0">
                <a:moveTo>
                  <a:pt x="10797" y="0"/>
                </a:moveTo>
                <a:cubicBezTo>
                  <a:pt x="9878" y="0"/>
                  <a:pt x="9133" y="716"/>
                  <a:pt x="9133" y="1600"/>
                </a:cubicBezTo>
                <a:lnTo>
                  <a:pt x="9133" y="10222"/>
                </a:lnTo>
                <a:cubicBezTo>
                  <a:pt x="9133" y="11106"/>
                  <a:pt x="9878" y="11822"/>
                  <a:pt x="10797" y="11822"/>
                </a:cubicBezTo>
                <a:cubicBezTo>
                  <a:pt x="11717" y="11822"/>
                  <a:pt x="12461" y="11106"/>
                  <a:pt x="12461" y="10222"/>
                </a:cubicBezTo>
                <a:lnTo>
                  <a:pt x="12461" y="1600"/>
                </a:lnTo>
                <a:cubicBezTo>
                  <a:pt x="12461" y="716"/>
                  <a:pt x="11717" y="0"/>
                  <a:pt x="10797" y="0"/>
                </a:cubicBezTo>
                <a:close/>
                <a:moveTo>
                  <a:pt x="4155" y="3552"/>
                </a:moveTo>
                <a:cubicBezTo>
                  <a:pt x="3730" y="3561"/>
                  <a:pt x="3308" y="3725"/>
                  <a:pt x="2990" y="4045"/>
                </a:cubicBezTo>
                <a:cubicBezTo>
                  <a:pt x="1061" y="5987"/>
                  <a:pt x="0" y="8536"/>
                  <a:pt x="0" y="11220"/>
                </a:cubicBezTo>
                <a:cubicBezTo>
                  <a:pt x="0" y="16941"/>
                  <a:pt x="4840" y="21600"/>
                  <a:pt x="10797" y="21600"/>
                </a:cubicBezTo>
                <a:cubicBezTo>
                  <a:pt x="16754" y="21600"/>
                  <a:pt x="21600" y="16941"/>
                  <a:pt x="21594" y="11220"/>
                </a:cubicBezTo>
                <a:cubicBezTo>
                  <a:pt x="21594" y="8536"/>
                  <a:pt x="20534" y="5987"/>
                  <a:pt x="18605" y="4045"/>
                </a:cubicBezTo>
                <a:cubicBezTo>
                  <a:pt x="17973" y="3411"/>
                  <a:pt x="16917" y="3383"/>
                  <a:pt x="16251" y="3996"/>
                </a:cubicBezTo>
                <a:cubicBezTo>
                  <a:pt x="15591" y="4603"/>
                  <a:pt x="15565" y="5618"/>
                  <a:pt x="16202" y="6258"/>
                </a:cubicBezTo>
                <a:cubicBezTo>
                  <a:pt x="17539" y="7603"/>
                  <a:pt x="18271" y="9360"/>
                  <a:pt x="18271" y="11220"/>
                </a:cubicBezTo>
                <a:cubicBezTo>
                  <a:pt x="18271" y="15179"/>
                  <a:pt x="14910" y="18401"/>
                  <a:pt x="10792" y="18401"/>
                </a:cubicBezTo>
                <a:cubicBezTo>
                  <a:pt x="6674" y="18401"/>
                  <a:pt x="3323" y="15179"/>
                  <a:pt x="3323" y="11220"/>
                </a:cubicBezTo>
                <a:cubicBezTo>
                  <a:pt x="3323" y="9360"/>
                  <a:pt x="4056" y="7598"/>
                  <a:pt x="5392" y="6258"/>
                </a:cubicBezTo>
                <a:cubicBezTo>
                  <a:pt x="6030" y="5618"/>
                  <a:pt x="6009" y="4609"/>
                  <a:pt x="5343" y="3996"/>
                </a:cubicBezTo>
                <a:cubicBezTo>
                  <a:pt x="5010" y="3690"/>
                  <a:pt x="4580" y="3543"/>
                  <a:pt x="4155" y="3552"/>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dirty="0"/>
          </a:p>
        </p:txBody>
      </p:sp>
      <p:sp>
        <p:nvSpPr>
          <p:cNvPr id="3" name="TextBox 2">
            <a:extLst>
              <a:ext uri="{FF2B5EF4-FFF2-40B4-BE49-F238E27FC236}">
                <a16:creationId xmlns:a16="http://schemas.microsoft.com/office/drawing/2014/main" id="{AA0C53A7-824D-0AE2-8DCB-7D7DAC1A9104}"/>
              </a:ext>
            </a:extLst>
          </p:cNvPr>
          <p:cNvSpPr txBox="1"/>
          <p:nvPr/>
        </p:nvSpPr>
        <p:spPr>
          <a:xfrm>
            <a:off x="16960372" y="12048497"/>
            <a:ext cx="4083168" cy="904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pPr marL="0" marR="0" indent="0" algn="ctr" defTabSz="2799574" rtl="0" fontAlgn="auto" latinLnBrk="0" hangingPunct="0">
              <a:lnSpc>
                <a:spcPct val="100000"/>
              </a:lnSpc>
              <a:spcBef>
                <a:spcPts val="0"/>
              </a:spcBef>
              <a:spcAft>
                <a:spcPts val="0"/>
              </a:spcAft>
              <a:buClrTx/>
              <a:buSzTx/>
              <a:buFontTx/>
              <a:buNone/>
              <a:tabLst/>
            </a:pPr>
            <a:r>
              <a:rPr kumimoji="0" lang="it-IT" sz="2400" b="0" i="0" u="none" strike="noStrike" cap="none" spc="0" normalizeH="0" baseline="0" dirty="0">
                <a:ln>
                  <a:noFill/>
                </a:ln>
                <a:solidFill>
                  <a:srgbClr val="5E5E5E"/>
                </a:solidFill>
                <a:effectLst/>
                <a:uFillTx/>
                <a:latin typeface="+mn-lt"/>
                <a:ea typeface="+mn-ea"/>
                <a:cs typeface="+mn-cs"/>
                <a:sym typeface="Helvetica Neue"/>
                <a:hlinkClick r:id="rId3"/>
              </a:rPr>
              <a:t>https://www.youtube.com/watch?v=4coOhqBroZk</a:t>
            </a:r>
            <a:endParaRPr kumimoji="0" lang="el-GR" sz="2400" b="0" i="0" u="none" strike="noStrike" cap="none" spc="0" normalizeH="0" baseline="0" dirty="0">
              <a:ln>
                <a:noFill/>
              </a:ln>
              <a:solidFill>
                <a:srgbClr val="5E5E5E"/>
              </a:solidFill>
              <a:effectLst/>
              <a:uFillTx/>
              <a:latin typeface="+mn-lt"/>
              <a:ea typeface="+mn-ea"/>
              <a:cs typeface="+mn-cs"/>
              <a:sym typeface="Helvetica Neue"/>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ángulo"/>
          <p:cNvSpPr/>
          <p:nvPr/>
        </p:nvSpPr>
        <p:spPr>
          <a:xfrm>
            <a:off x="-59532" y="9829800"/>
            <a:ext cx="22394864" cy="2238475"/>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pic>
        <p:nvPicPr>
          <p:cNvPr id="168" name="logoflavours02.png" descr="logoflavours02.png"/>
          <p:cNvPicPr>
            <a:picLocks noChangeAspect="1"/>
          </p:cNvPicPr>
          <p:nvPr/>
        </p:nvPicPr>
        <p:blipFill>
          <a:blip r:embed="rId2"/>
          <a:stretch>
            <a:fillRect/>
          </a:stretch>
        </p:blipFill>
        <p:spPr>
          <a:xfrm>
            <a:off x="5017871" y="3375133"/>
            <a:ext cx="12240058" cy="5289334"/>
          </a:xfrm>
          <a:prstGeom prst="rect">
            <a:avLst/>
          </a:prstGeom>
          <a:ln w="12700">
            <a:miter lim="400000"/>
          </a:ln>
        </p:spPr>
      </p:pic>
      <p:sp>
        <p:nvSpPr>
          <p:cNvPr id="169" name="Training Toolkit Module #1"/>
          <p:cNvSpPr txBox="1"/>
          <p:nvPr/>
        </p:nvSpPr>
        <p:spPr>
          <a:xfrm>
            <a:off x="337930" y="10379150"/>
            <a:ext cx="21937870" cy="108897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defRPr sz="9400" b="1">
                <a:solidFill>
                  <a:srgbClr val="FFFFFF"/>
                </a:solidFill>
              </a:defRPr>
            </a:lvl1pPr>
          </a:lstStyle>
          <a:p>
            <a:r>
              <a:rPr sz="6000" dirty="0" err="1"/>
              <a:t>Módulo</a:t>
            </a:r>
            <a:r>
              <a:rPr sz="6000" dirty="0"/>
              <a:t> </a:t>
            </a:r>
            <a:r>
              <a:rPr lang="en-US" sz="6000" dirty="0"/>
              <a:t>2</a:t>
            </a:r>
            <a:r>
              <a:rPr sz="6000" dirty="0"/>
              <a:t> do </a:t>
            </a:r>
            <a:r>
              <a:rPr lang="pt-PT" sz="6000" dirty="0"/>
              <a:t>conjunto</a:t>
            </a:r>
            <a:r>
              <a:rPr sz="6000" dirty="0"/>
              <a:t> de ferramentas de formação</a:t>
            </a:r>
          </a:p>
        </p:txBody>
      </p:sp>
      <p:sp>
        <p:nvSpPr>
          <p:cNvPr id="170" name="Enterpreneur in My Village"/>
          <p:cNvSpPr txBox="1"/>
          <p:nvPr/>
        </p:nvSpPr>
        <p:spPr>
          <a:xfrm>
            <a:off x="0" y="12596789"/>
            <a:ext cx="22073191" cy="12736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defTabSz="457200">
              <a:defRPr sz="8866">
                <a:solidFill>
                  <a:srgbClr val="1F4E79"/>
                </a:solidFill>
                <a:latin typeface="A.C.M.E. Secret Agent"/>
                <a:ea typeface="A.C.M.E. Secret Agent"/>
                <a:cs typeface="A.C.M.E. Secret Agent"/>
                <a:sym typeface="A.C.M.E. Secret Agent"/>
              </a:defRPr>
            </a:pPr>
            <a:r>
              <a:rPr lang="pt-BR" sz="7200" dirty="0">
                <a:solidFill>
                  <a:srgbClr val="000000"/>
                </a:solidFill>
              </a:rPr>
              <a:t>MARCA E IMAGEM DO MEU LOCAL GASTRONÓMICO</a:t>
            </a:r>
            <a:endParaRPr lang="en-US" sz="7200" dirty="0">
              <a:solidFill>
                <a:srgbClr val="000000"/>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igura"/>
          <p:cNvSpPr/>
          <p:nvPr/>
        </p:nvSpPr>
        <p:spPr>
          <a:xfrm>
            <a:off x="-251810" y="-392082"/>
            <a:ext cx="22590783" cy="16311789"/>
          </a:xfrm>
          <a:custGeom>
            <a:avLst/>
            <a:gdLst/>
            <a:ahLst/>
            <a:cxnLst>
              <a:cxn ang="0">
                <a:pos x="wd2" y="hd2"/>
              </a:cxn>
              <a:cxn ang="5400000">
                <a:pos x="wd2" y="hd2"/>
              </a:cxn>
              <a:cxn ang="10800000">
                <a:pos x="wd2" y="hd2"/>
              </a:cxn>
              <a:cxn ang="16200000">
                <a:pos x="wd2" y="hd2"/>
              </a:cxn>
            </a:cxnLst>
            <a:rect l="0" t="0" r="r" b="b"/>
            <a:pathLst>
              <a:path w="21600" h="21600" extrusionOk="0">
                <a:moveTo>
                  <a:pt x="4826" y="72"/>
                </a:moveTo>
                <a:cubicBezTo>
                  <a:pt x="4666" y="858"/>
                  <a:pt x="4389" y="1591"/>
                  <a:pt x="4014" y="2227"/>
                </a:cubicBezTo>
                <a:cubicBezTo>
                  <a:pt x="3049" y="3866"/>
                  <a:pt x="1542" y="4741"/>
                  <a:pt x="0" y="4560"/>
                </a:cubicBezTo>
                <a:lnTo>
                  <a:pt x="120" y="21600"/>
                </a:lnTo>
                <a:lnTo>
                  <a:pt x="21600" y="21600"/>
                </a:lnTo>
                <a:lnTo>
                  <a:pt x="21600" y="0"/>
                </a:lnTo>
                <a:lnTo>
                  <a:pt x="4826" y="72"/>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81" name="logoflavours02.png" descr="logoflavours02.png"/>
          <p:cNvPicPr>
            <a:picLocks noChangeAspect="1"/>
          </p:cNvPicPr>
          <p:nvPr/>
        </p:nvPicPr>
        <p:blipFill>
          <a:blip r:embed="rId2"/>
          <a:stretch>
            <a:fillRect/>
          </a:stretch>
        </p:blipFill>
        <p:spPr>
          <a:xfrm>
            <a:off x="311109" y="602829"/>
            <a:ext cx="2912513" cy="1258593"/>
          </a:xfrm>
          <a:prstGeom prst="rect">
            <a:avLst/>
          </a:prstGeom>
          <a:ln w="12700">
            <a:miter lim="400000"/>
          </a:ln>
        </p:spPr>
      </p:pic>
      <p:sp>
        <p:nvSpPr>
          <p:cNvPr id="182" name="What is entrepreneurship? Entrepreneurship in the rural environment.…"/>
          <p:cNvSpPr txBox="1"/>
          <p:nvPr/>
        </p:nvSpPr>
        <p:spPr>
          <a:xfrm>
            <a:off x="5489930" y="4033478"/>
            <a:ext cx="12108740" cy="6829005"/>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marL="584200" indent="-584200" algn="l" defTabSz="457200">
              <a:spcAft>
                <a:spcPts val="1200"/>
              </a:spcAft>
              <a:buSzPct val="100000"/>
              <a:buAutoNum type="arabicPeriod"/>
              <a:defRPr sz="3300">
                <a:solidFill>
                  <a:schemeClr val="accent4">
                    <a:hueOff val="348544"/>
                    <a:lumOff val="7139"/>
                  </a:schemeClr>
                </a:solidFill>
              </a:defRPr>
            </a:pPr>
            <a:r>
              <a:rPr lang="en-US" dirty="0">
                <a:solidFill>
                  <a:schemeClr val="bg1"/>
                </a:solidFill>
              </a:rPr>
              <a:t>Conhecimentos e compreensão dos conceitos-chave: marca e imagem</a:t>
            </a:r>
            <a:r>
              <a:rPr dirty="0">
                <a:solidFill>
                  <a:schemeClr val="bg1"/>
                </a:solidFill>
              </a:rPr>
              <a:t>.</a:t>
            </a:r>
          </a:p>
          <a:p>
            <a:pPr marL="584200" indent="-584200" algn="l" defTabSz="457200">
              <a:spcAft>
                <a:spcPts val="1200"/>
              </a:spcAft>
              <a:buSzPct val="100000"/>
              <a:buFontTx/>
              <a:buAutoNum type="arabicPeriod"/>
              <a:defRPr sz="3300">
                <a:solidFill>
                  <a:schemeClr val="accent4">
                    <a:hueOff val="348544"/>
                    <a:lumOff val="7139"/>
                  </a:schemeClr>
                </a:solidFill>
              </a:defRPr>
            </a:pPr>
            <a:r>
              <a:rPr lang="en-US" sz="3300" dirty="0">
                <a:solidFill>
                  <a:schemeClr val="bg1"/>
                </a:solidFill>
              </a:rPr>
              <a:t>Criar um ponto de gastronomia local como imagem de destino turístico</a:t>
            </a:r>
            <a:r>
              <a:rPr sz="3300" dirty="0">
                <a:solidFill>
                  <a:schemeClr val="accent4">
                    <a:hueOff val="348544"/>
                    <a:lumOff val="7139"/>
                  </a:schemeClr>
                </a:solidFill>
              </a:rPr>
              <a:t>.</a:t>
            </a:r>
          </a:p>
          <a:p>
            <a:pPr marL="584200" indent="-584200" algn="l" defTabSz="457200">
              <a:spcAft>
                <a:spcPts val="1200"/>
              </a:spcAft>
              <a:buSzPct val="100000"/>
              <a:buAutoNum type="arabicPeriod"/>
              <a:defRPr sz="3300">
                <a:solidFill>
                  <a:srgbClr val="FFFFFF"/>
                </a:solidFill>
              </a:defRPr>
            </a:pPr>
            <a:r>
              <a:rPr lang="en-US" dirty="0">
                <a:solidFill>
                  <a:srgbClr val="FFFF00"/>
                </a:solidFill>
              </a:rPr>
              <a:t>Utilização de canais de redes sociais</a:t>
            </a:r>
            <a:r>
              <a:rPr dirty="0">
                <a:solidFill>
                  <a:srgbClr val="FFFF00"/>
                </a:solidFill>
              </a:rPr>
              <a:t>.</a:t>
            </a:r>
          </a:p>
          <a:p>
            <a:pPr marL="584200" indent="-584200" algn="l" defTabSz="457200">
              <a:spcAft>
                <a:spcPts val="1200"/>
              </a:spcAft>
              <a:buSzPct val="100000"/>
              <a:buAutoNum type="arabicPeriod"/>
              <a:defRPr sz="3300">
                <a:solidFill>
                  <a:srgbClr val="FFFFFF"/>
                </a:solidFill>
              </a:defRPr>
            </a:pPr>
            <a:r>
              <a:rPr lang="it-IT" dirty="0"/>
              <a:t>Comunicação e narração de histórias</a:t>
            </a:r>
            <a:r>
              <a:rPr dirty="0"/>
              <a:t>.</a:t>
            </a:r>
          </a:p>
          <a:p>
            <a:pPr marL="584200" indent="-584200" algn="l" defTabSz="457200">
              <a:spcAft>
                <a:spcPts val="1200"/>
              </a:spcAft>
              <a:buSzPct val="100000"/>
              <a:buAutoNum type="arabicPeriod"/>
              <a:defRPr sz="3300">
                <a:solidFill>
                  <a:srgbClr val="FFFFFF"/>
                </a:solidFill>
              </a:defRPr>
            </a:pPr>
            <a:r>
              <a:rPr lang="en-US" dirty="0"/>
              <a:t>Sustentabilidade e apoio da comunidade local para a preservação do específico</a:t>
            </a:r>
            <a:r>
              <a:rPr dirty="0"/>
              <a:t>.</a:t>
            </a:r>
          </a:p>
          <a:p>
            <a:pPr marL="584200" indent="-584200" algn="l" defTabSz="457200">
              <a:spcAft>
                <a:spcPts val="1200"/>
              </a:spcAft>
              <a:buSzPct val="100000"/>
              <a:buAutoNum type="arabicPeriod"/>
              <a:defRPr sz="3300">
                <a:solidFill>
                  <a:srgbClr val="FFFFFF"/>
                </a:solidFill>
              </a:defRPr>
            </a:pPr>
            <a:r>
              <a:rPr lang="en-US" dirty="0"/>
              <a:t>Destino turístico e mercado gastronómico</a:t>
            </a:r>
            <a:r>
              <a:rPr dirty="0"/>
              <a:t>.</a:t>
            </a:r>
          </a:p>
          <a:p>
            <a:pPr marL="584200" indent="-584200" algn="l" defTabSz="457200">
              <a:spcAft>
                <a:spcPts val="1200"/>
              </a:spcAft>
              <a:buSzPct val="100000"/>
              <a:buAutoNum type="arabicPeriod"/>
              <a:defRPr sz="3300">
                <a:solidFill>
                  <a:srgbClr val="FFFFFF"/>
                </a:solidFill>
              </a:defRPr>
            </a:pPr>
            <a:r>
              <a:rPr lang="it-IT" dirty="0"/>
              <a:t>Satisfação alimentar do turista</a:t>
            </a:r>
            <a:r>
              <a:rPr lang="el-GR" dirty="0"/>
              <a:t>.</a:t>
            </a:r>
            <a:endParaRPr dirty="0"/>
          </a:p>
          <a:p>
            <a:pPr marL="584200" indent="-584200" algn="l" defTabSz="457200">
              <a:spcAft>
                <a:spcPts val="1200"/>
              </a:spcAft>
              <a:buSzPct val="100000"/>
              <a:buAutoNum type="arabicPeriod"/>
              <a:defRPr sz="3300">
                <a:solidFill>
                  <a:srgbClr val="FFFFFF"/>
                </a:solidFill>
              </a:defRPr>
            </a:pPr>
            <a:r>
              <a:rPr lang="en-US" dirty="0"/>
              <a:t>Agências de viagens e adesão às rotas do turismo gastronómico</a:t>
            </a:r>
            <a:r>
              <a:rPr dirty="0"/>
              <a:t>.</a:t>
            </a:r>
          </a:p>
        </p:txBody>
      </p:sp>
      <p:grpSp>
        <p:nvGrpSpPr>
          <p:cNvPr id="186" name="Agrupar"/>
          <p:cNvGrpSpPr/>
          <p:nvPr/>
        </p:nvGrpSpPr>
        <p:grpSpPr>
          <a:xfrm>
            <a:off x="20340637" y="14829510"/>
            <a:ext cx="1300908" cy="446058"/>
            <a:chOff x="0" y="0"/>
            <a:chExt cx="1300907" cy="446057"/>
          </a:xfrm>
        </p:grpSpPr>
        <p:sp>
          <p:nvSpPr>
            <p:cNvPr id="184" name="Flecha"/>
            <p:cNvSpPr/>
            <p:nvPr/>
          </p:nvSpPr>
          <p:spPr>
            <a:xfrm>
              <a:off x="702902" y="0"/>
              <a:ext cx="598006" cy="446058"/>
            </a:xfrm>
            <a:prstGeom prst="rightArrow">
              <a:avLst>
                <a:gd name="adj1" fmla="val 48937"/>
                <a:gd name="adj2" fmla="val 67430"/>
              </a:avLst>
            </a:prstGeom>
            <a:noFill/>
            <a:ln w="63500" cap="flat">
              <a:solidFill>
                <a:srgbClr val="FFFFFF"/>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85" name="Flecha"/>
            <p:cNvSpPr/>
            <p:nvPr/>
          </p:nvSpPr>
          <p:spPr>
            <a:xfrm rot="10800000">
              <a:off x="0" y="-1"/>
              <a:ext cx="598005" cy="446059"/>
            </a:xfrm>
            <a:prstGeom prst="rightArrow">
              <a:avLst>
                <a:gd name="adj1" fmla="val 48937"/>
                <a:gd name="adj2" fmla="val 67430"/>
              </a:avLst>
            </a:prstGeom>
            <a:noFill/>
            <a:ln w="63500" cap="flat">
              <a:solidFill>
                <a:srgbClr val="FFFFFF"/>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S">
            <a:extLst>
              <a:ext uri="{FF2B5EF4-FFF2-40B4-BE49-F238E27FC236}">
                <a16:creationId xmlns:a16="http://schemas.microsoft.com/office/drawing/2014/main" id="{464B4AA5-09F8-F913-024B-3CAB2E020502}"/>
              </a:ext>
            </a:extLst>
          </p:cNvPr>
          <p:cNvSpPr txBox="1"/>
          <p:nvPr/>
        </p:nvSpPr>
        <p:spPr>
          <a:xfrm>
            <a:off x="1648245" y="3865918"/>
            <a:ext cx="3028885" cy="1482560"/>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dirty="0"/>
              <a:t>UNIDADES</a:t>
            </a:r>
          </a:p>
        </p:txBody>
      </p:sp>
    </p:spTree>
    <p:extLst>
      <p:ext uri="{BB962C8B-B14F-4D97-AF65-F5344CB8AC3E}">
        <p14:creationId xmlns:p14="http://schemas.microsoft.com/office/powerpoint/2010/main" val="378982953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370"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371" name="UNIT 3…"/>
          <p:cNvSpPr txBox="1"/>
          <p:nvPr/>
        </p:nvSpPr>
        <p:spPr>
          <a:xfrm>
            <a:off x="6099530" y="563336"/>
            <a:ext cx="15493092" cy="1550636"/>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5700" b="1">
                <a:solidFill>
                  <a:schemeClr val="accent1">
                    <a:hueOff val="114395"/>
                    <a:lumOff val="-24975"/>
                  </a:schemeClr>
                </a:solidFill>
              </a:defRPr>
            </a:pPr>
            <a:r>
              <a:rPr dirty="0"/>
              <a:t>UNIDADE 3</a:t>
            </a:r>
          </a:p>
          <a:p>
            <a:pPr algn="l" defTabSz="457200">
              <a:defRPr sz="3300" b="1">
                <a:solidFill>
                  <a:schemeClr val="accent1">
                    <a:hueOff val="114395"/>
                    <a:lumOff val="-24975"/>
                  </a:schemeClr>
                </a:solidFill>
              </a:defRPr>
            </a:pPr>
            <a:r>
              <a:rPr lang="en-US" dirty="0"/>
              <a:t>Utilização de canais de redes sociais</a:t>
            </a:r>
            <a:endParaRPr dirty="0"/>
          </a:p>
        </p:txBody>
      </p:sp>
      <p:sp>
        <p:nvSpPr>
          <p:cNvPr id="372" name="In this unit we will look at a fundamental aspect, the legal frameworks when setting up our business."/>
          <p:cNvSpPr txBox="1"/>
          <p:nvPr/>
        </p:nvSpPr>
        <p:spPr>
          <a:xfrm>
            <a:off x="6099530" y="2899398"/>
            <a:ext cx="15115358" cy="515162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just" defTabSz="457200">
              <a:lnSpc>
                <a:spcPts val="5800"/>
              </a:lnSpc>
              <a:defRPr sz="2900">
                <a:solidFill>
                  <a:schemeClr val="accent1">
                    <a:hueOff val="114395"/>
                    <a:lumOff val="-24975"/>
                  </a:schemeClr>
                </a:solidFill>
              </a:defRPr>
            </a:lvl1pPr>
          </a:lstStyle>
          <a:p>
            <a:pPr>
              <a:lnSpc>
                <a:spcPct val="100000"/>
              </a:lnSpc>
            </a:pPr>
            <a:r>
              <a:rPr sz="3600" dirty="0"/>
              <a:t>Nesta unidade, </a:t>
            </a:r>
            <a:r>
              <a:rPr lang="en-US" sz="3600" dirty="0"/>
              <a:t>aprenderemos como as plataformas de redes sociais beneficiam o desenvolvimento do </a:t>
            </a:r>
            <a:r>
              <a:rPr lang="en-US" sz="3600" dirty="0" err="1"/>
              <a:t>setor</a:t>
            </a:r>
            <a:r>
              <a:rPr lang="en-US" sz="3600" dirty="0"/>
              <a:t> do turismo. </a:t>
            </a:r>
            <a:endParaRPr lang="el-GR" sz="3600" dirty="0"/>
          </a:p>
          <a:p>
            <a:pPr>
              <a:lnSpc>
                <a:spcPct val="100000"/>
              </a:lnSpc>
            </a:pPr>
            <a:endParaRPr lang="el-GR" sz="3600" dirty="0"/>
          </a:p>
          <a:p>
            <a:pPr>
              <a:lnSpc>
                <a:spcPct val="100000"/>
              </a:lnSpc>
            </a:pPr>
            <a:r>
              <a:rPr lang="en-US" sz="3600" dirty="0"/>
              <a:t>As redes sociais referem-se à forma como as pessoas interagem, partilhando, criando ou trocando informações e ideias em redes e comunidades virtuais. </a:t>
            </a:r>
            <a:endParaRPr lang="el-GR" sz="3600" dirty="0"/>
          </a:p>
          <a:p>
            <a:pPr>
              <a:lnSpc>
                <a:spcPct val="100000"/>
              </a:lnSpc>
            </a:pPr>
            <a:endParaRPr lang="en-US" sz="3600" dirty="0"/>
          </a:p>
          <a:p>
            <a:pPr>
              <a:lnSpc>
                <a:spcPct val="100000"/>
              </a:lnSpc>
            </a:pPr>
            <a:r>
              <a:rPr lang="en-US" sz="3600" dirty="0"/>
              <a:t>As redes sociais são um conjunto de sites, serviços e práticas da Internet que apoiam a comunicação, a colaboração, a participação e a partilha.</a:t>
            </a:r>
          </a:p>
        </p:txBody>
      </p:sp>
      <p:pic>
        <p:nvPicPr>
          <p:cNvPr id="376" name="Imagen" descr="Imagen"/>
          <p:cNvPicPr>
            <a:picLocks noChangeAspect="1"/>
          </p:cNvPicPr>
          <p:nvPr/>
        </p:nvPicPr>
        <p:blipFill>
          <a:blip r:embed="rId3"/>
          <a:stretch>
            <a:fillRect/>
          </a:stretch>
        </p:blipFill>
        <p:spPr>
          <a:xfrm>
            <a:off x="1095297" y="8989681"/>
            <a:ext cx="2529477" cy="5839828"/>
          </a:xfrm>
          <a:prstGeom prst="rect">
            <a:avLst/>
          </a:prstGeom>
          <a:ln w="12700">
            <a:miter lim="400000"/>
          </a:ln>
        </p:spPr>
      </p:pic>
      <p:grpSp>
        <p:nvGrpSpPr>
          <p:cNvPr id="380" name="Agrupar"/>
          <p:cNvGrpSpPr/>
          <p:nvPr/>
        </p:nvGrpSpPr>
        <p:grpSpPr>
          <a:xfrm>
            <a:off x="20340637" y="14829510"/>
            <a:ext cx="1300908" cy="446058"/>
            <a:chOff x="0" y="0"/>
            <a:chExt cx="1300907" cy="446057"/>
          </a:xfrm>
        </p:grpSpPr>
        <p:sp>
          <p:nvSpPr>
            <p:cNvPr id="37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7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pic>
        <p:nvPicPr>
          <p:cNvPr id="3" name="Picture 2" descr="A group of people sitting on the floor looking at their phones&#10;&#10;Description automatically generated with low confidence">
            <a:extLst>
              <a:ext uri="{FF2B5EF4-FFF2-40B4-BE49-F238E27FC236}">
                <a16:creationId xmlns:a16="http://schemas.microsoft.com/office/drawing/2014/main" id="{F2C7E9BF-8EED-981A-9F0D-82FF7B7749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1789" y="8836447"/>
            <a:ext cx="9522326" cy="6348217"/>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Once you have chosen the legal form that suits you best, it is time to register your business in the Trademark Registry or similar in your country.…"/>
          <p:cNvSpPr txBox="1"/>
          <p:nvPr/>
        </p:nvSpPr>
        <p:spPr>
          <a:xfrm>
            <a:off x="5974054" y="461492"/>
            <a:ext cx="14536490" cy="1504470"/>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marL="26988" lvl="2" indent="-26988" algn="just" defTabSz="457200">
              <a:defRPr sz="2900">
                <a:solidFill>
                  <a:schemeClr val="accent1">
                    <a:hueOff val="114395"/>
                    <a:lumOff val="-24975"/>
                  </a:schemeClr>
                </a:solidFill>
              </a:defRPr>
            </a:pPr>
            <a:r>
              <a:rPr lang="en-US" dirty="0"/>
              <a:t>A tipologia dos media sociais é muito diversificada. </a:t>
            </a:r>
            <a:r>
              <a:rPr lang="en-US" b="1" dirty="0"/>
              <a:t>O quadro 3.1</a:t>
            </a:r>
            <a:r>
              <a:rPr lang="en-US" dirty="0"/>
              <a:t>. apresenta as categorias dos media </a:t>
            </a:r>
            <a:r>
              <a:rPr lang="en-US" dirty="0" err="1"/>
              <a:t>sociais</a:t>
            </a:r>
            <a:r>
              <a:rPr lang="en-US" dirty="0"/>
              <a:t>:</a:t>
            </a:r>
            <a:endParaRPr lang="el-GR" dirty="0"/>
          </a:p>
          <a:p>
            <a:pPr marL="26988" lvl="2" indent="-26988" algn="just" defTabSz="457200">
              <a:defRPr sz="2900">
                <a:solidFill>
                  <a:schemeClr val="accent1">
                    <a:hueOff val="114395"/>
                    <a:lumOff val="-24975"/>
                  </a:schemeClr>
                </a:solidFill>
              </a:defRPr>
            </a:pPr>
            <a:endParaRPr dirty="0"/>
          </a:p>
        </p:txBody>
      </p:sp>
      <p:sp>
        <p:nvSpPr>
          <p:cNvPr id="384"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marL="0" marR="0" indent="457200" algn="r">
              <a:lnSpc>
                <a:spcPct val="150000"/>
              </a:lnSpc>
              <a:spcBef>
                <a:spcPts val="0"/>
              </a:spcBef>
              <a:spcAft>
                <a:spcPts val="0"/>
              </a:spcAft>
            </a:pPr>
            <a:endParaRPr lang="el-G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85"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386" name="Important: Do not forget to request the deposit certificate, if the bank does not issue it as usual."/>
          <p:cNvSpPr txBox="1"/>
          <p:nvPr/>
        </p:nvSpPr>
        <p:spPr>
          <a:xfrm>
            <a:off x="10144773" y="12179421"/>
            <a:ext cx="7520983" cy="1550636"/>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3000" b="1">
                <a:solidFill>
                  <a:srgbClr val="FFFFFF"/>
                </a:solidFill>
                <a:latin typeface="Helvetica"/>
                <a:ea typeface="Helvetica"/>
                <a:cs typeface="Helvetica"/>
                <a:sym typeface="Helvetica"/>
              </a:defRPr>
            </a:pPr>
            <a:r>
              <a:rPr i="1" dirty="0"/>
              <a:t>Importante: </a:t>
            </a:r>
            <a:r>
              <a:rPr b="0" i="1" dirty="0"/>
              <a:t>Não se esqueça de pedir o certificado de depósito, se o banco não o emitir como habitualmente.</a:t>
            </a:r>
          </a:p>
        </p:txBody>
      </p:sp>
      <p:grpSp>
        <p:nvGrpSpPr>
          <p:cNvPr id="390" name="Agrupar"/>
          <p:cNvGrpSpPr/>
          <p:nvPr/>
        </p:nvGrpSpPr>
        <p:grpSpPr>
          <a:xfrm>
            <a:off x="20340637" y="14829510"/>
            <a:ext cx="1300908" cy="446058"/>
            <a:chOff x="0" y="0"/>
            <a:chExt cx="1300907" cy="446057"/>
          </a:xfrm>
        </p:grpSpPr>
        <p:sp>
          <p:nvSpPr>
            <p:cNvPr id="38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8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391" name="UNIT 3…"/>
          <p:cNvSpPr txBox="1"/>
          <p:nvPr/>
        </p:nvSpPr>
        <p:spPr>
          <a:xfrm>
            <a:off x="712960" y="3317242"/>
            <a:ext cx="3306252" cy="113513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3</a:t>
            </a:r>
            <a:endParaRPr lang="el-GR" dirty="0"/>
          </a:p>
          <a:p>
            <a:pPr algn="l" defTabSz="457200">
              <a:defRPr sz="2100" b="1">
                <a:solidFill>
                  <a:srgbClr val="FFFFFF"/>
                </a:solidFill>
              </a:defRPr>
            </a:pPr>
            <a:r>
              <a:rPr lang="en-US" dirty="0"/>
              <a:t>Utilização de canais de redes sociais</a:t>
            </a:r>
          </a:p>
        </p:txBody>
      </p:sp>
      <p:sp>
        <p:nvSpPr>
          <p:cNvPr id="13" name="TextBox 12">
            <a:extLst>
              <a:ext uri="{FF2B5EF4-FFF2-40B4-BE49-F238E27FC236}">
                <a16:creationId xmlns:a16="http://schemas.microsoft.com/office/drawing/2014/main" id="{BA1171F9-7A7B-5551-3CCD-2C684EBDF85C}"/>
              </a:ext>
            </a:extLst>
          </p:cNvPr>
          <p:cNvSpPr txBox="1"/>
          <p:nvPr/>
        </p:nvSpPr>
        <p:spPr>
          <a:xfrm>
            <a:off x="7337043" y="14486598"/>
            <a:ext cx="11153272"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ct val="150000"/>
              </a:lnSpc>
              <a:defRPr sz="2000" i="1">
                <a:solidFill>
                  <a:schemeClr val="accent1">
                    <a:hueOff val="114395"/>
                    <a:lumOff val="-24975"/>
                  </a:schemeClr>
                </a:solidFill>
              </a:defRPr>
            </a:lvl1pPr>
          </a:lstStyle>
          <a:p>
            <a:r>
              <a:rPr lang="en-US" sz="1800" dirty="0"/>
              <a:t>Tabela 3.1. </a:t>
            </a:r>
            <a:r>
              <a:rPr lang="en-US" sz="1800" dirty="0" err="1"/>
              <a:t>Categorias</a:t>
            </a:r>
            <a:r>
              <a:rPr lang="en-US" sz="1800" dirty="0"/>
              <a:t> de redes sociais </a:t>
            </a:r>
            <a:endParaRPr lang="el-GR" sz="1800" dirty="0"/>
          </a:p>
          <a:p>
            <a:r>
              <a:rPr lang="en-US" sz="1800" dirty="0"/>
              <a:t>(Alizadeh A., Isa R. M., 2015)</a:t>
            </a:r>
            <a:endParaRPr lang="el-GR" sz="1800" dirty="0"/>
          </a:p>
        </p:txBody>
      </p:sp>
      <p:pic>
        <p:nvPicPr>
          <p:cNvPr id="4" name="Picture 3">
            <a:extLst>
              <a:ext uri="{FF2B5EF4-FFF2-40B4-BE49-F238E27FC236}">
                <a16:creationId xmlns:a16="http://schemas.microsoft.com/office/drawing/2014/main" id="{54CC896A-6990-1E22-D699-C8AA284BD711}"/>
              </a:ext>
            </a:extLst>
          </p:cNvPr>
          <p:cNvPicPr>
            <a:picLocks noChangeAspect="1"/>
          </p:cNvPicPr>
          <p:nvPr/>
        </p:nvPicPr>
        <p:blipFill rotWithShape="1">
          <a:blip r:embed="rId3"/>
          <a:srcRect l="251" t="701"/>
          <a:stretch/>
        </p:blipFill>
        <p:spPr>
          <a:xfrm>
            <a:off x="9024730" y="1530626"/>
            <a:ext cx="8641026" cy="12577701"/>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385"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386" name="Important: Do not forget to request the deposit certificate, if the bank does not issue it as usual."/>
          <p:cNvSpPr txBox="1"/>
          <p:nvPr/>
        </p:nvSpPr>
        <p:spPr>
          <a:xfrm>
            <a:off x="10144773" y="12179421"/>
            <a:ext cx="7520983" cy="1550636"/>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l" defTabSz="457200">
              <a:defRPr sz="3000" b="1">
                <a:solidFill>
                  <a:srgbClr val="FFFFFF"/>
                </a:solidFill>
                <a:latin typeface="Helvetica"/>
                <a:ea typeface="Helvetica"/>
                <a:cs typeface="Helvetica"/>
                <a:sym typeface="Helvetica"/>
              </a:defRPr>
            </a:pPr>
            <a:r>
              <a:rPr i="1" dirty="0"/>
              <a:t>Importante: </a:t>
            </a:r>
            <a:r>
              <a:rPr b="0" i="1" dirty="0"/>
              <a:t>Não se esqueça de pedir o certificado de depósito, se o banco não o emitir como habitualmente.</a:t>
            </a:r>
          </a:p>
        </p:txBody>
      </p:sp>
      <p:grpSp>
        <p:nvGrpSpPr>
          <p:cNvPr id="390" name="Agrupar"/>
          <p:cNvGrpSpPr/>
          <p:nvPr/>
        </p:nvGrpSpPr>
        <p:grpSpPr>
          <a:xfrm>
            <a:off x="20340637" y="14829510"/>
            <a:ext cx="1300908" cy="446058"/>
            <a:chOff x="0" y="0"/>
            <a:chExt cx="1300907" cy="446057"/>
          </a:xfrm>
        </p:grpSpPr>
        <p:sp>
          <p:nvSpPr>
            <p:cNvPr id="38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8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391" name="UNIT 3…"/>
          <p:cNvSpPr txBox="1"/>
          <p:nvPr/>
        </p:nvSpPr>
        <p:spPr>
          <a:xfrm>
            <a:off x="712960" y="3317242"/>
            <a:ext cx="3306252" cy="1135138"/>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l" defTabSz="457200">
              <a:defRPr sz="2100" b="1">
                <a:solidFill>
                  <a:srgbClr val="FFFFFF"/>
                </a:solidFill>
              </a:defRPr>
            </a:pPr>
            <a:r>
              <a:rPr dirty="0"/>
              <a:t>UNIDADE 3</a:t>
            </a:r>
            <a:endParaRPr lang="el-GR" dirty="0"/>
          </a:p>
          <a:p>
            <a:pPr algn="l" defTabSz="457200">
              <a:defRPr sz="2100" b="1">
                <a:solidFill>
                  <a:srgbClr val="FFFFFF"/>
                </a:solidFill>
              </a:defRPr>
            </a:pPr>
            <a:r>
              <a:rPr lang="en-US" dirty="0"/>
              <a:t>Utilização de canais de redes sociais</a:t>
            </a:r>
          </a:p>
        </p:txBody>
      </p:sp>
      <p:sp>
        <p:nvSpPr>
          <p:cNvPr id="13" name="TextBox 12">
            <a:extLst>
              <a:ext uri="{FF2B5EF4-FFF2-40B4-BE49-F238E27FC236}">
                <a16:creationId xmlns:a16="http://schemas.microsoft.com/office/drawing/2014/main" id="{6D912879-544E-A892-B7B1-6D097CF532DD}"/>
              </a:ext>
            </a:extLst>
          </p:cNvPr>
          <p:cNvSpPr txBox="1"/>
          <p:nvPr/>
        </p:nvSpPr>
        <p:spPr>
          <a:xfrm>
            <a:off x="7839871" y="14165513"/>
            <a:ext cx="11153272"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ct val="150000"/>
              </a:lnSpc>
              <a:defRPr sz="2000" i="1">
                <a:solidFill>
                  <a:schemeClr val="accent1">
                    <a:hueOff val="114395"/>
                    <a:lumOff val="-24975"/>
                  </a:schemeClr>
                </a:solidFill>
              </a:defRPr>
            </a:lvl1pPr>
          </a:lstStyle>
          <a:p>
            <a:r>
              <a:rPr lang="en-US" sz="1800" dirty="0"/>
              <a:t>Tabela 3.1. </a:t>
            </a:r>
            <a:r>
              <a:rPr lang="en-US" sz="1800" dirty="0" err="1"/>
              <a:t>Categorias</a:t>
            </a:r>
            <a:r>
              <a:rPr lang="en-US" sz="1800" dirty="0"/>
              <a:t> de redes sociais </a:t>
            </a:r>
            <a:endParaRPr lang="el-GR" sz="1800" dirty="0"/>
          </a:p>
          <a:p>
            <a:r>
              <a:rPr lang="en-US" sz="1800" dirty="0"/>
              <a:t>(Alizadeh A., Isa R. M., 2015)</a:t>
            </a:r>
            <a:endParaRPr lang="el-GR" sz="1800" dirty="0"/>
          </a:p>
        </p:txBody>
      </p:sp>
      <p:pic>
        <p:nvPicPr>
          <p:cNvPr id="3" name="Picture 2">
            <a:extLst>
              <a:ext uri="{FF2B5EF4-FFF2-40B4-BE49-F238E27FC236}">
                <a16:creationId xmlns:a16="http://schemas.microsoft.com/office/drawing/2014/main" id="{E9F99AB7-C97A-DB56-C8A2-C4469CAB054C}"/>
              </a:ext>
            </a:extLst>
          </p:cNvPr>
          <p:cNvPicPr>
            <a:picLocks noChangeAspect="1"/>
          </p:cNvPicPr>
          <p:nvPr/>
        </p:nvPicPr>
        <p:blipFill>
          <a:blip r:embed="rId3"/>
          <a:stretch>
            <a:fillRect/>
          </a:stretch>
        </p:blipFill>
        <p:spPr>
          <a:xfrm>
            <a:off x="8513501" y="259423"/>
            <a:ext cx="9457595" cy="14225046"/>
          </a:xfrm>
          <a:prstGeom prst="rect">
            <a:avLst/>
          </a:prstGeom>
        </p:spPr>
      </p:pic>
    </p:spTree>
    <p:extLst>
      <p:ext uri="{BB962C8B-B14F-4D97-AF65-F5344CB8AC3E}">
        <p14:creationId xmlns:p14="http://schemas.microsoft.com/office/powerpoint/2010/main" val="86929883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385"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386" name="Important: Do not forget to request the deposit certificate, if the bank does not issue it as usual."/>
          <p:cNvSpPr txBox="1"/>
          <p:nvPr/>
        </p:nvSpPr>
        <p:spPr>
          <a:xfrm>
            <a:off x="10144773" y="12179421"/>
            <a:ext cx="7520983" cy="1550636"/>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3000" b="1">
                <a:solidFill>
                  <a:srgbClr val="FFFFFF"/>
                </a:solidFill>
                <a:latin typeface="Helvetica"/>
                <a:ea typeface="Helvetica"/>
                <a:cs typeface="Helvetica"/>
                <a:sym typeface="Helvetica"/>
              </a:defRPr>
            </a:pPr>
            <a:r>
              <a:rPr i="1" dirty="0"/>
              <a:t>Importante: </a:t>
            </a:r>
            <a:r>
              <a:rPr b="0" i="1" dirty="0"/>
              <a:t>Não se esqueça de pedir o certificado de depósito, se o banco não o emitir como habitualmente.</a:t>
            </a:r>
          </a:p>
        </p:txBody>
      </p:sp>
      <p:grpSp>
        <p:nvGrpSpPr>
          <p:cNvPr id="390" name="Agrupar"/>
          <p:cNvGrpSpPr/>
          <p:nvPr/>
        </p:nvGrpSpPr>
        <p:grpSpPr>
          <a:xfrm>
            <a:off x="20340637" y="14829510"/>
            <a:ext cx="1300908" cy="446058"/>
            <a:chOff x="0" y="0"/>
            <a:chExt cx="1300907" cy="446057"/>
          </a:xfrm>
        </p:grpSpPr>
        <p:sp>
          <p:nvSpPr>
            <p:cNvPr id="38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8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391" name="UNIT 3…"/>
          <p:cNvSpPr txBox="1"/>
          <p:nvPr/>
        </p:nvSpPr>
        <p:spPr>
          <a:xfrm>
            <a:off x="712960" y="3317242"/>
            <a:ext cx="3306252" cy="1135138"/>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3</a:t>
            </a:r>
            <a:endParaRPr lang="el-GR" dirty="0"/>
          </a:p>
          <a:p>
            <a:pPr algn="l" defTabSz="457200">
              <a:defRPr sz="2100" b="1">
                <a:solidFill>
                  <a:srgbClr val="FFFFFF"/>
                </a:solidFill>
              </a:defRPr>
            </a:pPr>
            <a:r>
              <a:rPr lang="en-US" dirty="0"/>
              <a:t>Utilização de canais de redes sociais</a:t>
            </a:r>
          </a:p>
        </p:txBody>
      </p:sp>
      <p:sp>
        <p:nvSpPr>
          <p:cNvPr id="12" name="TextBox 11">
            <a:extLst>
              <a:ext uri="{FF2B5EF4-FFF2-40B4-BE49-F238E27FC236}">
                <a16:creationId xmlns:a16="http://schemas.microsoft.com/office/drawing/2014/main" id="{68B4F7E4-ADA5-E33E-7D9F-C66D46882539}"/>
              </a:ext>
            </a:extLst>
          </p:cNvPr>
          <p:cNvSpPr txBox="1"/>
          <p:nvPr/>
        </p:nvSpPr>
        <p:spPr>
          <a:xfrm>
            <a:off x="8218967" y="14252171"/>
            <a:ext cx="11153272" cy="11546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ct val="150000"/>
              </a:lnSpc>
              <a:defRPr sz="2000" i="1">
                <a:solidFill>
                  <a:schemeClr val="accent1">
                    <a:hueOff val="114395"/>
                    <a:lumOff val="-24975"/>
                  </a:schemeClr>
                </a:solidFill>
              </a:defRPr>
            </a:lvl1pPr>
          </a:lstStyle>
          <a:p>
            <a:r>
              <a:rPr lang="en-US" sz="1600" dirty="0"/>
              <a:t>Tabela 3.1. </a:t>
            </a:r>
            <a:endParaRPr lang="el-GR" sz="1600" dirty="0"/>
          </a:p>
          <a:p>
            <a:r>
              <a:rPr lang="en-US" sz="1600" dirty="0"/>
              <a:t>Categorias de redes sociais </a:t>
            </a:r>
            <a:endParaRPr lang="el-GR" sz="1600" dirty="0"/>
          </a:p>
          <a:p>
            <a:r>
              <a:rPr lang="en-US" sz="1600" dirty="0"/>
              <a:t>(Alizadeh A., Isa R. M., 2015)</a:t>
            </a:r>
            <a:endParaRPr lang="el-GR" sz="1600" dirty="0"/>
          </a:p>
        </p:txBody>
      </p:sp>
      <p:pic>
        <p:nvPicPr>
          <p:cNvPr id="4" name="Picture 3">
            <a:extLst>
              <a:ext uri="{FF2B5EF4-FFF2-40B4-BE49-F238E27FC236}">
                <a16:creationId xmlns:a16="http://schemas.microsoft.com/office/drawing/2014/main" id="{D36122D9-BDD0-ECAD-CB15-8586B0F1394E}"/>
              </a:ext>
            </a:extLst>
          </p:cNvPr>
          <p:cNvPicPr>
            <a:picLocks noChangeAspect="1"/>
          </p:cNvPicPr>
          <p:nvPr/>
        </p:nvPicPr>
        <p:blipFill>
          <a:blip r:embed="rId3"/>
          <a:stretch>
            <a:fillRect/>
          </a:stretch>
        </p:blipFill>
        <p:spPr>
          <a:xfrm>
            <a:off x="8510214" y="186212"/>
            <a:ext cx="10570778" cy="14065959"/>
          </a:xfrm>
          <a:prstGeom prst="rect">
            <a:avLst/>
          </a:prstGeom>
        </p:spPr>
      </p:pic>
    </p:spTree>
    <p:extLst>
      <p:ext uri="{BB962C8B-B14F-4D97-AF65-F5344CB8AC3E}">
        <p14:creationId xmlns:p14="http://schemas.microsoft.com/office/powerpoint/2010/main" val="248307222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Once you have chosen the legal form that suits you best, it is time to register your business in the Trademark Registry or similar in your country.…"/>
          <p:cNvSpPr txBox="1"/>
          <p:nvPr/>
        </p:nvSpPr>
        <p:spPr>
          <a:xfrm>
            <a:off x="5962773" y="410603"/>
            <a:ext cx="15884981" cy="11768818"/>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82020" tIns="82020" rIns="82020" bIns="82020" anchor="ctr">
            <a:spAutoFit/>
          </a:bodyPr>
          <a:lstStyle/>
          <a:p>
            <a:pPr marL="26988" lvl="2" indent="-26988" algn="just" defTabSz="457200">
              <a:defRPr sz="2900">
                <a:solidFill>
                  <a:schemeClr val="accent1">
                    <a:hueOff val="114395"/>
                    <a:lumOff val="-24975"/>
                  </a:schemeClr>
                </a:solidFill>
              </a:defRPr>
            </a:pPr>
            <a:r>
              <a:rPr lang="en-US" dirty="0"/>
              <a:t>No </a:t>
            </a:r>
            <a:r>
              <a:rPr lang="en-US" dirty="0" err="1"/>
              <a:t>setor</a:t>
            </a:r>
            <a:r>
              <a:rPr lang="en-US" dirty="0"/>
              <a:t> do turismo, as redes sociais influenciaram a forma como os potenciais turistas trocam informações e como os fornecedores de serviços turísticos criam informações. Os potenciais visitantes procuram informações verdadeiras sobre os seus destinos e possíveis actividades antes e durante a sua viagem. Os conteúdos gerados pelos utilizadores nas redes sociais são uma importante fonte de informação que influencia toda a viagem turística. </a:t>
            </a:r>
            <a:endParaRPr lang="el-GR" dirty="0"/>
          </a:p>
          <a:p>
            <a:pPr marL="26988" lvl="2" indent="-26988" algn="just" defTabSz="457200">
              <a:defRPr sz="2900">
                <a:solidFill>
                  <a:schemeClr val="accent1">
                    <a:hueOff val="114395"/>
                    <a:lumOff val="-24975"/>
                  </a:schemeClr>
                </a:solidFill>
              </a:defRPr>
            </a:pPr>
            <a:endParaRPr lang="en-US" dirty="0"/>
          </a:p>
          <a:p>
            <a:pPr marL="26988" lvl="2" indent="-26988" algn="just" defTabSz="457200">
              <a:defRPr sz="2900">
                <a:solidFill>
                  <a:schemeClr val="accent1">
                    <a:hueOff val="114395"/>
                    <a:lumOff val="-24975"/>
                  </a:schemeClr>
                </a:solidFill>
              </a:defRPr>
            </a:pPr>
            <a:r>
              <a:rPr lang="en-US" dirty="0"/>
              <a:t>Atualmente, as redes sociais têm um papel muito importante em todos os segmentos. Plataformas como o Facebook, o Twitter, o Instagram, o WhatsApp, etc., tornaram-se importantes para os negócios e para os assuntos pessoais (Mir T., 2017). O impacto das redes sociais no turismo é enorme, uma vez que os turistas utilizam os canais sociais para obter informações sobre as suas futuras viagens ou para partilhar a sua experiência pessoal sobre uma viagem. </a:t>
            </a:r>
            <a:endParaRPr lang="el-GR" dirty="0"/>
          </a:p>
          <a:p>
            <a:pPr marL="26988" lvl="2" indent="-26988" algn="just" defTabSz="457200">
              <a:defRPr sz="2900">
                <a:solidFill>
                  <a:schemeClr val="accent1">
                    <a:hueOff val="114395"/>
                    <a:lumOff val="-24975"/>
                  </a:schemeClr>
                </a:solidFill>
              </a:defRPr>
            </a:pPr>
            <a:endParaRPr lang="el-GR" dirty="0"/>
          </a:p>
          <a:p>
            <a:pPr marL="26988" lvl="2" indent="-26988" algn="just" defTabSz="457200">
              <a:defRPr sz="2900">
                <a:solidFill>
                  <a:schemeClr val="accent1">
                    <a:hueOff val="114395"/>
                    <a:lumOff val="-24975"/>
                  </a:schemeClr>
                </a:solidFill>
              </a:defRPr>
            </a:pPr>
            <a:r>
              <a:rPr lang="en-US" dirty="0"/>
              <a:t>As redes sociais são uma estratégia importante para a promoção do turismo e ajudam os prestadores de serviços turísticos a concentrarem-se nas melhores práticas através do feedback dos turistas e do público. Hoje em dia, a maioria dos turistas toma as suas decisões em relação aos planos de viagem com base nas partilhas e críticas das redes sociais. Para partilhar experiências, as redes sociais são predominantemente utilizadas após as férias. Os conteúdos gerados pelos utilizadores são considerados mais fiáveis do que </a:t>
            </a:r>
            <a:r>
              <a:rPr lang="en-US" dirty="0" err="1"/>
              <a:t>os</a:t>
            </a:r>
            <a:r>
              <a:rPr lang="en-US" dirty="0"/>
              <a:t> sites oficiais de turismo, as agências de viagens e a publicidade nos meios de comunicação social</a:t>
            </a:r>
            <a:r>
              <a:rPr lang="el-GR" dirty="0"/>
              <a:t>.</a:t>
            </a:r>
          </a:p>
          <a:p>
            <a:pPr marL="26988" lvl="2" indent="-26988" algn="just" defTabSz="457200">
              <a:defRPr sz="2900">
                <a:solidFill>
                  <a:schemeClr val="accent1">
                    <a:hueOff val="114395"/>
                    <a:lumOff val="-24975"/>
                  </a:schemeClr>
                </a:solidFill>
              </a:defRPr>
            </a:pPr>
            <a:endParaRPr lang="el-GR" dirty="0"/>
          </a:p>
          <a:p>
            <a:pPr marL="26988" lvl="2" indent="-26988" algn="just" defTabSz="457200">
              <a:defRPr sz="2900">
                <a:solidFill>
                  <a:schemeClr val="accent1">
                    <a:hueOff val="114395"/>
                    <a:lumOff val="-24975"/>
                  </a:schemeClr>
                </a:solidFill>
              </a:defRPr>
            </a:pPr>
            <a:r>
              <a:rPr lang="en-US" dirty="0"/>
              <a:t>Os meios de comunicação social fornecem informações importantes para os futuros turistas, tendo em conta que estes não podem experimentar o destino antes de viajar para lá (</a:t>
            </a:r>
            <a:r>
              <a:rPr lang="en-US" dirty="0" err="1"/>
              <a:t>Tussyadiah </a:t>
            </a:r>
            <a:r>
              <a:rPr lang="en-US" dirty="0"/>
              <a:t>et al. 2011). </a:t>
            </a:r>
          </a:p>
          <a:p>
            <a:pPr marL="26988" lvl="2" indent="-26988" algn="just" defTabSz="457200">
              <a:defRPr sz="2900">
                <a:solidFill>
                  <a:schemeClr val="accent1">
                    <a:hueOff val="114395"/>
                    <a:lumOff val="-24975"/>
                  </a:schemeClr>
                </a:solidFill>
              </a:defRPr>
            </a:pPr>
            <a:endParaRPr lang="el-GR" dirty="0"/>
          </a:p>
          <a:p>
            <a:pPr marL="26988" lvl="2" indent="-26988" algn="just" defTabSz="457200">
              <a:defRPr sz="2900">
                <a:solidFill>
                  <a:schemeClr val="accent1">
                    <a:hueOff val="114395"/>
                    <a:lumOff val="-24975"/>
                  </a:schemeClr>
                </a:solidFill>
              </a:defRPr>
            </a:pPr>
            <a:endParaRPr dirty="0"/>
          </a:p>
        </p:txBody>
      </p:sp>
      <p:sp>
        <p:nvSpPr>
          <p:cNvPr id="384"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385"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386" name="Important: Do not forget to request the deposit certificate, if the bank does not issue it as usual."/>
          <p:cNvSpPr txBox="1"/>
          <p:nvPr/>
        </p:nvSpPr>
        <p:spPr>
          <a:xfrm>
            <a:off x="10144773" y="12179421"/>
            <a:ext cx="7520983" cy="1550636"/>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l" defTabSz="457200">
              <a:defRPr sz="3000" b="1">
                <a:solidFill>
                  <a:srgbClr val="FFFFFF"/>
                </a:solidFill>
                <a:latin typeface="Helvetica"/>
                <a:ea typeface="Helvetica"/>
                <a:cs typeface="Helvetica"/>
                <a:sym typeface="Helvetica"/>
              </a:defRPr>
            </a:pPr>
            <a:r>
              <a:rPr i="1" dirty="0"/>
              <a:t>Importante: </a:t>
            </a:r>
            <a:r>
              <a:rPr b="0" i="1" dirty="0"/>
              <a:t>Não se esqueça de pedir o certificado de depósito, se o banco não o emitir como habitualmente.</a:t>
            </a:r>
          </a:p>
        </p:txBody>
      </p:sp>
      <p:grpSp>
        <p:nvGrpSpPr>
          <p:cNvPr id="390" name="Agrupar"/>
          <p:cNvGrpSpPr/>
          <p:nvPr/>
        </p:nvGrpSpPr>
        <p:grpSpPr>
          <a:xfrm>
            <a:off x="20340637" y="14829510"/>
            <a:ext cx="1300908" cy="446058"/>
            <a:chOff x="0" y="0"/>
            <a:chExt cx="1300907" cy="446057"/>
          </a:xfrm>
        </p:grpSpPr>
        <p:sp>
          <p:nvSpPr>
            <p:cNvPr id="38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8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391" name="UNIT 3…"/>
          <p:cNvSpPr txBox="1"/>
          <p:nvPr/>
        </p:nvSpPr>
        <p:spPr>
          <a:xfrm>
            <a:off x="712960" y="3317242"/>
            <a:ext cx="3306252" cy="1135138"/>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l" defTabSz="457200">
              <a:defRPr sz="2100" b="1">
                <a:solidFill>
                  <a:srgbClr val="FFFFFF"/>
                </a:solidFill>
              </a:defRPr>
            </a:pPr>
            <a:r>
              <a:rPr dirty="0"/>
              <a:t>UNIDADE 3</a:t>
            </a:r>
            <a:endParaRPr lang="el-GR" dirty="0"/>
          </a:p>
          <a:p>
            <a:pPr algn="l" defTabSz="457200">
              <a:defRPr sz="2100" b="1">
                <a:solidFill>
                  <a:srgbClr val="FFFFFF"/>
                </a:solidFill>
              </a:defRPr>
            </a:pPr>
            <a:r>
              <a:rPr lang="en-US" dirty="0"/>
              <a:t>Utilização de canais de redes sociais</a:t>
            </a:r>
          </a:p>
        </p:txBody>
      </p:sp>
      <p:pic>
        <p:nvPicPr>
          <p:cNvPr id="12" name="Imagen" descr="Imagen">
            <a:extLst>
              <a:ext uri="{FF2B5EF4-FFF2-40B4-BE49-F238E27FC236}">
                <a16:creationId xmlns:a16="http://schemas.microsoft.com/office/drawing/2014/main" id="{EF7F7077-413E-BD02-4F5E-99B884DA3ACC}"/>
              </a:ext>
            </a:extLst>
          </p:cNvPr>
          <p:cNvPicPr>
            <a:picLocks noChangeAspect="1"/>
          </p:cNvPicPr>
          <p:nvPr/>
        </p:nvPicPr>
        <p:blipFill>
          <a:blip r:embed="rId3"/>
          <a:stretch>
            <a:fillRect/>
          </a:stretch>
        </p:blipFill>
        <p:spPr>
          <a:xfrm>
            <a:off x="6358958" y="11729082"/>
            <a:ext cx="1166657" cy="2693472"/>
          </a:xfrm>
          <a:prstGeom prst="rect">
            <a:avLst/>
          </a:prstGeom>
          <a:ln w="12700">
            <a:miter lim="400000"/>
          </a:ln>
        </p:spPr>
      </p:pic>
      <p:sp>
        <p:nvSpPr>
          <p:cNvPr id="15" name="Bocadillo redondo">
            <a:extLst>
              <a:ext uri="{FF2B5EF4-FFF2-40B4-BE49-F238E27FC236}">
                <a16:creationId xmlns:a16="http://schemas.microsoft.com/office/drawing/2014/main" id="{35E3E9B9-8655-2076-EA29-58B7BBAA9365}"/>
              </a:ext>
            </a:extLst>
          </p:cNvPr>
          <p:cNvSpPr/>
          <p:nvPr/>
        </p:nvSpPr>
        <p:spPr>
          <a:xfrm>
            <a:off x="10174808" y="11165224"/>
            <a:ext cx="9899462" cy="3664285"/>
          </a:xfrm>
          <a:prstGeom prst="wedgeEllipseCallout">
            <a:avLst>
              <a:gd name="adj1" fmla="val -74918"/>
              <a:gd name="adj2" fmla="val 33688"/>
            </a:avLst>
          </a:pr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 name="TextBox 2">
            <a:extLst>
              <a:ext uri="{FF2B5EF4-FFF2-40B4-BE49-F238E27FC236}">
                <a16:creationId xmlns:a16="http://schemas.microsoft.com/office/drawing/2014/main" id="{E49F491F-491C-3F1D-5A19-B551C521FCAF}"/>
              </a:ext>
            </a:extLst>
          </p:cNvPr>
          <p:cNvSpPr txBox="1"/>
          <p:nvPr/>
        </p:nvSpPr>
        <p:spPr>
          <a:xfrm>
            <a:off x="11751830" y="11486923"/>
            <a:ext cx="6838212" cy="29356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pPr marL="0" marR="0" indent="0" algn="ctr" defTabSz="2799574" rtl="0" fontAlgn="auto" latinLnBrk="0" hangingPunct="0">
              <a:lnSpc>
                <a:spcPct val="100000"/>
              </a:lnSpc>
              <a:spcBef>
                <a:spcPts val="0"/>
              </a:spcBef>
              <a:spcAft>
                <a:spcPts val="0"/>
              </a:spcAft>
              <a:buClrTx/>
              <a:buSzTx/>
              <a:buFontTx/>
              <a:buNone/>
              <a:tabLst/>
            </a:pPr>
            <a:r>
              <a:rPr kumimoji="0" lang="en-US" sz="2000" b="0" i="1" u="none" strike="noStrike" cap="none" spc="0" normalizeH="0" baseline="0" dirty="0">
                <a:ln>
                  <a:noFill/>
                </a:ln>
                <a:solidFill>
                  <a:schemeClr val="bg1"/>
                </a:solidFill>
                <a:effectLst/>
                <a:uFillTx/>
                <a:latin typeface="+mn-lt"/>
                <a:ea typeface="+mn-ea"/>
                <a:cs typeface="+mn-cs"/>
                <a:sym typeface="Helvetica Neue"/>
              </a:rPr>
              <a:t>As redes sociais são utilizadas pelos turistas antes, durante e depois da viagem. A possibilidade de partilhar experiências de férias com um público mais vasto é facilitada pelas redes sociais.</a:t>
            </a:r>
            <a:endParaRPr kumimoji="0" lang="el-GR" sz="2000" b="0" i="1"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2799574" rtl="0" fontAlgn="auto" latinLnBrk="0" hangingPunct="0">
              <a:lnSpc>
                <a:spcPct val="100000"/>
              </a:lnSpc>
              <a:spcBef>
                <a:spcPts val="0"/>
              </a:spcBef>
              <a:spcAft>
                <a:spcPts val="0"/>
              </a:spcAft>
              <a:buClrTx/>
              <a:buSzTx/>
              <a:buFontTx/>
              <a:buNone/>
              <a:tabLst/>
            </a:pPr>
            <a:endParaRPr lang="el-GR" sz="2000" i="1" dirty="0">
              <a:solidFill>
                <a:schemeClr val="bg1"/>
              </a:solidFill>
            </a:endParaRPr>
          </a:p>
          <a:p>
            <a:pPr marL="0" marR="0" indent="0" algn="ctr" defTabSz="2799574" rtl="0" fontAlgn="auto" latinLnBrk="0" hangingPunct="0">
              <a:lnSpc>
                <a:spcPct val="100000"/>
              </a:lnSpc>
              <a:spcBef>
                <a:spcPts val="0"/>
              </a:spcBef>
              <a:spcAft>
                <a:spcPts val="0"/>
              </a:spcAft>
              <a:buClrTx/>
              <a:buSzTx/>
              <a:buFontTx/>
              <a:buNone/>
              <a:tabLst/>
            </a:pPr>
            <a:r>
              <a:rPr kumimoji="0" lang="en-US" sz="2000" b="0" i="1" u="none" strike="noStrike" cap="none" spc="0" normalizeH="0" baseline="0" dirty="0">
                <a:ln>
                  <a:noFill/>
                </a:ln>
                <a:solidFill>
                  <a:schemeClr val="bg1"/>
                </a:solidFill>
                <a:effectLst/>
                <a:uFillTx/>
                <a:latin typeface="+mn-lt"/>
                <a:ea typeface="+mn-ea"/>
                <a:cs typeface="+mn-cs"/>
                <a:sym typeface="Helvetica Neue"/>
              </a:rPr>
              <a:t>Os sítios mais populares na Internet são os sítios de redes </a:t>
            </a:r>
            <a:r>
              <a:rPr kumimoji="0" lang="en-US" sz="2000" b="0" i="1" u="none" strike="noStrike" cap="none" spc="0" normalizeH="0" baseline="0" dirty="0" err="1">
                <a:ln>
                  <a:noFill/>
                </a:ln>
                <a:solidFill>
                  <a:schemeClr val="bg1"/>
                </a:solidFill>
                <a:effectLst/>
                <a:uFillTx/>
                <a:latin typeface="+mn-lt"/>
                <a:ea typeface="+mn-ea"/>
                <a:cs typeface="+mn-cs"/>
                <a:sym typeface="Helvetica Neue"/>
              </a:rPr>
              <a:t>sociais</a:t>
            </a:r>
            <a:r>
              <a:rPr kumimoji="0" lang="en-US" sz="2000" b="0" i="1" u="none" strike="noStrike" cap="none" spc="0" normalizeH="0" baseline="0" dirty="0">
                <a:ln>
                  <a:noFill/>
                </a:ln>
                <a:solidFill>
                  <a:schemeClr val="bg1"/>
                </a:solidFill>
                <a:effectLst/>
                <a:uFillTx/>
                <a:latin typeface="+mn-lt"/>
                <a:ea typeface="+mn-ea"/>
                <a:cs typeface="+mn-cs"/>
                <a:sym typeface="Helvetica Neue"/>
              </a:rPr>
              <a:t> online. O Facebook, por exemplo, tem o potencial de afetar as emoções dos turistas, melhorando assim a sua experiência. </a:t>
            </a:r>
            <a:endParaRPr kumimoji="0" lang="el-GR" sz="2000" b="0" i="1" u="none" strike="noStrike" cap="none" spc="0" normalizeH="0" baseline="0" dirty="0">
              <a:ln>
                <a:noFill/>
              </a:ln>
              <a:solidFill>
                <a:schemeClr val="bg1"/>
              </a:solidFill>
              <a:effectLst/>
              <a:uFillTx/>
              <a:latin typeface="+mn-lt"/>
              <a:ea typeface="+mn-ea"/>
              <a:cs typeface="+mn-cs"/>
              <a:sym typeface="Helvetica Neue"/>
            </a:endParaRPr>
          </a:p>
        </p:txBody>
      </p:sp>
    </p:spTree>
    <p:extLst>
      <p:ext uri="{BB962C8B-B14F-4D97-AF65-F5344CB8AC3E}">
        <p14:creationId xmlns:p14="http://schemas.microsoft.com/office/powerpoint/2010/main" val="120842530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Once you have chosen the legal form that suits you best, it is time to register your business in the Trademark Registry or similar in your country.…"/>
          <p:cNvSpPr txBox="1"/>
          <p:nvPr/>
        </p:nvSpPr>
        <p:spPr>
          <a:xfrm>
            <a:off x="5805377" y="166182"/>
            <a:ext cx="16118958" cy="13107646"/>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marL="26988" lvl="2" indent="-26988" algn="just" defTabSz="457200">
              <a:defRPr sz="2900">
                <a:solidFill>
                  <a:schemeClr val="accent1">
                    <a:hueOff val="114395"/>
                    <a:lumOff val="-24975"/>
                  </a:schemeClr>
                </a:solidFill>
              </a:defRPr>
            </a:pPr>
            <a:r>
              <a:rPr lang="en-US" dirty="0"/>
              <a:t>Os meios de comunicação social fornecem informações importantes para os futuros turistas, tendo em conta que estes não podem experimentar o destino antes de viajar para lá (</a:t>
            </a:r>
            <a:r>
              <a:rPr lang="en-US" dirty="0" err="1"/>
              <a:t>Tussyadiah </a:t>
            </a:r>
            <a:r>
              <a:rPr lang="en-US" dirty="0"/>
              <a:t>et al. 2011). </a:t>
            </a:r>
          </a:p>
          <a:p>
            <a:pPr marL="26988" lvl="2" indent="-26988" algn="just" defTabSz="457200">
              <a:defRPr sz="2900">
                <a:solidFill>
                  <a:schemeClr val="accent1">
                    <a:hueOff val="114395"/>
                    <a:lumOff val="-24975"/>
                  </a:schemeClr>
                </a:solidFill>
              </a:defRPr>
            </a:pPr>
            <a:endParaRPr lang="en-US" dirty="0"/>
          </a:p>
          <a:p>
            <a:pPr marL="26988" lvl="2" indent="-26988" algn="just" defTabSz="457200">
              <a:defRPr sz="2900">
                <a:solidFill>
                  <a:schemeClr val="accent1">
                    <a:hueOff val="114395"/>
                    <a:lumOff val="-24975"/>
                  </a:schemeClr>
                </a:solidFill>
              </a:defRPr>
            </a:pPr>
            <a:r>
              <a:rPr lang="en-US" dirty="0"/>
              <a:t>Há três fases que influenciam o processo de viagem:</a:t>
            </a:r>
          </a:p>
          <a:p>
            <a:pPr marL="457200" lvl="2" indent="-457200" algn="just" defTabSz="457200">
              <a:buFont typeface="Arial" panose="020B0604020202020204" pitchFamily="34" charset="0"/>
              <a:buChar char="•"/>
              <a:defRPr sz="2900">
                <a:solidFill>
                  <a:schemeClr val="accent1">
                    <a:hueOff val="114395"/>
                    <a:lumOff val="-24975"/>
                  </a:schemeClr>
                </a:solidFill>
              </a:defRPr>
            </a:pPr>
            <a:r>
              <a:rPr lang="en-US" dirty="0"/>
              <a:t>A pré-experiência que se forma com base nas histórias de viagens de outras pessoas, antes de viajar;</a:t>
            </a:r>
          </a:p>
          <a:p>
            <a:pPr marL="457200" lvl="2" indent="-457200" algn="just" defTabSz="457200">
              <a:buFont typeface="Arial" panose="020B0604020202020204" pitchFamily="34" charset="0"/>
              <a:buChar char="•"/>
              <a:defRPr sz="2900">
                <a:solidFill>
                  <a:schemeClr val="accent1">
                    <a:hueOff val="114395"/>
                    <a:lumOff val="-24975"/>
                  </a:schemeClr>
                </a:solidFill>
              </a:defRPr>
            </a:pPr>
            <a:r>
              <a:rPr lang="en-US" dirty="0"/>
              <a:t>Experiência durante a viagem com partilha em tempo real, especialmente através de telemóveis;</a:t>
            </a:r>
          </a:p>
          <a:p>
            <a:pPr marL="457200" lvl="2" indent="-457200" algn="just" defTabSz="457200">
              <a:buFont typeface="Arial" panose="020B0604020202020204" pitchFamily="34" charset="0"/>
              <a:buChar char="•"/>
              <a:defRPr sz="2900">
                <a:solidFill>
                  <a:schemeClr val="accent1">
                    <a:hueOff val="114395"/>
                    <a:lumOff val="-24975"/>
                  </a:schemeClr>
                </a:solidFill>
              </a:defRPr>
            </a:pPr>
            <a:r>
              <a:rPr lang="en-US" dirty="0"/>
              <a:t>Pós-experiência que divulga comentários e avaliações.</a:t>
            </a:r>
          </a:p>
          <a:p>
            <a:pPr lvl="2" indent="0" algn="just" defTabSz="457200">
              <a:defRPr sz="2900">
                <a:solidFill>
                  <a:schemeClr val="accent1">
                    <a:hueOff val="114395"/>
                    <a:lumOff val="-24975"/>
                  </a:schemeClr>
                </a:solidFill>
              </a:defRPr>
            </a:pPr>
            <a:endParaRPr lang="en-US" dirty="0"/>
          </a:p>
          <a:p>
            <a:pPr marL="26988" lvl="2" indent="-26988" algn="just" defTabSz="457200">
              <a:defRPr sz="2900">
                <a:solidFill>
                  <a:schemeClr val="accent1">
                    <a:hueOff val="114395"/>
                    <a:lumOff val="-24975"/>
                  </a:schemeClr>
                </a:solidFill>
              </a:defRPr>
            </a:pPr>
            <a:r>
              <a:rPr lang="en-US" dirty="0"/>
              <a:t>As empresas turísticas partilham as suas informações através de sites oficiais de destinos e atracções, como </a:t>
            </a:r>
            <a:r>
              <a:rPr lang="en-US" dirty="0" err="1"/>
              <a:t>os</a:t>
            </a:r>
            <a:r>
              <a:rPr lang="en-US" dirty="0"/>
              <a:t> sites de atracções do património cultural, e de fontes de informação não oficiais, como blogues, </a:t>
            </a:r>
            <a:r>
              <a:rPr lang="en-US" dirty="0" err="1"/>
              <a:t>comunidades</a:t>
            </a:r>
            <a:r>
              <a:rPr lang="en-US" dirty="0"/>
              <a:t> online e redes sociais. As fontes não oficiais têm um grande impacto no crescimento maciço de informações sobre destinos na Web.</a:t>
            </a:r>
          </a:p>
          <a:p>
            <a:pPr marL="26988" lvl="2" indent="-26988" algn="just" defTabSz="457200">
              <a:defRPr sz="2900">
                <a:solidFill>
                  <a:schemeClr val="accent1">
                    <a:hueOff val="114395"/>
                    <a:lumOff val="-24975"/>
                  </a:schemeClr>
                </a:solidFill>
              </a:defRPr>
            </a:pPr>
            <a:endParaRPr lang="en-US" dirty="0"/>
          </a:p>
          <a:p>
            <a:pPr marL="26988" lvl="2" indent="-26988" algn="just" defTabSz="457200">
              <a:defRPr sz="2900">
                <a:solidFill>
                  <a:schemeClr val="accent1">
                    <a:hueOff val="114395"/>
                    <a:lumOff val="-24975"/>
                  </a:schemeClr>
                </a:solidFill>
              </a:defRPr>
            </a:pPr>
            <a:r>
              <a:rPr lang="en-US" dirty="0"/>
              <a:t>As redes sociais, designadas por </a:t>
            </a:r>
            <a:r>
              <a:rPr lang="en-US" dirty="0" err="1"/>
              <a:t>Litvin </a:t>
            </a:r>
            <a:r>
              <a:rPr lang="en-US" dirty="0"/>
              <a:t>et al (2008) "electronic word-to-mouth", são utilizadas pelos utilizadores para comunicar, partilhar informações e fornecer feedback dos viajantes sobre diferentes tópicos (produtos, serviços, eventos). Tudo isto contribui para a reputação do destino na página Web. </a:t>
            </a:r>
          </a:p>
          <a:p>
            <a:pPr marL="26988" lvl="2" indent="-26988" algn="just" defTabSz="457200">
              <a:defRPr sz="2900">
                <a:solidFill>
                  <a:schemeClr val="accent1">
                    <a:hueOff val="114395"/>
                    <a:lumOff val="-24975"/>
                  </a:schemeClr>
                </a:solidFill>
              </a:defRPr>
            </a:pPr>
            <a:endParaRPr lang="en-US" dirty="0"/>
          </a:p>
          <a:p>
            <a:pPr marL="26988" lvl="2" indent="-26988" algn="just" defTabSz="457200">
              <a:defRPr sz="2900">
                <a:solidFill>
                  <a:schemeClr val="accent1">
                    <a:hueOff val="114395"/>
                    <a:lumOff val="-24975"/>
                  </a:schemeClr>
                </a:solidFill>
              </a:defRPr>
            </a:pPr>
            <a:r>
              <a:rPr lang="en-US" dirty="0"/>
              <a:t>Os clientes fiéis podem ser incentivados a publicar ligações para o site do prestador de serviços turísticos. Ao monitorizar as críticas e os carregamentos, os gestores podem responder aos comentários críticos, podem encontrar um bloguista popular e cooperar com ele, por exemplo, convidando-o para uma visita complementar ao destino. Os estudos confirmam que, quando o número de críticas positivas supera as negativas, o destino é considerado credível. A ausência de críticas negativas pode mostrar que o site é filtrado.</a:t>
            </a:r>
          </a:p>
          <a:p>
            <a:pPr marL="26988" lvl="2" indent="-26988" algn="just" defTabSz="457200">
              <a:defRPr sz="2900">
                <a:solidFill>
                  <a:schemeClr val="accent1">
                    <a:hueOff val="114395"/>
                    <a:lumOff val="-24975"/>
                  </a:schemeClr>
                </a:solidFill>
              </a:defRPr>
            </a:pPr>
            <a:endParaRPr lang="el-GR" dirty="0"/>
          </a:p>
          <a:p>
            <a:pPr marL="26988" lvl="2" indent="-26988" algn="just" defTabSz="457200">
              <a:defRPr sz="2900">
                <a:solidFill>
                  <a:schemeClr val="accent1">
                    <a:hueOff val="114395"/>
                    <a:lumOff val="-24975"/>
                  </a:schemeClr>
                </a:solidFill>
              </a:defRPr>
            </a:pPr>
            <a:endParaRPr dirty="0"/>
          </a:p>
        </p:txBody>
      </p:sp>
      <p:sp>
        <p:nvSpPr>
          <p:cNvPr id="384"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385" name="logoflavours03.png" descr="logoflavours03.png"/>
          <p:cNvPicPr>
            <a:picLocks noChangeAspect="1"/>
          </p:cNvPicPr>
          <p:nvPr/>
        </p:nvPicPr>
        <p:blipFill>
          <a:blip r:embed="rId3"/>
          <a:stretch>
            <a:fillRect/>
          </a:stretch>
        </p:blipFill>
        <p:spPr>
          <a:xfrm>
            <a:off x="662160" y="746908"/>
            <a:ext cx="4104037" cy="1691492"/>
          </a:xfrm>
          <a:prstGeom prst="rect">
            <a:avLst/>
          </a:prstGeom>
          <a:ln w="12700">
            <a:miter lim="400000"/>
          </a:ln>
        </p:spPr>
      </p:pic>
      <p:sp>
        <p:nvSpPr>
          <p:cNvPr id="386" name="Important: Do not forget to request the deposit certificate, if the bank does not issue it as usual."/>
          <p:cNvSpPr txBox="1"/>
          <p:nvPr/>
        </p:nvSpPr>
        <p:spPr>
          <a:xfrm>
            <a:off x="10144773" y="12179421"/>
            <a:ext cx="7520983" cy="1550636"/>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3000" b="1">
                <a:solidFill>
                  <a:srgbClr val="FFFFFF"/>
                </a:solidFill>
                <a:latin typeface="Helvetica"/>
                <a:ea typeface="Helvetica"/>
                <a:cs typeface="Helvetica"/>
                <a:sym typeface="Helvetica"/>
              </a:defRPr>
            </a:pPr>
            <a:r>
              <a:rPr i="1" dirty="0"/>
              <a:t>Importante: </a:t>
            </a:r>
            <a:r>
              <a:rPr b="0" i="1" dirty="0"/>
              <a:t>Não se esqueça de pedir o certificado de depósito, se o banco não o emitir como habitualmente.</a:t>
            </a:r>
          </a:p>
        </p:txBody>
      </p:sp>
      <p:grpSp>
        <p:nvGrpSpPr>
          <p:cNvPr id="390" name="Agrupar"/>
          <p:cNvGrpSpPr/>
          <p:nvPr/>
        </p:nvGrpSpPr>
        <p:grpSpPr>
          <a:xfrm>
            <a:off x="20340637" y="14829510"/>
            <a:ext cx="1300908" cy="446058"/>
            <a:chOff x="0" y="0"/>
            <a:chExt cx="1300907" cy="446057"/>
          </a:xfrm>
        </p:grpSpPr>
        <p:sp>
          <p:nvSpPr>
            <p:cNvPr id="38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8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391" name="UNIT 3…"/>
          <p:cNvSpPr txBox="1"/>
          <p:nvPr/>
        </p:nvSpPr>
        <p:spPr>
          <a:xfrm>
            <a:off x="712960" y="3317242"/>
            <a:ext cx="3306252" cy="1135138"/>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3</a:t>
            </a:r>
            <a:endParaRPr lang="el-GR" dirty="0"/>
          </a:p>
          <a:p>
            <a:pPr algn="l" defTabSz="457200">
              <a:defRPr sz="2100" b="1">
                <a:solidFill>
                  <a:srgbClr val="FFFFFF"/>
                </a:solidFill>
              </a:defRPr>
            </a:pPr>
            <a:r>
              <a:rPr lang="en-US" dirty="0"/>
              <a:t>Utilização de canais de redes sociais</a:t>
            </a:r>
          </a:p>
        </p:txBody>
      </p:sp>
      <p:sp>
        <p:nvSpPr>
          <p:cNvPr id="16" name="Rectángulo redondeado">
            <a:extLst>
              <a:ext uri="{FF2B5EF4-FFF2-40B4-BE49-F238E27FC236}">
                <a16:creationId xmlns:a16="http://schemas.microsoft.com/office/drawing/2014/main" id="{3E7266DA-49AF-FB74-4069-6B46C2CB6189}"/>
              </a:ext>
            </a:extLst>
          </p:cNvPr>
          <p:cNvSpPr/>
          <p:nvPr/>
        </p:nvSpPr>
        <p:spPr>
          <a:xfrm>
            <a:off x="7858606" y="12417670"/>
            <a:ext cx="13782939" cy="2672752"/>
          </a:xfrm>
          <a:prstGeom prst="roundRect">
            <a:avLst>
              <a:gd name="adj" fmla="val 8562"/>
            </a:avLst>
          </a:prstGeom>
          <a:solidFill>
            <a:srgbClr val="FFFFFF"/>
          </a:solidFill>
          <a:ln w="127000">
            <a:solidFill>
              <a:schemeClr val="accent1">
                <a:hueOff val="114395"/>
                <a:lumOff val="-24975"/>
              </a:schemeClr>
            </a:solidFill>
            <a:miter lim="400000"/>
          </a:ln>
        </p:spPr>
        <p:txBody>
          <a:bodyPr lIns="82020" tIns="82020" rIns="82020" bIns="82020" anchor="ctr"/>
          <a:lstStyle/>
          <a:p>
            <a:pPr algn="just" defTabSz="738187">
              <a:defRPr sz="2900">
                <a:solidFill>
                  <a:schemeClr val="accent1">
                    <a:hueOff val="114395"/>
                    <a:lumOff val="-24975"/>
                  </a:schemeClr>
                </a:solidFill>
                <a:latin typeface="Helvetica"/>
                <a:ea typeface="Helvetica"/>
                <a:cs typeface="Helvetica"/>
                <a:sym typeface="Helvetica"/>
              </a:defRPr>
            </a:pPr>
            <a:endParaRPr lang="en-US" sz="2300" dirty="0">
              <a:latin typeface="Helvetica Neue Medium"/>
            </a:endParaRPr>
          </a:p>
        </p:txBody>
      </p:sp>
      <p:sp>
        <p:nvSpPr>
          <p:cNvPr id="17" name="Did you know that…?">
            <a:extLst>
              <a:ext uri="{FF2B5EF4-FFF2-40B4-BE49-F238E27FC236}">
                <a16:creationId xmlns:a16="http://schemas.microsoft.com/office/drawing/2014/main" id="{82A10762-C508-31ED-11AE-641B0B5B38AB}"/>
              </a:ext>
            </a:extLst>
          </p:cNvPr>
          <p:cNvSpPr txBox="1"/>
          <p:nvPr/>
        </p:nvSpPr>
        <p:spPr>
          <a:xfrm>
            <a:off x="8026846" y="12655821"/>
            <a:ext cx="2799554" cy="822360"/>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82020" tIns="82020" rIns="82020" bIns="82020" anchor="ctr">
            <a:spAutoFit/>
          </a:bodyPr>
          <a:lstStyle>
            <a:lvl1pPr algn="l" defTabSz="457200">
              <a:lnSpc>
                <a:spcPts val="6100"/>
              </a:lnSpc>
              <a:defRPr sz="3100" b="1">
                <a:solidFill>
                  <a:schemeClr val="accent1">
                    <a:hueOff val="114395"/>
                    <a:lumOff val="-24975"/>
                  </a:schemeClr>
                </a:solidFill>
              </a:defRPr>
            </a:lvl1pPr>
          </a:lstStyle>
          <a:p>
            <a:r>
              <a:rPr sz="2400" dirty="0"/>
              <a:t>Sabias que...?</a:t>
            </a:r>
          </a:p>
        </p:txBody>
      </p:sp>
      <p:sp>
        <p:nvSpPr>
          <p:cNvPr id="18" name="Documento aprobado">
            <a:extLst>
              <a:ext uri="{FF2B5EF4-FFF2-40B4-BE49-F238E27FC236}">
                <a16:creationId xmlns:a16="http://schemas.microsoft.com/office/drawing/2014/main" id="{6F25C6B1-0148-DF74-E4FA-BE4536613E70}"/>
              </a:ext>
            </a:extLst>
          </p:cNvPr>
          <p:cNvSpPr/>
          <p:nvPr/>
        </p:nvSpPr>
        <p:spPr>
          <a:xfrm>
            <a:off x="8653165" y="13511979"/>
            <a:ext cx="630752" cy="790284"/>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sp>
        <p:nvSpPr>
          <p:cNvPr id="4" name="TextBox 3">
            <a:extLst>
              <a:ext uri="{FF2B5EF4-FFF2-40B4-BE49-F238E27FC236}">
                <a16:creationId xmlns:a16="http://schemas.microsoft.com/office/drawing/2014/main" id="{4038324C-F350-B14D-CFC4-7C8A51DAA2D7}"/>
              </a:ext>
            </a:extLst>
          </p:cNvPr>
          <p:cNvSpPr txBox="1"/>
          <p:nvPr/>
        </p:nvSpPr>
        <p:spPr>
          <a:xfrm>
            <a:off x="10658162" y="12865124"/>
            <a:ext cx="8183826" cy="12736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b="1" i="1">
                <a:solidFill>
                  <a:schemeClr val="accent1">
                    <a:hueOff val="114395"/>
                    <a:lumOff val="-24975"/>
                  </a:schemeClr>
                </a:solidFill>
              </a:defRPr>
            </a:lvl1pPr>
          </a:lstStyle>
          <a:p>
            <a:r>
              <a:rPr lang="en-US" dirty="0"/>
              <a:t>No </a:t>
            </a:r>
            <a:r>
              <a:rPr lang="en-US" dirty="0" err="1"/>
              <a:t>setor</a:t>
            </a:r>
            <a:r>
              <a:rPr lang="en-US" dirty="0"/>
              <a:t> hoteleiro, as reservas de hotéis através do Facebook ultrapassaram as reservas de hotéis através do TripAdvisor (</a:t>
            </a:r>
            <a:r>
              <a:rPr lang="en-US" dirty="0" err="1"/>
              <a:t>Astburry</a:t>
            </a:r>
            <a:r>
              <a:rPr lang="en-US" dirty="0"/>
              <a:t>, 2011). </a:t>
            </a:r>
            <a:endParaRPr lang="el-GR" dirty="0"/>
          </a:p>
        </p:txBody>
      </p:sp>
    </p:spTree>
    <p:extLst>
      <p:ext uri="{BB962C8B-B14F-4D97-AF65-F5344CB8AC3E}">
        <p14:creationId xmlns:p14="http://schemas.microsoft.com/office/powerpoint/2010/main" val="294669605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Once you have chosen the legal form that suits you best, it is time to register your business in the Trademark Registry or similar in your country.…"/>
          <p:cNvSpPr txBox="1"/>
          <p:nvPr/>
        </p:nvSpPr>
        <p:spPr>
          <a:xfrm>
            <a:off x="6103148" y="604763"/>
            <a:ext cx="15736125" cy="12230483"/>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marL="26988" lvl="2" indent="-26988" algn="just" defTabSz="457200">
              <a:defRPr sz="2900">
                <a:solidFill>
                  <a:schemeClr val="accent1">
                    <a:hueOff val="114395"/>
                    <a:lumOff val="-24975"/>
                  </a:schemeClr>
                </a:solidFill>
              </a:defRPr>
            </a:pPr>
            <a:r>
              <a:rPr lang="en-US" sz="2800" dirty="0"/>
              <a:t>As redes sociais facilitam a interatividade e promovem a formação de grupos que partilham conteúdos para produtos turísticos, tornando-se assim geradores de imagem do destino. </a:t>
            </a:r>
          </a:p>
          <a:p>
            <a:pPr marL="26988" lvl="2" indent="-26988" algn="just" defTabSz="457200">
              <a:defRPr sz="2900">
                <a:solidFill>
                  <a:schemeClr val="accent1">
                    <a:hueOff val="114395"/>
                    <a:lumOff val="-24975"/>
                  </a:schemeClr>
                </a:solidFill>
              </a:defRPr>
            </a:pPr>
            <a:endParaRPr lang="en-US" sz="2800" dirty="0"/>
          </a:p>
          <a:p>
            <a:pPr marL="26988" lvl="2" indent="-26988" algn="just" defTabSz="457200">
              <a:defRPr sz="2900">
                <a:solidFill>
                  <a:schemeClr val="accent1">
                    <a:hueOff val="114395"/>
                    <a:lumOff val="-24975"/>
                  </a:schemeClr>
                </a:solidFill>
              </a:defRPr>
            </a:pPr>
            <a:r>
              <a:rPr lang="en-US" sz="2800" dirty="0"/>
              <a:t>As aplicações das redes sociais são utilizadas em toda a viagem turística, antes, durante e depois da viagem. Antes de viajar, os potenciais viajantes utilizam as redes sociais para se inspirarem. Aplicações como o Pinterest, o YouTube e os blogues são utilizadas para formar uma imagem do futuro destino. Os turistas utilizam as redes sociais para obter informações específicas sobre actividades, atracções e restaurantes. As recomendações e </a:t>
            </a:r>
            <a:r>
              <a:rPr lang="en-US" sz="2800" dirty="0" err="1"/>
              <a:t>classificações</a:t>
            </a:r>
            <a:r>
              <a:rPr lang="en-US" sz="2800" dirty="0"/>
              <a:t> online geradas por outros consumidores são relevantes quando as pessoas utilizam plataformas como o TripAdvisor e o Facebook. Durante a viagem, as pessoas utilizam ativamente as plataformas das redes sociais como fonte de informação sobre as actividades que podem realizar no seu destino. As redes sociais pós-viagem permitem ao turista contar histórias virtuais e proporcionam um sentimento de pertença a comunidades de viagens virtuais (</a:t>
            </a:r>
            <a:r>
              <a:rPr lang="en-US" sz="2800" dirty="0" err="1"/>
              <a:t>Bosio </a:t>
            </a:r>
            <a:r>
              <a:rPr lang="en-US" sz="2800" dirty="0"/>
              <a:t>et al, 2018). </a:t>
            </a:r>
          </a:p>
          <a:p>
            <a:pPr marL="26988" lvl="2" indent="-26988" algn="just" defTabSz="457200">
              <a:defRPr sz="2900">
                <a:solidFill>
                  <a:schemeClr val="accent1">
                    <a:hueOff val="114395"/>
                    <a:lumOff val="-24975"/>
                  </a:schemeClr>
                </a:solidFill>
              </a:defRPr>
            </a:pPr>
            <a:endParaRPr lang="en-US" sz="2800" dirty="0"/>
          </a:p>
          <a:p>
            <a:pPr marL="26988" lvl="2" indent="-26988" algn="just" defTabSz="457200">
              <a:defRPr sz="2900">
                <a:solidFill>
                  <a:schemeClr val="accent1">
                    <a:hueOff val="114395"/>
                    <a:lumOff val="-24975"/>
                  </a:schemeClr>
                </a:solidFill>
              </a:defRPr>
            </a:pPr>
            <a:r>
              <a:rPr lang="en-US" sz="2800" dirty="0"/>
              <a:t>Os viajantes partilham a experiência da sua viagem sob a forma de vídeos e fotografias em plataformas como o Instagram e o Facebook.  Ao partilharem experiências pessoais e recomendações durante e após uma viagem nas redes sociais, os consumidores criam um boca-a-boca digital eletrónico, que é difundido a um público global. </a:t>
            </a:r>
          </a:p>
          <a:p>
            <a:pPr marL="26988" lvl="2" indent="-26988" algn="just" defTabSz="457200">
              <a:defRPr sz="2900">
                <a:solidFill>
                  <a:schemeClr val="accent1">
                    <a:hueOff val="114395"/>
                    <a:lumOff val="-24975"/>
                  </a:schemeClr>
                </a:solidFill>
              </a:defRPr>
            </a:pPr>
            <a:endParaRPr lang="en-US" sz="2800" dirty="0"/>
          </a:p>
          <a:p>
            <a:pPr marL="26988" lvl="2" indent="-26988" algn="just" defTabSz="457200">
              <a:defRPr sz="2900">
                <a:solidFill>
                  <a:schemeClr val="accent1">
                    <a:hueOff val="114395"/>
                    <a:lumOff val="-24975"/>
                  </a:schemeClr>
                </a:solidFill>
              </a:defRPr>
            </a:pPr>
            <a:r>
              <a:rPr lang="en-US" sz="2800" dirty="0"/>
              <a:t>Os meios de comunicação social influenciam a vida quotidiana das pessoas e têm impacto em </a:t>
            </a:r>
            <a:r>
              <a:rPr lang="en-US" sz="2800" dirty="0" err="1"/>
              <a:t>diferentes</a:t>
            </a:r>
            <a:r>
              <a:rPr lang="en-US" sz="2800" dirty="0"/>
              <a:t> </a:t>
            </a:r>
            <a:r>
              <a:rPr lang="en-US" sz="2800" dirty="0" err="1"/>
              <a:t>setores</a:t>
            </a:r>
            <a:r>
              <a:rPr lang="en-US" sz="2800" dirty="0"/>
              <a:t>, especialmente no </a:t>
            </a:r>
            <a:r>
              <a:rPr lang="en-US" sz="2800" dirty="0" err="1"/>
              <a:t>setor</a:t>
            </a:r>
            <a:r>
              <a:rPr lang="en-US" sz="2800" dirty="0"/>
              <a:t> do turismo e da hotelaria. Proporcionam às agências de turismo a oportunidade de aceder rapidamente a um intercâmbio de informações diversificado. Para os turistas, as redes sociais são um elemento essencial na tomada de decisões sobre a escolha de um destino, refeições e compras. Utilizando a funcionalidade denominada "check-in", que funciona com a ajuda do GPS, os turistas podem partilhar a sua experiência sobre um local marcando-o. </a:t>
            </a:r>
          </a:p>
          <a:p>
            <a:pPr marL="26988" lvl="2" indent="-26988" algn="just" defTabSz="457200">
              <a:defRPr sz="2900">
                <a:solidFill>
                  <a:schemeClr val="accent1">
                    <a:hueOff val="114395"/>
                    <a:lumOff val="-24975"/>
                  </a:schemeClr>
                </a:solidFill>
              </a:defRPr>
            </a:pPr>
            <a:endParaRPr lang="el-GR" sz="2800" dirty="0"/>
          </a:p>
          <a:p>
            <a:pPr marL="26988" lvl="2" indent="-26988" algn="just" defTabSz="457200">
              <a:defRPr sz="2900">
                <a:solidFill>
                  <a:schemeClr val="accent1">
                    <a:hueOff val="114395"/>
                    <a:lumOff val="-24975"/>
                  </a:schemeClr>
                </a:solidFill>
              </a:defRPr>
            </a:pPr>
            <a:endParaRPr sz="2800" dirty="0"/>
          </a:p>
        </p:txBody>
      </p:sp>
      <p:sp>
        <p:nvSpPr>
          <p:cNvPr id="384"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385"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386" name="Important: Do not forget to request the deposit certificate, if the bank does not issue it as usual."/>
          <p:cNvSpPr txBox="1"/>
          <p:nvPr/>
        </p:nvSpPr>
        <p:spPr>
          <a:xfrm>
            <a:off x="10144773" y="12179421"/>
            <a:ext cx="7520983" cy="1550636"/>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3000" b="1">
                <a:solidFill>
                  <a:srgbClr val="FFFFFF"/>
                </a:solidFill>
                <a:latin typeface="Helvetica"/>
                <a:ea typeface="Helvetica"/>
                <a:cs typeface="Helvetica"/>
                <a:sym typeface="Helvetica"/>
              </a:defRPr>
            </a:pPr>
            <a:r>
              <a:rPr i="1" dirty="0"/>
              <a:t>Importante: </a:t>
            </a:r>
            <a:r>
              <a:rPr b="0" i="1" dirty="0"/>
              <a:t>Não se esqueça de pedir o certificado de depósito, se o banco não o emitir como habitualmente.</a:t>
            </a:r>
          </a:p>
        </p:txBody>
      </p:sp>
      <p:grpSp>
        <p:nvGrpSpPr>
          <p:cNvPr id="390" name="Agrupar"/>
          <p:cNvGrpSpPr/>
          <p:nvPr/>
        </p:nvGrpSpPr>
        <p:grpSpPr>
          <a:xfrm>
            <a:off x="20340637" y="14829510"/>
            <a:ext cx="1300908" cy="446058"/>
            <a:chOff x="0" y="0"/>
            <a:chExt cx="1300907" cy="446057"/>
          </a:xfrm>
        </p:grpSpPr>
        <p:sp>
          <p:nvSpPr>
            <p:cNvPr id="38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8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391" name="UNIT 3…"/>
          <p:cNvSpPr txBox="1"/>
          <p:nvPr/>
        </p:nvSpPr>
        <p:spPr>
          <a:xfrm>
            <a:off x="712960" y="3317242"/>
            <a:ext cx="3306252" cy="1135138"/>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3</a:t>
            </a:r>
            <a:endParaRPr lang="el-GR" dirty="0"/>
          </a:p>
          <a:p>
            <a:pPr algn="l" defTabSz="457200">
              <a:defRPr sz="2100" b="1">
                <a:solidFill>
                  <a:srgbClr val="FFFFFF"/>
                </a:solidFill>
              </a:defRPr>
            </a:pPr>
            <a:r>
              <a:rPr lang="en-US" dirty="0"/>
              <a:t>Utilização de canais de redes sociais</a:t>
            </a:r>
          </a:p>
        </p:txBody>
      </p:sp>
      <p:sp>
        <p:nvSpPr>
          <p:cNvPr id="15" name="Rectángulo redondeado">
            <a:extLst>
              <a:ext uri="{FF2B5EF4-FFF2-40B4-BE49-F238E27FC236}">
                <a16:creationId xmlns:a16="http://schemas.microsoft.com/office/drawing/2014/main" id="{E1BEC9F3-9013-10DC-B974-B661B31BA2FF}"/>
              </a:ext>
            </a:extLst>
          </p:cNvPr>
          <p:cNvSpPr/>
          <p:nvPr/>
        </p:nvSpPr>
        <p:spPr>
          <a:xfrm>
            <a:off x="7275443" y="12638613"/>
            <a:ext cx="10873409" cy="2327068"/>
          </a:xfrm>
          <a:prstGeom prst="roundRect">
            <a:avLst>
              <a:gd name="adj" fmla="val 8647"/>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r>
              <a:rPr lang="en-US" sz="1800">
                <a:effectLst/>
                <a:latin typeface="Times New Roman" panose="02020603050405020304" pitchFamily="18" charset="0"/>
                <a:ea typeface="Arial" panose="020B0604020202020204" pitchFamily="34" charset="0"/>
              </a:rPr>
              <a:t>É necessário desenvolver uma estratégia para as redes sociais. A estratégia deve incluir o público-alvo, a análise da concorrência e as actividades. Os meios de comunicação social geram retorno através da criação de volume de negócios ou da redução de custos</a:t>
            </a:r>
            <a:endParaRPr dirty="0"/>
          </a:p>
        </p:txBody>
      </p:sp>
      <p:sp>
        <p:nvSpPr>
          <p:cNvPr id="19" name="Remember:">
            <a:extLst>
              <a:ext uri="{FF2B5EF4-FFF2-40B4-BE49-F238E27FC236}">
                <a16:creationId xmlns:a16="http://schemas.microsoft.com/office/drawing/2014/main" id="{F58D9CF4-C8EE-909A-C81D-161EB66C060F}"/>
              </a:ext>
            </a:extLst>
          </p:cNvPr>
          <p:cNvSpPr txBox="1"/>
          <p:nvPr/>
        </p:nvSpPr>
        <p:spPr>
          <a:xfrm>
            <a:off x="7589506" y="12668767"/>
            <a:ext cx="3448767" cy="635223"/>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lvl1pPr algn="l" defTabSz="457200">
              <a:lnSpc>
                <a:spcPts val="6100"/>
              </a:lnSpc>
              <a:defRPr sz="3100" b="1">
                <a:solidFill>
                  <a:schemeClr val="accent1">
                    <a:hueOff val="114395"/>
                    <a:lumOff val="-24975"/>
                  </a:schemeClr>
                </a:solidFill>
              </a:defRPr>
            </a:lvl1pPr>
          </a:lstStyle>
          <a:p>
            <a:r>
              <a:rPr dirty="0"/>
              <a:t>Lembrar:</a:t>
            </a:r>
          </a:p>
        </p:txBody>
      </p:sp>
      <p:sp>
        <p:nvSpPr>
          <p:cNvPr id="20" name="Final">
            <a:extLst>
              <a:ext uri="{FF2B5EF4-FFF2-40B4-BE49-F238E27FC236}">
                <a16:creationId xmlns:a16="http://schemas.microsoft.com/office/drawing/2014/main" id="{3BE4482E-E0C1-2F05-DB7F-8D5CFDD4F2CF}"/>
              </a:ext>
            </a:extLst>
          </p:cNvPr>
          <p:cNvSpPr/>
          <p:nvPr/>
        </p:nvSpPr>
        <p:spPr>
          <a:xfrm>
            <a:off x="7931452" y="13495065"/>
            <a:ext cx="1139821" cy="113982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moveTo>
                  <a:pt x="10800" y="2377"/>
                </a:moveTo>
                <a:lnTo>
                  <a:pt x="12757" y="8229"/>
                </a:lnTo>
                <a:lnTo>
                  <a:pt x="18845" y="8229"/>
                </a:lnTo>
                <a:lnTo>
                  <a:pt x="13939" y="11923"/>
                </a:lnTo>
                <a:lnTo>
                  <a:pt x="15873" y="17710"/>
                </a:lnTo>
                <a:lnTo>
                  <a:pt x="10800" y="14219"/>
                </a:lnTo>
                <a:lnTo>
                  <a:pt x="5727" y="17710"/>
                </a:lnTo>
                <a:lnTo>
                  <a:pt x="7661" y="11923"/>
                </a:lnTo>
                <a:lnTo>
                  <a:pt x="2755" y="8229"/>
                </a:lnTo>
                <a:lnTo>
                  <a:pt x="8845" y="8229"/>
                </a:lnTo>
                <a:lnTo>
                  <a:pt x="10800" y="2377"/>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 name="TextBox 1">
            <a:extLst>
              <a:ext uri="{FF2B5EF4-FFF2-40B4-BE49-F238E27FC236}">
                <a16:creationId xmlns:a16="http://schemas.microsoft.com/office/drawing/2014/main" id="{49DCFF38-1906-32E3-58C4-E58E74D451D2}"/>
              </a:ext>
            </a:extLst>
          </p:cNvPr>
          <p:cNvSpPr txBox="1"/>
          <p:nvPr/>
        </p:nvSpPr>
        <p:spPr>
          <a:xfrm>
            <a:off x="10714383" y="12772366"/>
            <a:ext cx="6951373" cy="20123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b="1" i="1">
                <a:solidFill>
                  <a:schemeClr val="accent1">
                    <a:hueOff val="114395"/>
                    <a:lumOff val="-24975"/>
                  </a:schemeClr>
                </a:solidFill>
              </a:defRPr>
            </a:lvl1pPr>
          </a:lstStyle>
          <a:p>
            <a:r>
              <a:rPr lang="en-US" dirty="0"/>
              <a:t>É necessário desenvolver uma estratégia para as redes sociais. A estratégia deve incluir o público-alvo, a análise da concorrência e as actividades. Os meios de comunicação social geram retorno através da criação de volume de negócios ou da redução de custos.</a:t>
            </a:r>
            <a:endParaRPr lang="el-GR" dirty="0"/>
          </a:p>
        </p:txBody>
      </p:sp>
    </p:spTree>
    <p:extLst>
      <p:ext uri="{BB962C8B-B14F-4D97-AF65-F5344CB8AC3E}">
        <p14:creationId xmlns:p14="http://schemas.microsoft.com/office/powerpoint/2010/main" val="390059815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Once you have chosen the legal form that suits you best, it is time to register your business in the Trademark Registry or similar in your country.…"/>
          <p:cNvSpPr txBox="1"/>
          <p:nvPr/>
        </p:nvSpPr>
        <p:spPr>
          <a:xfrm>
            <a:off x="6166717" y="703575"/>
            <a:ext cx="15183459" cy="9306606"/>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82020" tIns="82020" rIns="82020" bIns="82020" anchor="ctr">
            <a:spAutoFit/>
          </a:bodyPr>
          <a:lstStyle/>
          <a:p>
            <a:pPr marL="26988" lvl="2" indent="-26988" algn="just" defTabSz="457200">
              <a:defRPr sz="2900">
                <a:solidFill>
                  <a:schemeClr val="accent1">
                    <a:hueOff val="114395"/>
                    <a:lumOff val="-24975"/>
                  </a:schemeClr>
                </a:solidFill>
              </a:defRPr>
            </a:pPr>
            <a:r>
              <a:rPr lang="en-US" sz="2700" dirty="0"/>
              <a:t>As técnicas que se seguem podem ser utilizadas quando se utilizam as redes sociais como instrumento de marketing turístico (</a:t>
            </a:r>
            <a:r>
              <a:rPr lang="en-US" sz="2700" dirty="0" err="1"/>
              <a:t>Bala </a:t>
            </a:r>
            <a:r>
              <a:rPr lang="en-US" sz="2700" dirty="0"/>
              <a:t>M., Verma D., 2018):</a:t>
            </a:r>
          </a:p>
          <a:p>
            <a:pPr marL="457200" lvl="2" indent="-457200" algn="just" defTabSz="457200">
              <a:buFont typeface="Arial" panose="020B0604020202020204" pitchFamily="34" charset="0"/>
              <a:buChar char="•"/>
              <a:defRPr sz="2900">
                <a:solidFill>
                  <a:schemeClr val="accent1">
                    <a:hueOff val="114395"/>
                    <a:lumOff val="-24975"/>
                  </a:schemeClr>
                </a:solidFill>
              </a:defRPr>
            </a:pPr>
            <a:r>
              <a:rPr lang="en-US" sz="2700" dirty="0"/>
              <a:t> 	Criação de conteúdos - apresentados em diferentes formatos (blogues, white papers, estudos de caso, guias de instruções, artigos, fóruns, notícias, imagens, vídeos, webinars). O conteúdo criado deve ser personalizado para diferentes plataformas. Por exemplo, o conteúdo para telemóveis deve ser curto. </a:t>
            </a:r>
          </a:p>
          <a:p>
            <a:pPr marL="457200" lvl="2" indent="-457200" algn="just" defTabSz="457200">
              <a:buFont typeface="Arial" panose="020B0604020202020204" pitchFamily="34" charset="0"/>
              <a:buChar char="•"/>
              <a:defRPr sz="2900">
                <a:solidFill>
                  <a:schemeClr val="accent1">
                    <a:hueOff val="114395"/>
                    <a:lumOff val="-24975"/>
                  </a:schemeClr>
                </a:solidFill>
              </a:defRPr>
            </a:pPr>
            <a:r>
              <a:rPr lang="en-US" sz="2700" dirty="0"/>
              <a:t> 	Marketing de redes sociais - envolve a condução de tráfego nos sites através do Facebook, Instagram, Twitter, Pinterest, Google, LinkedIn. Um bom conteúdo é partilhado e apreciado, por isso o conteúdo deve ser personalizado para diferentes plataformas de redes sociais. O conteúdo deve ser original e o envolvimento com os utilizadores deve ser feito diariamente, quatro a cinco vezes por dia. </a:t>
            </a:r>
          </a:p>
          <a:p>
            <a:pPr marL="457200" lvl="2" indent="-457200" algn="just" defTabSz="457200">
              <a:buFont typeface="Arial" panose="020B0604020202020204" pitchFamily="34" charset="0"/>
              <a:buChar char="•"/>
              <a:defRPr sz="2900">
                <a:solidFill>
                  <a:schemeClr val="accent1">
                    <a:hueOff val="114395"/>
                    <a:lumOff val="-24975"/>
                  </a:schemeClr>
                </a:solidFill>
              </a:defRPr>
            </a:pPr>
            <a:r>
              <a:rPr lang="en-US" sz="2700" dirty="0"/>
              <a:t> 	Publicidade digital - envolve a utilização de publicidade visual para atingir o público potencial (texto, imagem, banner, vídeo). A mensagem pode ser personalizada com base em tópicos de conteúdo, clientes e interesses. </a:t>
            </a:r>
          </a:p>
          <a:p>
            <a:pPr marL="457200" lvl="2" indent="-457200" algn="just" defTabSz="457200">
              <a:buFont typeface="Arial" panose="020B0604020202020204" pitchFamily="34" charset="0"/>
              <a:buChar char="•"/>
              <a:defRPr sz="2900">
                <a:solidFill>
                  <a:schemeClr val="accent1">
                    <a:hueOff val="114395"/>
                    <a:lumOff val="-24975"/>
                  </a:schemeClr>
                </a:solidFill>
              </a:defRPr>
            </a:pPr>
            <a:r>
              <a:rPr lang="en-US" sz="2700" dirty="0"/>
              <a:t> 	Marketing móvel - refere-se à comunicação bidirecional entre organizações e clientes através de dispositivos móveis. </a:t>
            </a:r>
          </a:p>
          <a:p>
            <a:pPr marL="457200" lvl="2" indent="-457200" algn="just" defTabSz="457200">
              <a:buFont typeface="Arial" panose="020B0604020202020204" pitchFamily="34" charset="0"/>
              <a:buChar char="•"/>
              <a:defRPr sz="2900">
                <a:solidFill>
                  <a:schemeClr val="accent1">
                    <a:hueOff val="114395"/>
                    <a:lumOff val="-24975"/>
                  </a:schemeClr>
                </a:solidFill>
              </a:defRPr>
            </a:pPr>
            <a:r>
              <a:rPr lang="en-US" sz="2700" dirty="0"/>
              <a:t> 	Marketing viral - um conteúdo único é </a:t>
            </a:r>
            <a:r>
              <a:rPr lang="en-US" sz="2700" dirty="0" err="1"/>
              <a:t>difundido</a:t>
            </a:r>
            <a:r>
              <a:rPr lang="en-US" sz="2700" dirty="0"/>
              <a:t> online porque é muito apreciado, partilhado e apreciado. O conteúdo pode ter qualquer formato. </a:t>
            </a:r>
          </a:p>
          <a:p>
            <a:pPr marL="457200" lvl="2" indent="-457200" algn="just" defTabSz="457200">
              <a:buFont typeface="Arial" panose="020B0604020202020204" pitchFamily="34" charset="0"/>
              <a:buChar char="•"/>
              <a:defRPr sz="2900">
                <a:solidFill>
                  <a:schemeClr val="accent1">
                    <a:hueOff val="114395"/>
                    <a:lumOff val="-24975"/>
                  </a:schemeClr>
                </a:solidFill>
              </a:defRPr>
            </a:pPr>
            <a:r>
              <a:rPr lang="en-US" sz="2700" dirty="0"/>
              <a:t> 	Marketing por correio eletrónico - enviar uma mensagem comercial por correio eletrónico para uma lista de potenciais clientes. Existe um inconveniente, uma vez que o marketing por correio eletrónico pode ser considerado spamming e, em alguns países, existem leis que o proíbem.</a:t>
            </a:r>
          </a:p>
        </p:txBody>
      </p:sp>
      <p:sp>
        <p:nvSpPr>
          <p:cNvPr id="384"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385"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386" name="Important: Do not forget to request the deposit certificate, if the bank does not issue it as usual."/>
          <p:cNvSpPr txBox="1"/>
          <p:nvPr/>
        </p:nvSpPr>
        <p:spPr>
          <a:xfrm>
            <a:off x="10144773" y="12179421"/>
            <a:ext cx="7520983" cy="1550636"/>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l" defTabSz="457200">
              <a:defRPr sz="3000" b="1">
                <a:solidFill>
                  <a:srgbClr val="FFFFFF"/>
                </a:solidFill>
                <a:latin typeface="Helvetica"/>
                <a:ea typeface="Helvetica"/>
                <a:cs typeface="Helvetica"/>
                <a:sym typeface="Helvetica"/>
              </a:defRPr>
            </a:pPr>
            <a:r>
              <a:rPr i="1" dirty="0"/>
              <a:t>Importante: </a:t>
            </a:r>
            <a:r>
              <a:rPr b="0" i="1" dirty="0"/>
              <a:t>Não se esqueça de pedir o certificado de depósito, se o banco não o emitir como habitualmente.</a:t>
            </a:r>
          </a:p>
        </p:txBody>
      </p:sp>
      <p:grpSp>
        <p:nvGrpSpPr>
          <p:cNvPr id="390" name="Agrupar"/>
          <p:cNvGrpSpPr/>
          <p:nvPr/>
        </p:nvGrpSpPr>
        <p:grpSpPr>
          <a:xfrm>
            <a:off x="20340637" y="14829510"/>
            <a:ext cx="1300908" cy="446058"/>
            <a:chOff x="0" y="0"/>
            <a:chExt cx="1300907" cy="446057"/>
          </a:xfrm>
        </p:grpSpPr>
        <p:sp>
          <p:nvSpPr>
            <p:cNvPr id="38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8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391" name="UNIT 3…"/>
          <p:cNvSpPr txBox="1"/>
          <p:nvPr/>
        </p:nvSpPr>
        <p:spPr>
          <a:xfrm>
            <a:off x="712960" y="3317242"/>
            <a:ext cx="3306252" cy="1135138"/>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l" defTabSz="457200">
              <a:defRPr sz="2100" b="1">
                <a:solidFill>
                  <a:srgbClr val="FFFFFF"/>
                </a:solidFill>
              </a:defRPr>
            </a:pPr>
            <a:r>
              <a:rPr dirty="0"/>
              <a:t>UNIDADE 3</a:t>
            </a:r>
            <a:endParaRPr lang="el-GR" dirty="0"/>
          </a:p>
          <a:p>
            <a:pPr algn="l" defTabSz="457200">
              <a:defRPr sz="2100" b="1">
                <a:solidFill>
                  <a:srgbClr val="FFFFFF"/>
                </a:solidFill>
              </a:defRPr>
            </a:pPr>
            <a:r>
              <a:rPr lang="en-US" dirty="0"/>
              <a:t>Utilização de canais de redes sociais.</a:t>
            </a:r>
          </a:p>
        </p:txBody>
      </p:sp>
      <p:sp>
        <p:nvSpPr>
          <p:cNvPr id="3" name="TextBox 2">
            <a:extLst>
              <a:ext uri="{FF2B5EF4-FFF2-40B4-BE49-F238E27FC236}">
                <a16:creationId xmlns:a16="http://schemas.microsoft.com/office/drawing/2014/main" id="{E49F491F-491C-3F1D-5A19-B551C521FCAF}"/>
              </a:ext>
            </a:extLst>
          </p:cNvPr>
          <p:cNvSpPr txBox="1"/>
          <p:nvPr/>
        </p:nvSpPr>
        <p:spPr>
          <a:xfrm>
            <a:off x="11575023" y="11871073"/>
            <a:ext cx="6838212" cy="29356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pPr marL="0" marR="0" indent="0" algn="ctr" defTabSz="2799574" rtl="0" fontAlgn="auto" latinLnBrk="0" hangingPunct="0">
              <a:lnSpc>
                <a:spcPct val="100000"/>
              </a:lnSpc>
              <a:spcBef>
                <a:spcPts val="0"/>
              </a:spcBef>
              <a:spcAft>
                <a:spcPts val="0"/>
              </a:spcAft>
              <a:buClrTx/>
              <a:buSzTx/>
              <a:buFontTx/>
              <a:buNone/>
              <a:tabLst/>
            </a:pPr>
            <a:r>
              <a:rPr kumimoji="0" lang="en-US" sz="2000" b="0" i="1" u="none" strike="noStrike" cap="none" spc="0" normalizeH="0" baseline="0" dirty="0">
                <a:ln>
                  <a:noFill/>
                </a:ln>
                <a:solidFill>
                  <a:schemeClr val="bg1"/>
                </a:solidFill>
                <a:effectLst/>
                <a:uFillTx/>
                <a:latin typeface="+mn-lt"/>
                <a:ea typeface="+mn-ea"/>
                <a:cs typeface="+mn-cs"/>
                <a:sym typeface="Helvetica Neue"/>
              </a:rPr>
              <a:t>As redes sociais são utilizadas pelos turistas antes, durante e depois da viagem. A possibilidade de partilhar experiências de férias com um público mais vasto é facilitada pelas redes sociais.</a:t>
            </a:r>
            <a:endParaRPr kumimoji="0" lang="el-GR" sz="2000" b="0" i="1"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2799574" rtl="0" fontAlgn="auto" latinLnBrk="0" hangingPunct="0">
              <a:lnSpc>
                <a:spcPct val="100000"/>
              </a:lnSpc>
              <a:spcBef>
                <a:spcPts val="0"/>
              </a:spcBef>
              <a:spcAft>
                <a:spcPts val="0"/>
              </a:spcAft>
              <a:buClrTx/>
              <a:buSzTx/>
              <a:buFontTx/>
              <a:buNone/>
              <a:tabLst/>
            </a:pPr>
            <a:endParaRPr lang="el-GR" sz="2000" i="1" dirty="0">
              <a:solidFill>
                <a:schemeClr val="bg1"/>
              </a:solidFill>
            </a:endParaRPr>
          </a:p>
          <a:p>
            <a:pPr marL="0" marR="0" indent="0" algn="ctr" defTabSz="2799574" rtl="0" fontAlgn="auto" latinLnBrk="0" hangingPunct="0">
              <a:lnSpc>
                <a:spcPct val="100000"/>
              </a:lnSpc>
              <a:spcBef>
                <a:spcPts val="0"/>
              </a:spcBef>
              <a:spcAft>
                <a:spcPts val="0"/>
              </a:spcAft>
              <a:buClrTx/>
              <a:buSzTx/>
              <a:buFontTx/>
              <a:buNone/>
              <a:tabLst/>
            </a:pPr>
            <a:r>
              <a:rPr kumimoji="0" lang="en-US" sz="2000" b="0" i="1" u="none" strike="noStrike" cap="none" spc="0" normalizeH="0" baseline="0" dirty="0">
                <a:ln>
                  <a:noFill/>
                </a:ln>
                <a:solidFill>
                  <a:schemeClr val="bg1"/>
                </a:solidFill>
                <a:effectLst/>
                <a:uFillTx/>
                <a:latin typeface="+mn-lt"/>
                <a:ea typeface="+mn-ea"/>
                <a:cs typeface="+mn-cs"/>
                <a:sym typeface="Helvetica Neue"/>
              </a:rPr>
              <a:t>Os sítios mais populares na Internet são os sítios de redes </a:t>
            </a:r>
            <a:r>
              <a:rPr kumimoji="0" lang="en-US" sz="2000" b="0" i="1" u="none" strike="noStrike" cap="none" spc="0" normalizeH="0" baseline="0" dirty="0" err="1">
                <a:ln>
                  <a:noFill/>
                </a:ln>
                <a:solidFill>
                  <a:schemeClr val="bg1"/>
                </a:solidFill>
                <a:effectLst/>
                <a:uFillTx/>
                <a:latin typeface="+mn-lt"/>
                <a:ea typeface="+mn-ea"/>
                <a:cs typeface="+mn-cs"/>
                <a:sym typeface="Helvetica Neue"/>
              </a:rPr>
              <a:t>sociais</a:t>
            </a:r>
            <a:r>
              <a:rPr kumimoji="0" lang="en-US" sz="2000" b="0" i="1" u="none" strike="noStrike" cap="none" spc="0" normalizeH="0" baseline="0" dirty="0">
                <a:ln>
                  <a:noFill/>
                </a:ln>
                <a:solidFill>
                  <a:schemeClr val="bg1"/>
                </a:solidFill>
                <a:effectLst/>
                <a:uFillTx/>
                <a:latin typeface="+mn-lt"/>
                <a:ea typeface="+mn-ea"/>
                <a:cs typeface="+mn-cs"/>
                <a:sym typeface="Helvetica Neue"/>
              </a:rPr>
              <a:t> online. O Facebook, por exemplo, tem o potencial de afetar as emoções dos turistas, melhorando assim a sua experiência. </a:t>
            </a:r>
            <a:endParaRPr kumimoji="0" lang="el-GR" sz="2000" b="0" i="1" u="none" strike="noStrike" cap="none" spc="0" normalizeH="0" baseline="0" dirty="0">
              <a:ln>
                <a:noFill/>
              </a:ln>
              <a:solidFill>
                <a:schemeClr val="bg1"/>
              </a:solidFill>
              <a:effectLst/>
              <a:uFillTx/>
              <a:latin typeface="+mn-lt"/>
              <a:ea typeface="+mn-ea"/>
              <a:cs typeface="+mn-cs"/>
              <a:sym typeface="Helvetica Neue"/>
            </a:endParaRPr>
          </a:p>
        </p:txBody>
      </p:sp>
      <p:pic>
        <p:nvPicPr>
          <p:cNvPr id="4" name="Picture 3" descr="A group of people sitting on a bench holding laptops&#10;&#10;Description automatically generated with medium confidence">
            <a:extLst>
              <a:ext uri="{FF2B5EF4-FFF2-40B4-BE49-F238E27FC236}">
                <a16:creationId xmlns:a16="http://schemas.microsoft.com/office/drawing/2014/main" id="{8713C806-3A89-B015-6BA3-7CA9B6C50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751" y="9932539"/>
            <a:ext cx="8255096" cy="5120000"/>
          </a:xfrm>
          <a:prstGeom prst="rect">
            <a:avLst/>
          </a:prstGeom>
        </p:spPr>
      </p:pic>
    </p:spTree>
    <p:extLst>
      <p:ext uri="{BB962C8B-B14F-4D97-AF65-F5344CB8AC3E}">
        <p14:creationId xmlns:p14="http://schemas.microsoft.com/office/powerpoint/2010/main" val="189662080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QUESTION 1…"/>
          <p:cNvSpPr txBox="1"/>
          <p:nvPr/>
        </p:nvSpPr>
        <p:spPr>
          <a:xfrm>
            <a:off x="6182671" y="2970949"/>
            <a:ext cx="15159872" cy="11858560"/>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numCol="2" spcCol="757993"/>
          <a:lstStyle/>
          <a:p>
            <a:pPr algn="l" defTabSz="457200">
              <a:defRPr b="1">
                <a:solidFill>
                  <a:schemeClr val="accent1">
                    <a:hueOff val="114395"/>
                    <a:lumOff val="-24975"/>
                  </a:schemeClr>
                </a:solidFill>
              </a:defRPr>
            </a:pPr>
            <a:r>
              <a:rPr dirty="0"/>
              <a:t>PERGUNTA 1</a:t>
            </a:r>
          </a:p>
          <a:p>
            <a:pPr algn="l" defTabSz="457200">
              <a:defRPr>
                <a:solidFill>
                  <a:schemeClr val="accent1">
                    <a:hueOff val="114395"/>
                    <a:lumOff val="-24975"/>
                  </a:schemeClr>
                </a:solidFill>
              </a:defRPr>
            </a:pPr>
            <a:r>
              <a:rPr lang="en-US" dirty="0"/>
              <a:t>Porque é que as redes sociais são importantes para o turismo</a:t>
            </a:r>
            <a:r>
              <a:rPr dirty="0"/>
              <a:t>?</a:t>
            </a:r>
          </a:p>
          <a:p>
            <a:pPr marL="355599" lvl="1" indent="-355599" algn="l" defTabSz="457200">
              <a:buSzPct val="100000"/>
              <a:buAutoNum type="alphaLcParenR"/>
              <a:defRPr>
                <a:solidFill>
                  <a:schemeClr val="accent1">
                    <a:hueOff val="114395"/>
                    <a:lumOff val="-24975"/>
                  </a:schemeClr>
                </a:solidFill>
              </a:defRPr>
            </a:pPr>
            <a:r>
              <a:rPr lang="en-US" dirty="0">
                <a:solidFill>
                  <a:schemeClr val="accent1">
                    <a:hueOff val="114395"/>
                    <a:lumOff val="-24975"/>
                  </a:schemeClr>
                </a:solidFill>
              </a:rPr>
              <a:t>Os potenciais visitantes procuram informações verdadeiras sobre os seus destinos e possíveis actividades antes e durante a sua viagem.</a:t>
            </a:r>
          </a:p>
          <a:p>
            <a:pPr marL="355599" lvl="1" indent="-355599" algn="l" defTabSz="457200">
              <a:buSzPct val="100000"/>
              <a:buAutoNum type="alphaLcParenR"/>
              <a:defRPr>
                <a:solidFill>
                  <a:schemeClr val="accent1">
                    <a:hueOff val="114395"/>
                    <a:lumOff val="-24975"/>
                  </a:schemeClr>
                </a:solidFill>
              </a:defRPr>
            </a:pPr>
            <a:r>
              <a:rPr lang="en-US" dirty="0">
                <a:solidFill>
                  <a:schemeClr val="accent1">
                    <a:hueOff val="114395"/>
                    <a:lumOff val="-24975"/>
                  </a:schemeClr>
                </a:solidFill>
              </a:rPr>
              <a:t>A possibilidade de as pessoas partilharem as suas experiências de férias com um público mais vasto é facilitada pelas redes sociais e essas experiências podem influenciar outras pessoas a visitarem os locais</a:t>
            </a:r>
          </a:p>
          <a:p>
            <a:pPr marL="355599" lvl="1" indent="-355599" algn="l" defTabSz="457200">
              <a:buSzPct val="100000"/>
              <a:buAutoNum type="alphaLcParenR"/>
              <a:defRPr>
                <a:solidFill>
                  <a:schemeClr val="accent1">
                    <a:hueOff val="114395"/>
                    <a:lumOff val="-24975"/>
                  </a:schemeClr>
                </a:solidFill>
              </a:defRPr>
            </a:pPr>
            <a:r>
              <a:rPr lang="en-US" dirty="0">
                <a:solidFill>
                  <a:schemeClr val="accent1">
                    <a:hueOff val="114395"/>
                    <a:lumOff val="-24975"/>
                  </a:schemeClr>
                </a:solidFill>
              </a:rPr>
              <a:t>Os meios de comunicação social são uma estratégia importante para a promoção do turismo e ajudam os prestadores de serviços turísticos a centrarem-se nas melhores práticas através do feedback dos turistas e do público</a:t>
            </a:r>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Todas as anteriores.</a:t>
            </a:r>
            <a:endParaRPr dirty="0">
              <a:solidFill>
                <a:schemeClr val="accent3">
                  <a:hueOff val="362282"/>
                  <a:satOff val="31803"/>
                  <a:lumOff val="-18242"/>
                </a:schemeClr>
              </a:solidFill>
            </a:endParaRPr>
          </a:p>
          <a:p>
            <a:pPr algn="l" defTabSz="457200">
              <a:defRPr>
                <a:solidFill>
                  <a:schemeClr val="accent1">
                    <a:hueOff val="114395"/>
                    <a:lumOff val="-24975"/>
                  </a:schemeClr>
                </a:solidFill>
              </a:defRPr>
            </a:pPr>
            <a:endParaRPr dirty="0"/>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2</a:t>
            </a:r>
          </a:p>
          <a:p>
            <a:pPr lvl="1" indent="0" algn="l" defTabSz="457200">
              <a:buSzPct val="100000"/>
              <a:defRPr>
                <a:solidFill>
                  <a:schemeClr val="accent1">
                    <a:hueOff val="114395"/>
                    <a:lumOff val="-24975"/>
                  </a:schemeClr>
                </a:solidFill>
              </a:defRPr>
            </a:pPr>
            <a:r>
              <a:rPr lang="en-US" dirty="0"/>
              <a:t>A ausência de críticas negativas pode indicar que o site é filtrado</a:t>
            </a:r>
            <a:r>
              <a:rPr dirty="0"/>
              <a:t>.</a:t>
            </a:r>
            <a:endParaRPr lang="en-US" dirty="0"/>
          </a:p>
          <a:p>
            <a:pPr marL="355599" lvl="1" indent="-355599" algn="l" defTabSz="457200">
              <a:buSzPct val="100000"/>
              <a:buFontTx/>
              <a:buAutoNum type="alphaLcParenR"/>
              <a:defRPr>
                <a:solidFill>
                  <a:schemeClr val="accent1">
                    <a:hueOff val="114395"/>
                    <a:lumOff val="-24975"/>
                  </a:schemeClr>
                </a:solidFill>
              </a:defRPr>
            </a:pPr>
            <a:r>
              <a:rPr lang="en-US" dirty="0">
                <a:solidFill>
                  <a:schemeClr val="accent3">
                    <a:hueOff val="362282"/>
                    <a:satOff val="31803"/>
                    <a:lumOff val="-18242"/>
                  </a:schemeClr>
                </a:solidFill>
              </a:rPr>
              <a:t>Verdadeiro</a:t>
            </a:r>
          </a:p>
          <a:p>
            <a:pPr marL="457200" lvl="1" indent="-457200" algn="l" defTabSz="457200">
              <a:buSzPct val="100000"/>
              <a:buAutoNum type="alphaLcParenR"/>
              <a:defRPr>
                <a:solidFill>
                  <a:schemeClr val="accent1">
                    <a:hueOff val="114395"/>
                    <a:lumOff val="-24975"/>
                  </a:schemeClr>
                </a:solidFill>
              </a:defRPr>
            </a:pPr>
            <a:r>
              <a:rPr lang="en-US" dirty="0"/>
              <a:t>Falso</a:t>
            </a:r>
            <a:endParaRPr dirty="0"/>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3</a:t>
            </a:r>
          </a:p>
          <a:p>
            <a:pPr algn="l" defTabSz="457200">
              <a:defRPr>
                <a:solidFill>
                  <a:schemeClr val="accent1">
                    <a:hueOff val="114395"/>
                    <a:lumOff val="-24975"/>
                  </a:schemeClr>
                </a:solidFill>
              </a:defRPr>
            </a:pPr>
            <a:r>
              <a:rPr lang="en-US" dirty="0"/>
              <a:t>Os viajantes partilham a sua experiência de viagem sob a forma de vídeos e fotografias em plataformas como o Instagram e o Facebook</a:t>
            </a:r>
            <a:endParaRPr dirty="0"/>
          </a:p>
          <a:p>
            <a:pPr marL="355599" lvl="1" indent="-355599" algn="l" defTabSz="457200">
              <a:buSzPct val="100000"/>
              <a:buFontTx/>
              <a:buAutoNum type="alphaLcParenR"/>
              <a:defRPr>
                <a:solidFill>
                  <a:schemeClr val="accent1">
                    <a:hueOff val="114395"/>
                    <a:lumOff val="-24975"/>
                  </a:schemeClr>
                </a:solidFill>
              </a:defRPr>
            </a:pPr>
            <a:r>
              <a:rPr lang="en-US" dirty="0">
                <a:solidFill>
                  <a:schemeClr val="accent3">
                    <a:hueOff val="362282"/>
                    <a:satOff val="31803"/>
                    <a:lumOff val="-18242"/>
                  </a:schemeClr>
                </a:solidFill>
              </a:rPr>
              <a:t>Verdadeiro</a:t>
            </a:r>
          </a:p>
          <a:p>
            <a:pPr marL="355599" lvl="1" indent="-355599" algn="l" defTabSz="457200">
              <a:buSzPct val="100000"/>
              <a:buAutoNum type="alphaLcParenR"/>
              <a:defRPr>
                <a:solidFill>
                  <a:schemeClr val="accent1">
                    <a:hueOff val="114395"/>
                    <a:lumOff val="-24975"/>
                  </a:schemeClr>
                </a:solidFill>
              </a:defRPr>
            </a:pPr>
            <a:r>
              <a:rPr lang="en-US" dirty="0"/>
              <a:t>Falso</a:t>
            </a:r>
            <a:endParaRPr dirty="0"/>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r>
              <a:rPr dirty="0"/>
              <a:t>PERGUNTA 4</a:t>
            </a:r>
          </a:p>
          <a:p>
            <a:pPr lvl="1" indent="0" algn="l" defTabSz="457200">
              <a:defRPr>
                <a:solidFill>
                  <a:schemeClr val="accent1">
                    <a:hueOff val="114395"/>
                    <a:lumOff val="-24975"/>
                  </a:schemeClr>
                </a:solidFill>
              </a:defRPr>
            </a:pPr>
            <a:r>
              <a:rPr lang="en-US" dirty="0"/>
              <a:t>O que é importante ter em mente quando se pretende utilizar as redes sociais para o desenvolvimento profissional</a:t>
            </a:r>
            <a:r>
              <a:rPr dirty="0"/>
              <a:t>?</a:t>
            </a:r>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Desenvolver uma estratégia para as redes sociais</a:t>
            </a:r>
            <a:endParaRPr dirty="0">
              <a:solidFill>
                <a:schemeClr val="accent3">
                  <a:hueOff val="362282"/>
                  <a:satOff val="31803"/>
                  <a:lumOff val="-18242"/>
                </a:schemeClr>
              </a:solidFill>
            </a:endParaRPr>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Criar conteúdos através de diferentes plataformas</a:t>
            </a:r>
            <a:endParaRPr dirty="0"/>
          </a:p>
          <a:p>
            <a:pPr marL="355599" lvl="1" indent="-355599" algn="l" defTabSz="457200">
              <a:buSzPct val="100000"/>
              <a:buAutoNum type="alphaLcParenR"/>
              <a:defRPr>
                <a:solidFill>
                  <a:schemeClr val="accent1">
                    <a:hueOff val="114395"/>
                    <a:lumOff val="-24975"/>
                  </a:schemeClr>
                </a:solidFill>
              </a:defRPr>
            </a:pPr>
            <a:r>
              <a:rPr lang="en-US" dirty="0"/>
              <a:t>Enviar muitas mensagens/notificações às partes interessadas, a fim de atrair o seu interesse</a:t>
            </a:r>
            <a:r>
              <a:rPr dirty="0"/>
              <a:t>.</a:t>
            </a:r>
          </a:p>
          <a:p>
            <a:pPr marL="355599" lvl="1" indent="-355599" algn="l" defTabSz="457200">
              <a:buSzPct val="100000"/>
              <a:buAutoNum type="alphaLcParenR"/>
              <a:defRPr>
                <a:solidFill>
                  <a:schemeClr val="accent3">
                    <a:hueOff val="362282"/>
                    <a:satOff val="31803"/>
                    <a:lumOff val="-18242"/>
                  </a:schemeClr>
                </a:solidFill>
              </a:defRPr>
            </a:pPr>
            <a:r>
              <a:rPr lang="en-US" dirty="0">
                <a:solidFill>
                  <a:schemeClr val="accent1">
                    <a:hueOff val="114395"/>
                    <a:lumOff val="-24975"/>
                  </a:schemeClr>
                </a:solidFill>
              </a:rPr>
              <a:t>Todas as anteriores.</a:t>
            </a:r>
            <a:endParaRPr dirty="0">
              <a:solidFill>
                <a:schemeClr val="accent1">
                  <a:hueOff val="114395"/>
                  <a:lumOff val="-24975"/>
                </a:schemeClr>
              </a:solidFill>
            </a:endParaRPr>
          </a:p>
        </p:txBody>
      </p:sp>
      <p:sp>
        <p:nvSpPr>
          <p:cNvPr id="410"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411"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412" name="Unit 3…"/>
          <p:cNvSpPr txBox="1"/>
          <p:nvPr/>
        </p:nvSpPr>
        <p:spPr>
          <a:xfrm>
            <a:off x="9333243" y="709037"/>
            <a:ext cx="8858727" cy="187380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p>
            <a:pPr defTabSz="738187">
              <a:defRPr sz="3200">
                <a:solidFill>
                  <a:schemeClr val="accent1">
                    <a:hueOff val="114395"/>
                    <a:lumOff val="-24975"/>
                  </a:schemeClr>
                </a:solidFill>
                <a:latin typeface="Helvetica"/>
                <a:ea typeface="Helvetica"/>
                <a:cs typeface="Helvetica"/>
                <a:sym typeface="Helvetica"/>
              </a:defRPr>
            </a:pPr>
            <a:r>
              <a:rPr dirty="0" err="1"/>
              <a:t>Unidade</a:t>
            </a:r>
            <a:r>
              <a:rPr dirty="0"/>
              <a:t> 3</a:t>
            </a:r>
          </a:p>
          <a:p>
            <a:pPr defTabSz="738187">
              <a:defRPr sz="5000">
                <a:solidFill>
                  <a:schemeClr val="accent1">
                    <a:hueOff val="114395"/>
                    <a:lumOff val="-24975"/>
                  </a:schemeClr>
                </a:solidFill>
                <a:latin typeface="A.C.M.E. Secret Agent"/>
                <a:ea typeface="A.C.M.E. Secret Agent"/>
                <a:cs typeface="A.C.M.E. Secret Agent"/>
                <a:sym typeface="A.C.M.E. Secret Agent"/>
              </a:defRPr>
            </a:pPr>
            <a:r>
              <a:rPr dirty="0" err="1"/>
              <a:t>Perguntas</a:t>
            </a:r>
            <a:r>
              <a:rPr dirty="0"/>
              <a:t> de </a:t>
            </a:r>
            <a:r>
              <a:rPr lang="en-GB" dirty="0" err="1"/>
              <a:t>correção</a:t>
            </a:r>
            <a:r>
              <a:rPr lang="en-GB" dirty="0"/>
              <a:t> </a:t>
            </a:r>
            <a:r>
              <a:rPr lang="en-GB" dirty="0" err="1"/>
              <a:t>autónoma</a:t>
            </a:r>
            <a:endParaRPr dirty="0"/>
          </a:p>
          <a:p>
            <a:pPr defTabSz="738187">
              <a:defRPr sz="2900">
                <a:solidFill>
                  <a:schemeClr val="accent1">
                    <a:hueOff val="114395"/>
                    <a:lumOff val="-24975"/>
                  </a:schemeClr>
                </a:solidFill>
                <a:latin typeface="Helvetica"/>
                <a:ea typeface="Helvetica"/>
                <a:cs typeface="Helvetica"/>
                <a:sym typeface="Helvetica"/>
              </a:defRPr>
            </a:pPr>
            <a:r>
              <a:rPr lang="pt-PT" dirty="0"/>
              <a:t>I</a:t>
            </a:r>
            <a:r>
              <a:rPr dirty="0" err="1"/>
              <a:t>ndique</a:t>
            </a:r>
            <a:r>
              <a:rPr dirty="0"/>
              <a:t> a </a:t>
            </a:r>
            <a:r>
              <a:rPr dirty="0" err="1"/>
              <a:t>resposta</a:t>
            </a:r>
            <a:r>
              <a:rPr dirty="0"/>
              <a:t> </a:t>
            </a:r>
            <a:r>
              <a:rPr lang="en-GB" dirty="0" err="1"/>
              <a:t>correta</a:t>
            </a:r>
            <a:endParaRPr dirty="0"/>
          </a:p>
        </p:txBody>
      </p:sp>
      <p:grpSp>
        <p:nvGrpSpPr>
          <p:cNvPr id="415" name="Agrupar"/>
          <p:cNvGrpSpPr/>
          <p:nvPr/>
        </p:nvGrpSpPr>
        <p:grpSpPr>
          <a:xfrm>
            <a:off x="20340637" y="14829510"/>
            <a:ext cx="1300908" cy="446058"/>
            <a:chOff x="0" y="0"/>
            <a:chExt cx="1300907" cy="446057"/>
          </a:xfrm>
        </p:grpSpPr>
        <p:sp>
          <p:nvSpPr>
            <p:cNvPr id="413"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14"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3…">
            <a:extLst>
              <a:ext uri="{FF2B5EF4-FFF2-40B4-BE49-F238E27FC236}">
                <a16:creationId xmlns:a16="http://schemas.microsoft.com/office/drawing/2014/main" id="{C81B0658-7D61-1ECE-A82D-BB74EB72D6B6}"/>
              </a:ext>
            </a:extLst>
          </p:cNvPr>
          <p:cNvSpPr txBox="1"/>
          <p:nvPr/>
        </p:nvSpPr>
        <p:spPr>
          <a:xfrm>
            <a:off x="712960" y="3317242"/>
            <a:ext cx="3306252" cy="113513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3</a:t>
            </a:r>
          </a:p>
          <a:p>
            <a:pPr algn="l" defTabSz="457200">
              <a:defRPr sz="2100" b="1">
                <a:solidFill>
                  <a:srgbClr val="FFFFFF"/>
                </a:solidFill>
              </a:defRPr>
            </a:pPr>
            <a:r>
              <a:rPr lang="en-US" dirty="0"/>
              <a:t>Utilização de canais de redes sociais.</a:t>
            </a:r>
            <a:endParaRPr dirty="0"/>
          </a:p>
        </p:txBody>
      </p:sp>
      <p:sp>
        <p:nvSpPr>
          <p:cNvPr id="10" name="Rectángulo redondeado">
            <a:extLst>
              <a:ext uri="{FF2B5EF4-FFF2-40B4-BE49-F238E27FC236}">
                <a16:creationId xmlns:a16="http://schemas.microsoft.com/office/drawing/2014/main" id="{46077EB8-EDB4-E915-89C9-101D75C63973}"/>
              </a:ext>
            </a:extLst>
          </p:cNvPr>
          <p:cNvSpPr/>
          <p:nvPr/>
        </p:nvSpPr>
        <p:spPr>
          <a:xfrm>
            <a:off x="14323646" y="11291777"/>
            <a:ext cx="7246935" cy="3087073"/>
          </a:xfrm>
          <a:prstGeom prst="roundRect">
            <a:avLst>
              <a:gd name="adj" fmla="val 9616"/>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1" name="LINKS OF INTEREST">
            <a:extLst>
              <a:ext uri="{FF2B5EF4-FFF2-40B4-BE49-F238E27FC236}">
                <a16:creationId xmlns:a16="http://schemas.microsoft.com/office/drawing/2014/main" id="{D88319FD-6F9E-E6B0-8483-F495B3F7DC06}"/>
              </a:ext>
            </a:extLst>
          </p:cNvPr>
          <p:cNvSpPr txBox="1"/>
          <p:nvPr/>
        </p:nvSpPr>
        <p:spPr>
          <a:xfrm>
            <a:off x="14644058" y="11532554"/>
            <a:ext cx="2739890" cy="1596803"/>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rPr dirty="0"/>
              <a:t>LIGAÇÕES DE INTERESSE</a:t>
            </a:r>
          </a:p>
        </p:txBody>
      </p:sp>
      <p:sp>
        <p:nvSpPr>
          <p:cNvPr id="12" name="Encendido">
            <a:extLst>
              <a:ext uri="{FF2B5EF4-FFF2-40B4-BE49-F238E27FC236}">
                <a16:creationId xmlns:a16="http://schemas.microsoft.com/office/drawing/2014/main" id="{2923E6CD-D638-29BF-F774-0B87B3794C5E}"/>
              </a:ext>
            </a:extLst>
          </p:cNvPr>
          <p:cNvSpPr/>
          <p:nvPr/>
        </p:nvSpPr>
        <p:spPr>
          <a:xfrm>
            <a:off x="15012206" y="13059703"/>
            <a:ext cx="1001797" cy="1042359"/>
          </a:xfrm>
          <a:custGeom>
            <a:avLst/>
            <a:gdLst/>
            <a:ahLst/>
            <a:cxnLst>
              <a:cxn ang="0">
                <a:pos x="wd2" y="hd2"/>
              </a:cxn>
              <a:cxn ang="5400000">
                <a:pos x="wd2" y="hd2"/>
              </a:cxn>
              <a:cxn ang="10800000">
                <a:pos x="wd2" y="hd2"/>
              </a:cxn>
              <a:cxn ang="16200000">
                <a:pos x="wd2" y="hd2"/>
              </a:cxn>
            </a:cxnLst>
            <a:rect l="0" t="0" r="r" b="b"/>
            <a:pathLst>
              <a:path w="21594" h="21600" extrusionOk="0">
                <a:moveTo>
                  <a:pt x="10797" y="0"/>
                </a:moveTo>
                <a:cubicBezTo>
                  <a:pt x="9878" y="0"/>
                  <a:pt x="9133" y="716"/>
                  <a:pt x="9133" y="1600"/>
                </a:cubicBezTo>
                <a:lnTo>
                  <a:pt x="9133" y="10222"/>
                </a:lnTo>
                <a:cubicBezTo>
                  <a:pt x="9133" y="11106"/>
                  <a:pt x="9878" y="11822"/>
                  <a:pt x="10797" y="11822"/>
                </a:cubicBezTo>
                <a:cubicBezTo>
                  <a:pt x="11717" y="11822"/>
                  <a:pt x="12461" y="11106"/>
                  <a:pt x="12461" y="10222"/>
                </a:cubicBezTo>
                <a:lnTo>
                  <a:pt x="12461" y="1600"/>
                </a:lnTo>
                <a:cubicBezTo>
                  <a:pt x="12461" y="716"/>
                  <a:pt x="11717" y="0"/>
                  <a:pt x="10797" y="0"/>
                </a:cubicBezTo>
                <a:close/>
                <a:moveTo>
                  <a:pt x="4155" y="3552"/>
                </a:moveTo>
                <a:cubicBezTo>
                  <a:pt x="3730" y="3561"/>
                  <a:pt x="3308" y="3725"/>
                  <a:pt x="2990" y="4045"/>
                </a:cubicBezTo>
                <a:cubicBezTo>
                  <a:pt x="1061" y="5987"/>
                  <a:pt x="0" y="8536"/>
                  <a:pt x="0" y="11220"/>
                </a:cubicBezTo>
                <a:cubicBezTo>
                  <a:pt x="0" y="16941"/>
                  <a:pt x="4840" y="21600"/>
                  <a:pt x="10797" y="21600"/>
                </a:cubicBezTo>
                <a:cubicBezTo>
                  <a:pt x="16754" y="21600"/>
                  <a:pt x="21600" y="16941"/>
                  <a:pt x="21594" y="11220"/>
                </a:cubicBezTo>
                <a:cubicBezTo>
                  <a:pt x="21594" y="8536"/>
                  <a:pt x="20534" y="5987"/>
                  <a:pt x="18605" y="4045"/>
                </a:cubicBezTo>
                <a:cubicBezTo>
                  <a:pt x="17973" y="3411"/>
                  <a:pt x="16917" y="3383"/>
                  <a:pt x="16251" y="3996"/>
                </a:cubicBezTo>
                <a:cubicBezTo>
                  <a:pt x="15591" y="4603"/>
                  <a:pt x="15565" y="5618"/>
                  <a:pt x="16202" y="6258"/>
                </a:cubicBezTo>
                <a:cubicBezTo>
                  <a:pt x="17539" y="7603"/>
                  <a:pt x="18271" y="9360"/>
                  <a:pt x="18271" y="11220"/>
                </a:cubicBezTo>
                <a:cubicBezTo>
                  <a:pt x="18271" y="15179"/>
                  <a:pt x="14910" y="18401"/>
                  <a:pt x="10792" y="18401"/>
                </a:cubicBezTo>
                <a:cubicBezTo>
                  <a:pt x="6674" y="18401"/>
                  <a:pt x="3323" y="15179"/>
                  <a:pt x="3323" y="11220"/>
                </a:cubicBezTo>
                <a:cubicBezTo>
                  <a:pt x="3323" y="9360"/>
                  <a:pt x="4056" y="7598"/>
                  <a:pt x="5392" y="6258"/>
                </a:cubicBezTo>
                <a:cubicBezTo>
                  <a:pt x="6030" y="5618"/>
                  <a:pt x="6009" y="4609"/>
                  <a:pt x="5343" y="3996"/>
                </a:cubicBezTo>
                <a:cubicBezTo>
                  <a:pt x="5010" y="3690"/>
                  <a:pt x="4580" y="3543"/>
                  <a:pt x="4155" y="3552"/>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dirty="0"/>
          </a:p>
        </p:txBody>
      </p:sp>
      <p:sp>
        <p:nvSpPr>
          <p:cNvPr id="3" name="TextBox 2">
            <a:extLst>
              <a:ext uri="{FF2B5EF4-FFF2-40B4-BE49-F238E27FC236}">
                <a16:creationId xmlns:a16="http://schemas.microsoft.com/office/drawing/2014/main" id="{DC396C72-1969-463B-1296-85D0A280C36B}"/>
              </a:ext>
            </a:extLst>
          </p:cNvPr>
          <p:cNvSpPr txBox="1"/>
          <p:nvPr/>
        </p:nvSpPr>
        <p:spPr>
          <a:xfrm>
            <a:off x="17083472" y="12014729"/>
            <a:ext cx="4089259" cy="904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pPr marL="0" marR="0" indent="0" algn="ctr" defTabSz="2799574" rtl="0" fontAlgn="auto" latinLnBrk="0" hangingPunct="0">
              <a:lnSpc>
                <a:spcPct val="100000"/>
              </a:lnSpc>
              <a:spcBef>
                <a:spcPts val="0"/>
              </a:spcBef>
              <a:spcAft>
                <a:spcPts val="0"/>
              </a:spcAft>
              <a:buClrTx/>
              <a:buSzTx/>
              <a:buFontTx/>
              <a:buNone/>
              <a:tabLst/>
            </a:pPr>
            <a:r>
              <a:rPr kumimoji="0" lang="it-IT" sz="2400" b="0" i="0" u="none" strike="noStrike" cap="none" spc="0" normalizeH="0" baseline="0" dirty="0">
                <a:ln>
                  <a:noFill/>
                </a:ln>
                <a:solidFill>
                  <a:srgbClr val="5E5E5E"/>
                </a:solidFill>
                <a:effectLst/>
                <a:uFillTx/>
                <a:latin typeface="+mn-lt"/>
                <a:ea typeface="+mn-ea"/>
                <a:cs typeface="+mn-cs"/>
                <a:sym typeface="Helvetica Neue"/>
                <a:hlinkClick r:id="rId3"/>
              </a:rPr>
              <a:t>https://www.youtube.com/watch?v=cNvqLY8oFe8</a:t>
            </a:r>
            <a:endParaRPr kumimoji="0" lang="el-GR" sz="2400" b="0" i="0" u="none" strike="noStrike" cap="none" spc="0" normalizeH="0" baseline="0" dirty="0">
              <a:ln>
                <a:noFill/>
              </a:ln>
              <a:solidFill>
                <a:srgbClr val="5E5E5E"/>
              </a:solidFill>
              <a:effectLst/>
              <a:uFillTx/>
              <a:latin typeface="+mn-lt"/>
              <a:ea typeface="+mn-ea"/>
              <a:cs typeface="+mn-cs"/>
              <a:sym typeface="Helvetica Neue"/>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igura"/>
          <p:cNvSpPr/>
          <p:nvPr/>
        </p:nvSpPr>
        <p:spPr>
          <a:xfrm>
            <a:off x="-251810" y="-392082"/>
            <a:ext cx="22590783" cy="16311789"/>
          </a:xfrm>
          <a:custGeom>
            <a:avLst/>
            <a:gdLst/>
            <a:ahLst/>
            <a:cxnLst>
              <a:cxn ang="0">
                <a:pos x="wd2" y="hd2"/>
              </a:cxn>
              <a:cxn ang="5400000">
                <a:pos x="wd2" y="hd2"/>
              </a:cxn>
              <a:cxn ang="10800000">
                <a:pos x="wd2" y="hd2"/>
              </a:cxn>
              <a:cxn ang="16200000">
                <a:pos x="wd2" y="hd2"/>
              </a:cxn>
            </a:cxnLst>
            <a:rect l="0" t="0" r="r" b="b"/>
            <a:pathLst>
              <a:path w="21600" h="21600" extrusionOk="0">
                <a:moveTo>
                  <a:pt x="4826" y="72"/>
                </a:moveTo>
                <a:cubicBezTo>
                  <a:pt x="4666" y="858"/>
                  <a:pt x="4389" y="1591"/>
                  <a:pt x="4014" y="2227"/>
                </a:cubicBezTo>
                <a:cubicBezTo>
                  <a:pt x="3049" y="3866"/>
                  <a:pt x="1542" y="4741"/>
                  <a:pt x="0" y="4560"/>
                </a:cubicBezTo>
                <a:lnTo>
                  <a:pt x="120" y="21600"/>
                </a:lnTo>
                <a:lnTo>
                  <a:pt x="21600" y="21600"/>
                </a:lnTo>
                <a:lnTo>
                  <a:pt x="21600" y="0"/>
                </a:lnTo>
                <a:lnTo>
                  <a:pt x="4826" y="72"/>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73" name="logoflavours02.png" descr="logoflavours02.png"/>
          <p:cNvPicPr>
            <a:picLocks noChangeAspect="1"/>
          </p:cNvPicPr>
          <p:nvPr/>
        </p:nvPicPr>
        <p:blipFill>
          <a:blip r:embed="rId2"/>
          <a:stretch>
            <a:fillRect/>
          </a:stretch>
        </p:blipFill>
        <p:spPr>
          <a:xfrm>
            <a:off x="311109" y="602829"/>
            <a:ext cx="2912513" cy="1258593"/>
          </a:xfrm>
          <a:prstGeom prst="rect">
            <a:avLst/>
          </a:prstGeom>
          <a:ln w="12700">
            <a:miter lim="400000"/>
          </a:ln>
        </p:spPr>
      </p:pic>
      <p:sp>
        <p:nvSpPr>
          <p:cNvPr id="175" name="UNITS"/>
          <p:cNvSpPr txBox="1"/>
          <p:nvPr/>
        </p:nvSpPr>
        <p:spPr>
          <a:xfrm>
            <a:off x="1648245" y="3865918"/>
            <a:ext cx="3028885" cy="1482560"/>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dirty="0"/>
              <a:t>UNIDADES</a:t>
            </a:r>
          </a:p>
        </p:txBody>
      </p:sp>
      <p:pic>
        <p:nvPicPr>
          <p:cNvPr id="176" name="Imagen" descr="Imagen"/>
          <p:cNvPicPr>
            <a:picLocks noChangeAspect="1"/>
          </p:cNvPicPr>
          <p:nvPr/>
        </p:nvPicPr>
        <p:blipFill>
          <a:blip r:embed="rId3"/>
          <a:stretch>
            <a:fillRect/>
          </a:stretch>
        </p:blipFill>
        <p:spPr>
          <a:xfrm>
            <a:off x="17804319" y="7760628"/>
            <a:ext cx="2912513" cy="6724144"/>
          </a:xfrm>
          <a:prstGeom prst="rect">
            <a:avLst/>
          </a:prstGeom>
          <a:ln w="12700">
            <a:miter lim="400000"/>
          </a:ln>
        </p:spPr>
      </p:pic>
      <p:sp>
        <p:nvSpPr>
          <p:cNvPr id="177" name="Bocadillo redondo"/>
          <p:cNvSpPr/>
          <p:nvPr/>
        </p:nvSpPr>
        <p:spPr>
          <a:xfrm>
            <a:off x="11963400" y="11828534"/>
            <a:ext cx="5916018" cy="2726830"/>
          </a:xfrm>
          <a:prstGeom prst="wedgeEllipseCallout">
            <a:avLst>
              <a:gd name="adj1" fmla="val 59841"/>
              <a:gd name="adj2" fmla="val -91690"/>
            </a:avLst>
          </a:prstGeom>
          <a:solidFill>
            <a:srgbClr val="FFFFFF"/>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78" name="Let’s Start"/>
          <p:cNvSpPr txBox="1"/>
          <p:nvPr/>
        </p:nvSpPr>
        <p:spPr>
          <a:xfrm>
            <a:off x="12512537" y="12545813"/>
            <a:ext cx="4848854" cy="1308606"/>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lvl1pPr>
              <a:defRPr sz="6200">
                <a:solidFill>
                  <a:schemeClr val="accent1">
                    <a:hueOff val="114395"/>
                    <a:lumOff val="-24975"/>
                  </a:schemeClr>
                </a:solidFill>
                <a:latin typeface="A.C.M.E. Secret Agent"/>
                <a:ea typeface="A.C.M.E. Secret Agent"/>
                <a:cs typeface="A.C.M.E. Secret Agent"/>
                <a:sym typeface="A.C.M.E. Secret Agent"/>
              </a:defRPr>
            </a:lvl1pPr>
          </a:lstStyle>
          <a:p>
            <a:r>
              <a:rPr dirty="0"/>
              <a:t>Vamos </a:t>
            </a:r>
            <a:r>
              <a:rPr dirty="0" err="1"/>
              <a:t>começar</a:t>
            </a:r>
            <a:endParaRPr dirty="0"/>
          </a:p>
        </p:txBody>
      </p:sp>
      <p:sp>
        <p:nvSpPr>
          <p:cNvPr id="2" name="What is entrepreneurship? Entrepreneurship in the rural environment.…">
            <a:extLst>
              <a:ext uri="{FF2B5EF4-FFF2-40B4-BE49-F238E27FC236}">
                <a16:creationId xmlns:a16="http://schemas.microsoft.com/office/drawing/2014/main" id="{5A6E4517-1AC3-BE38-3582-9873C0DD8A00}"/>
              </a:ext>
            </a:extLst>
          </p:cNvPr>
          <p:cNvSpPr txBox="1"/>
          <p:nvPr/>
        </p:nvSpPr>
        <p:spPr>
          <a:xfrm>
            <a:off x="5489930" y="3702619"/>
            <a:ext cx="12108740" cy="749072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marL="584200" indent="-584200" algn="l" defTabSz="457200">
              <a:spcAft>
                <a:spcPts val="1200"/>
              </a:spcAft>
              <a:buSzPct val="100000"/>
              <a:buAutoNum type="arabicPeriod"/>
              <a:defRPr sz="3300">
                <a:solidFill>
                  <a:schemeClr val="accent4">
                    <a:hueOff val="348544"/>
                    <a:lumOff val="7139"/>
                  </a:schemeClr>
                </a:solidFill>
              </a:defRPr>
            </a:pPr>
            <a:r>
              <a:rPr lang="en-US" dirty="0">
                <a:solidFill>
                  <a:schemeClr val="bg1"/>
                </a:solidFill>
              </a:rPr>
              <a:t>Conhecimentos e compreensão dos conceitos-chave: marca e imagem</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t>Criar um ponto de gastronomia local como imagem de destino turístico</a:t>
            </a:r>
            <a:r>
              <a:rPr dirty="0"/>
              <a:t>.</a:t>
            </a:r>
          </a:p>
          <a:p>
            <a:pPr marL="584200" indent="-584200" algn="l" defTabSz="457200">
              <a:spcAft>
                <a:spcPts val="1200"/>
              </a:spcAft>
              <a:buSzPct val="100000"/>
              <a:buAutoNum type="arabicPeriod"/>
              <a:defRPr sz="3300">
                <a:solidFill>
                  <a:srgbClr val="FFFFFF"/>
                </a:solidFill>
              </a:defRPr>
            </a:pPr>
            <a:r>
              <a:rPr lang="en-US" dirty="0"/>
              <a:t>Utilização de canais de redes sociais</a:t>
            </a:r>
            <a:r>
              <a:rPr dirty="0"/>
              <a:t>.</a:t>
            </a:r>
          </a:p>
          <a:p>
            <a:pPr marL="584200" indent="-584200" algn="l" defTabSz="457200">
              <a:spcAft>
                <a:spcPts val="1200"/>
              </a:spcAft>
              <a:buSzPct val="100000"/>
              <a:buAutoNum type="arabicPeriod"/>
              <a:defRPr sz="3300">
                <a:solidFill>
                  <a:srgbClr val="FFFFFF"/>
                </a:solidFill>
              </a:defRPr>
            </a:pPr>
            <a:r>
              <a:rPr lang="it-IT" dirty="0"/>
              <a:t>Comunicação e narração de histórias</a:t>
            </a:r>
            <a:r>
              <a:rPr dirty="0"/>
              <a:t>.</a:t>
            </a:r>
          </a:p>
          <a:p>
            <a:pPr marL="584200" indent="-584200" algn="l" defTabSz="457200">
              <a:spcAft>
                <a:spcPts val="1200"/>
              </a:spcAft>
              <a:buSzPct val="100000"/>
              <a:buAutoNum type="arabicPeriod"/>
              <a:defRPr sz="3300">
                <a:solidFill>
                  <a:srgbClr val="FFFFFF"/>
                </a:solidFill>
              </a:defRPr>
            </a:pPr>
            <a:r>
              <a:rPr lang="en-US" dirty="0"/>
              <a:t>Sustentabilidade e apoio da comunidade local para a preservação do específico</a:t>
            </a:r>
            <a:r>
              <a:rPr dirty="0"/>
              <a:t>.</a:t>
            </a:r>
          </a:p>
          <a:p>
            <a:pPr marL="584200" indent="-584200" algn="l" defTabSz="457200">
              <a:spcAft>
                <a:spcPts val="1200"/>
              </a:spcAft>
              <a:buSzPct val="100000"/>
              <a:buAutoNum type="arabicPeriod"/>
              <a:defRPr sz="3300">
                <a:solidFill>
                  <a:srgbClr val="FFFFFF"/>
                </a:solidFill>
              </a:defRPr>
            </a:pPr>
            <a:r>
              <a:rPr lang="en-US" dirty="0"/>
              <a:t>Destino turístico e mercado gastronómico</a:t>
            </a:r>
            <a:r>
              <a:rPr dirty="0"/>
              <a:t>.</a:t>
            </a:r>
          </a:p>
          <a:p>
            <a:pPr marL="584200" indent="-584200" algn="l" defTabSz="457200">
              <a:spcAft>
                <a:spcPts val="1200"/>
              </a:spcAft>
              <a:buSzPct val="100000"/>
              <a:buAutoNum type="arabicPeriod"/>
              <a:defRPr sz="3300">
                <a:solidFill>
                  <a:srgbClr val="FFFFFF"/>
                </a:solidFill>
              </a:defRPr>
            </a:pPr>
            <a:r>
              <a:rPr lang="en-US" dirty="0"/>
              <a:t>Satisfação alimentar do turista</a:t>
            </a:r>
            <a:r>
              <a:rPr lang="el-GR" dirty="0"/>
              <a:t>.</a:t>
            </a:r>
            <a:endParaRPr lang="en-US" dirty="0"/>
          </a:p>
          <a:p>
            <a:pPr marL="584200" indent="-584200" algn="l" defTabSz="457200">
              <a:spcAft>
                <a:spcPts val="1200"/>
              </a:spcAft>
              <a:buSzPct val="100000"/>
              <a:buAutoNum type="arabicPeriod"/>
              <a:defRPr sz="3300">
                <a:solidFill>
                  <a:srgbClr val="FFFFFF"/>
                </a:solidFill>
              </a:defRPr>
            </a:pPr>
            <a:r>
              <a:rPr lang="en-US" dirty="0"/>
              <a:t>Agências de viagens e adesão às rotas do turismo gastronómico.</a:t>
            </a:r>
            <a:endParaRPr lang="it-IT" dirty="0"/>
          </a:p>
          <a:p>
            <a:pPr marL="584200" indent="-584200" algn="l" defTabSz="457200">
              <a:spcAft>
                <a:spcPts val="1200"/>
              </a:spcAft>
              <a:buSzPct val="100000"/>
              <a:buAutoNum type="arabicPeriod"/>
              <a:defRPr sz="3300">
                <a:solidFill>
                  <a:srgbClr val="FFFFFF"/>
                </a:solidFill>
              </a:defRPr>
            </a:pPr>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igura"/>
          <p:cNvSpPr/>
          <p:nvPr/>
        </p:nvSpPr>
        <p:spPr>
          <a:xfrm>
            <a:off x="-251810" y="-392082"/>
            <a:ext cx="22590783" cy="16311789"/>
          </a:xfrm>
          <a:custGeom>
            <a:avLst/>
            <a:gdLst/>
            <a:ahLst/>
            <a:cxnLst>
              <a:cxn ang="0">
                <a:pos x="wd2" y="hd2"/>
              </a:cxn>
              <a:cxn ang="5400000">
                <a:pos x="wd2" y="hd2"/>
              </a:cxn>
              <a:cxn ang="10800000">
                <a:pos x="wd2" y="hd2"/>
              </a:cxn>
              <a:cxn ang="16200000">
                <a:pos x="wd2" y="hd2"/>
              </a:cxn>
            </a:cxnLst>
            <a:rect l="0" t="0" r="r" b="b"/>
            <a:pathLst>
              <a:path w="21600" h="21600" extrusionOk="0">
                <a:moveTo>
                  <a:pt x="4826" y="72"/>
                </a:moveTo>
                <a:cubicBezTo>
                  <a:pt x="4666" y="858"/>
                  <a:pt x="4389" y="1591"/>
                  <a:pt x="4014" y="2227"/>
                </a:cubicBezTo>
                <a:cubicBezTo>
                  <a:pt x="3049" y="3866"/>
                  <a:pt x="1542" y="4741"/>
                  <a:pt x="0" y="4560"/>
                </a:cubicBezTo>
                <a:lnTo>
                  <a:pt x="120" y="21600"/>
                </a:lnTo>
                <a:lnTo>
                  <a:pt x="21600" y="21600"/>
                </a:lnTo>
                <a:lnTo>
                  <a:pt x="21600" y="0"/>
                </a:lnTo>
                <a:lnTo>
                  <a:pt x="4826" y="72"/>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81" name="logoflavours02.png" descr="logoflavours02.png"/>
          <p:cNvPicPr>
            <a:picLocks noChangeAspect="1"/>
          </p:cNvPicPr>
          <p:nvPr/>
        </p:nvPicPr>
        <p:blipFill>
          <a:blip r:embed="rId2"/>
          <a:stretch>
            <a:fillRect/>
          </a:stretch>
        </p:blipFill>
        <p:spPr>
          <a:xfrm>
            <a:off x="311109" y="602829"/>
            <a:ext cx="2912513" cy="1258593"/>
          </a:xfrm>
          <a:prstGeom prst="rect">
            <a:avLst/>
          </a:prstGeom>
          <a:ln w="12700">
            <a:miter lim="400000"/>
          </a:ln>
        </p:spPr>
      </p:pic>
      <p:sp>
        <p:nvSpPr>
          <p:cNvPr id="182" name="What is entrepreneurship? Entrepreneurship in the rural environment.…"/>
          <p:cNvSpPr txBox="1"/>
          <p:nvPr/>
        </p:nvSpPr>
        <p:spPr>
          <a:xfrm>
            <a:off x="5489930" y="4033478"/>
            <a:ext cx="12108740" cy="6829005"/>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marL="584200" indent="-584200" algn="l" defTabSz="457200">
              <a:spcAft>
                <a:spcPts val="1200"/>
              </a:spcAft>
              <a:buSzPct val="100000"/>
              <a:buAutoNum type="arabicPeriod"/>
              <a:defRPr sz="3300">
                <a:solidFill>
                  <a:schemeClr val="accent4">
                    <a:hueOff val="348544"/>
                    <a:lumOff val="7139"/>
                  </a:schemeClr>
                </a:solidFill>
              </a:defRPr>
            </a:pPr>
            <a:r>
              <a:rPr lang="en-US" dirty="0">
                <a:solidFill>
                  <a:schemeClr val="bg1"/>
                </a:solidFill>
              </a:rPr>
              <a:t>Conhecimentos e compreensão dos conceitos-chave: marca e imagem</a:t>
            </a:r>
            <a:r>
              <a:rPr dirty="0">
                <a:solidFill>
                  <a:schemeClr val="bg1"/>
                </a:solidFill>
              </a:rPr>
              <a:t>.</a:t>
            </a:r>
          </a:p>
          <a:p>
            <a:pPr marL="584200" indent="-584200" algn="l" defTabSz="457200">
              <a:spcAft>
                <a:spcPts val="1200"/>
              </a:spcAft>
              <a:buSzPct val="100000"/>
              <a:buFontTx/>
              <a:buAutoNum type="arabicPeriod"/>
              <a:defRPr sz="3300">
                <a:solidFill>
                  <a:schemeClr val="accent4">
                    <a:hueOff val="348544"/>
                    <a:lumOff val="7139"/>
                  </a:schemeClr>
                </a:solidFill>
              </a:defRPr>
            </a:pPr>
            <a:r>
              <a:rPr lang="en-US" sz="3300" dirty="0">
                <a:solidFill>
                  <a:schemeClr val="bg1"/>
                </a:solidFill>
              </a:rPr>
              <a:t>Criar um ponto de gastronomia local como imagem de destino turístico</a:t>
            </a:r>
            <a:r>
              <a:rPr sz="3300" dirty="0">
                <a:solidFill>
                  <a:schemeClr val="accent4">
                    <a:hueOff val="348544"/>
                    <a:lumOff val="7139"/>
                  </a:schemeClr>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Utilização de canais de redes sociais</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it-IT" dirty="0">
                <a:solidFill>
                  <a:srgbClr val="FFFF00"/>
                </a:solidFill>
              </a:rPr>
              <a:t>Comunicação e narração de histórias</a:t>
            </a:r>
            <a:r>
              <a:rPr dirty="0">
                <a:solidFill>
                  <a:srgbClr val="FFFF00"/>
                </a:solidFill>
              </a:rPr>
              <a:t>.</a:t>
            </a:r>
          </a:p>
          <a:p>
            <a:pPr marL="584200" indent="-584200" algn="l" defTabSz="457200">
              <a:spcAft>
                <a:spcPts val="1200"/>
              </a:spcAft>
              <a:buSzPct val="100000"/>
              <a:buAutoNum type="arabicPeriod"/>
              <a:defRPr sz="3300">
                <a:solidFill>
                  <a:srgbClr val="FFFFFF"/>
                </a:solidFill>
              </a:defRPr>
            </a:pPr>
            <a:r>
              <a:rPr lang="en-US" dirty="0"/>
              <a:t>Sustentabilidade e apoio da comunidade local para a preservação do específico</a:t>
            </a:r>
            <a:r>
              <a:rPr dirty="0"/>
              <a:t>.</a:t>
            </a:r>
          </a:p>
          <a:p>
            <a:pPr marL="584200" indent="-584200" algn="l" defTabSz="457200">
              <a:spcAft>
                <a:spcPts val="1200"/>
              </a:spcAft>
              <a:buSzPct val="100000"/>
              <a:buAutoNum type="arabicPeriod"/>
              <a:defRPr sz="3300">
                <a:solidFill>
                  <a:srgbClr val="FFFFFF"/>
                </a:solidFill>
              </a:defRPr>
            </a:pPr>
            <a:r>
              <a:rPr lang="en-US" dirty="0"/>
              <a:t>Destino turístico e mercado gastronómico</a:t>
            </a:r>
            <a:r>
              <a:rPr dirty="0"/>
              <a:t>.</a:t>
            </a:r>
          </a:p>
          <a:p>
            <a:pPr marL="584200" indent="-584200" algn="l" defTabSz="457200">
              <a:spcAft>
                <a:spcPts val="1200"/>
              </a:spcAft>
              <a:buSzPct val="100000"/>
              <a:buAutoNum type="arabicPeriod"/>
              <a:defRPr sz="3300">
                <a:solidFill>
                  <a:srgbClr val="FFFFFF"/>
                </a:solidFill>
              </a:defRPr>
            </a:pPr>
            <a:r>
              <a:rPr lang="it-IT" dirty="0"/>
              <a:t>Satisfação alimentar do turista</a:t>
            </a:r>
            <a:r>
              <a:rPr lang="el-GR" dirty="0"/>
              <a:t>.</a:t>
            </a:r>
            <a:endParaRPr dirty="0"/>
          </a:p>
          <a:p>
            <a:pPr marL="584200" indent="-584200" algn="l" defTabSz="457200">
              <a:spcAft>
                <a:spcPts val="1200"/>
              </a:spcAft>
              <a:buSzPct val="100000"/>
              <a:buAutoNum type="arabicPeriod"/>
              <a:defRPr sz="3300">
                <a:solidFill>
                  <a:srgbClr val="FFFFFF"/>
                </a:solidFill>
              </a:defRPr>
            </a:pPr>
            <a:r>
              <a:rPr lang="en-US" dirty="0"/>
              <a:t>Agências de viagens e adesão às rotas do turismo gastronómico</a:t>
            </a:r>
            <a:r>
              <a:rPr dirty="0"/>
              <a:t>.</a:t>
            </a:r>
          </a:p>
        </p:txBody>
      </p:sp>
      <p:grpSp>
        <p:nvGrpSpPr>
          <p:cNvPr id="186" name="Agrupar"/>
          <p:cNvGrpSpPr/>
          <p:nvPr/>
        </p:nvGrpSpPr>
        <p:grpSpPr>
          <a:xfrm>
            <a:off x="20340637" y="14829510"/>
            <a:ext cx="1300908" cy="446058"/>
            <a:chOff x="0" y="0"/>
            <a:chExt cx="1300907" cy="446057"/>
          </a:xfrm>
        </p:grpSpPr>
        <p:sp>
          <p:nvSpPr>
            <p:cNvPr id="184" name="Flecha"/>
            <p:cNvSpPr/>
            <p:nvPr/>
          </p:nvSpPr>
          <p:spPr>
            <a:xfrm>
              <a:off x="702902" y="0"/>
              <a:ext cx="598006" cy="446058"/>
            </a:xfrm>
            <a:prstGeom prst="rightArrow">
              <a:avLst>
                <a:gd name="adj1" fmla="val 48937"/>
                <a:gd name="adj2" fmla="val 67430"/>
              </a:avLst>
            </a:prstGeom>
            <a:noFill/>
            <a:ln w="63500" cap="flat">
              <a:solidFill>
                <a:srgbClr val="FFFFFF"/>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85" name="Flecha"/>
            <p:cNvSpPr/>
            <p:nvPr/>
          </p:nvSpPr>
          <p:spPr>
            <a:xfrm rot="10800000">
              <a:off x="0" y="-1"/>
              <a:ext cx="598005" cy="446059"/>
            </a:xfrm>
            <a:prstGeom prst="rightArrow">
              <a:avLst>
                <a:gd name="adj1" fmla="val 48937"/>
                <a:gd name="adj2" fmla="val 67430"/>
              </a:avLst>
            </a:prstGeom>
            <a:noFill/>
            <a:ln w="63500" cap="flat">
              <a:solidFill>
                <a:srgbClr val="FFFFFF"/>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S">
            <a:extLst>
              <a:ext uri="{FF2B5EF4-FFF2-40B4-BE49-F238E27FC236}">
                <a16:creationId xmlns:a16="http://schemas.microsoft.com/office/drawing/2014/main" id="{464B4AA5-09F8-F913-024B-3CAB2E020502}"/>
              </a:ext>
            </a:extLst>
          </p:cNvPr>
          <p:cNvSpPr txBox="1"/>
          <p:nvPr/>
        </p:nvSpPr>
        <p:spPr>
          <a:xfrm>
            <a:off x="1648245" y="3865918"/>
            <a:ext cx="3028885" cy="1482560"/>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dirty="0"/>
              <a:t>UNIDADES</a:t>
            </a:r>
          </a:p>
        </p:txBody>
      </p:sp>
    </p:spTree>
    <p:extLst>
      <p:ext uri="{BB962C8B-B14F-4D97-AF65-F5344CB8AC3E}">
        <p14:creationId xmlns:p14="http://schemas.microsoft.com/office/powerpoint/2010/main" val="367729676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427"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428" name="UNIT 4…"/>
          <p:cNvSpPr txBox="1"/>
          <p:nvPr/>
        </p:nvSpPr>
        <p:spPr>
          <a:xfrm>
            <a:off x="6277330" y="1181614"/>
            <a:ext cx="15493092" cy="1550636"/>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5700" b="1">
                <a:solidFill>
                  <a:schemeClr val="accent1">
                    <a:hueOff val="114395"/>
                    <a:lumOff val="-24975"/>
                  </a:schemeClr>
                </a:solidFill>
              </a:defRPr>
            </a:pPr>
            <a:r>
              <a:rPr dirty="0"/>
              <a:t>UNIDADE 4</a:t>
            </a:r>
          </a:p>
          <a:p>
            <a:pPr algn="l" defTabSz="457200">
              <a:defRPr sz="3300" b="1">
                <a:solidFill>
                  <a:schemeClr val="accent1">
                    <a:hueOff val="114395"/>
                    <a:lumOff val="-24975"/>
                  </a:schemeClr>
                </a:solidFill>
              </a:defRPr>
            </a:pPr>
            <a:r>
              <a:rPr lang="it-IT" dirty="0"/>
              <a:t>Comunicação e narração de histórias</a:t>
            </a:r>
            <a:r>
              <a:rPr dirty="0"/>
              <a:t>.</a:t>
            </a:r>
          </a:p>
        </p:txBody>
      </p:sp>
      <p:sp>
        <p:nvSpPr>
          <p:cNvPr id="429" name="In this unit we are going to develop the concept of customer satisfaction. Without the customer, we cannot start a business and develop it.…"/>
          <p:cNvSpPr txBox="1"/>
          <p:nvPr/>
        </p:nvSpPr>
        <p:spPr>
          <a:xfrm>
            <a:off x="6251400" y="3185971"/>
            <a:ext cx="14687241" cy="909116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algn="just" defTabSz="457200">
              <a:defRPr sz="2900">
                <a:solidFill>
                  <a:schemeClr val="accent1">
                    <a:hueOff val="114395"/>
                    <a:lumOff val="-24975"/>
                  </a:schemeClr>
                </a:solidFill>
              </a:defRPr>
            </a:pPr>
            <a:r>
              <a:rPr dirty="0"/>
              <a:t>Nesta unidade, </a:t>
            </a:r>
            <a:r>
              <a:rPr lang="en-US" dirty="0"/>
              <a:t>ficará a saber como a comunicação e a narração de histórias através dos meios digitais podem influenciar a indústria do turismo</a:t>
            </a:r>
            <a:r>
              <a:rPr dirty="0"/>
              <a:t>.</a:t>
            </a:r>
          </a:p>
          <a:p>
            <a:pPr algn="just" defTabSz="457200">
              <a:defRPr sz="2900">
                <a:solidFill>
                  <a:schemeClr val="accent1">
                    <a:hueOff val="114395"/>
                    <a:lumOff val="-24975"/>
                  </a:schemeClr>
                </a:solidFill>
              </a:defRPr>
            </a:pPr>
            <a:endParaRPr dirty="0"/>
          </a:p>
          <a:p>
            <a:pPr algn="just" defTabSz="457200">
              <a:defRPr sz="2900">
                <a:solidFill>
                  <a:schemeClr val="accent1">
                    <a:hueOff val="114395"/>
                    <a:lumOff val="-24975"/>
                  </a:schemeClr>
                </a:solidFill>
              </a:defRPr>
            </a:pPr>
            <a:r>
              <a:rPr lang="en-US" dirty="0"/>
              <a:t>As histórias são uma parte comum das nossas vidas e têm um papel central na forma como comunicamos uns com os outros, compreendemos o mundo e guardamos as nossas memórias (</a:t>
            </a:r>
            <a:r>
              <a:rPr lang="en-US" dirty="0" err="1"/>
              <a:t>Moscardo</a:t>
            </a:r>
            <a:r>
              <a:rPr lang="en-US" dirty="0"/>
              <a:t>, 2010).  As histórias (mitos, lendas, contos populares) transmitem conhecimento e cultura há milhares de anos. Ao longo dos tempos, as pessoas contaram umas às outras histórias sobre lugares (onde estão, onde viveram, lugares que visitaram). Através das redes sociais, as pessoas podem contar histórias e partilhar as suas experiências com outras pessoas. As histórias profundamente sentidas estimulam o interesse e motivam os turistas a visitar um destino (</a:t>
            </a:r>
            <a:r>
              <a:rPr lang="en-US" dirty="0" err="1"/>
              <a:t>Bossano </a:t>
            </a:r>
            <a:r>
              <a:rPr lang="en-US" dirty="0"/>
              <a:t>et al., 2019)</a:t>
            </a:r>
            <a:r>
              <a:rPr dirty="0"/>
              <a:t>. </a:t>
            </a:r>
            <a:endParaRPr lang="en-US" dirty="0"/>
          </a:p>
          <a:p>
            <a:pPr algn="just" defTabSz="457200">
              <a:defRPr sz="2900">
                <a:solidFill>
                  <a:schemeClr val="accent1">
                    <a:hueOff val="114395"/>
                    <a:lumOff val="-24975"/>
                  </a:schemeClr>
                </a:solidFill>
              </a:defRPr>
            </a:pPr>
            <a:endParaRPr lang="en-US" dirty="0"/>
          </a:p>
          <a:p>
            <a:pPr algn="just" defTabSz="457200">
              <a:defRPr sz="2900">
                <a:solidFill>
                  <a:schemeClr val="accent1">
                    <a:hueOff val="114395"/>
                    <a:lumOff val="-24975"/>
                  </a:schemeClr>
                </a:solidFill>
              </a:defRPr>
            </a:pPr>
            <a:r>
              <a:rPr lang="en-US" dirty="0"/>
              <a:t>Na era digital, a narração de histórias é muito importante porque os lugares competem por turistas, desenvolvimento económico e para transmitir cultura e informação. A narração de histórias digitais é uma forma inovadora de comunicação sobre regiões e lugares através de experiências, anedotas e histórias partilhadas com as partes interessadas. Este processo de comunicação envolveu diferentes partes, como a posição de valor do lugar e o valor criado pelos parceiros locais, instituições de governação e objectivos. A narração de histórias tem o poder de comunicar o valor experimental de um lugar. </a:t>
            </a:r>
            <a:endParaRPr dirty="0"/>
          </a:p>
        </p:txBody>
      </p:sp>
      <p:grpSp>
        <p:nvGrpSpPr>
          <p:cNvPr id="432" name="Agrupar"/>
          <p:cNvGrpSpPr/>
          <p:nvPr/>
        </p:nvGrpSpPr>
        <p:grpSpPr>
          <a:xfrm>
            <a:off x="20340637" y="14842210"/>
            <a:ext cx="1300908" cy="446058"/>
            <a:chOff x="0" y="0"/>
            <a:chExt cx="1300907" cy="446057"/>
          </a:xfrm>
        </p:grpSpPr>
        <p:sp>
          <p:nvSpPr>
            <p:cNvPr id="430"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31"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pic>
        <p:nvPicPr>
          <p:cNvPr id="9" name="Imagen" descr="Imagen">
            <a:extLst>
              <a:ext uri="{FF2B5EF4-FFF2-40B4-BE49-F238E27FC236}">
                <a16:creationId xmlns:a16="http://schemas.microsoft.com/office/drawing/2014/main" id="{A89D3AE3-3A27-6B8D-6FD4-04C5660F5887}"/>
              </a:ext>
            </a:extLst>
          </p:cNvPr>
          <p:cNvPicPr>
            <a:picLocks noChangeAspect="1"/>
          </p:cNvPicPr>
          <p:nvPr/>
        </p:nvPicPr>
        <p:blipFill>
          <a:blip r:embed="rId3"/>
          <a:stretch>
            <a:fillRect/>
          </a:stretch>
        </p:blipFill>
        <p:spPr>
          <a:xfrm>
            <a:off x="1694100" y="10146308"/>
            <a:ext cx="2102813" cy="4854784"/>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436"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437" name="The actions to get a satisfied customer with your product can be the following:…"/>
          <p:cNvSpPr txBox="1"/>
          <p:nvPr/>
        </p:nvSpPr>
        <p:spPr>
          <a:xfrm>
            <a:off x="6193888" y="960359"/>
            <a:ext cx="13666965" cy="696750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algn="just" defTabSz="457200">
              <a:defRPr sz="2900">
                <a:solidFill>
                  <a:schemeClr val="accent1">
                    <a:hueOff val="114395"/>
                    <a:lumOff val="-24975"/>
                  </a:schemeClr>
                </a:solidFill>
              </a:defRPr>
            </a:pPr>
            <a:r>
              <a:rPr lang="en-US" sz="2600" dirty="0"/>
              <a:t>A narração de histórias pode desempenhar diferentes papéis: as histórias são úteis para o compromisso, a adaptação, o veículo de controlo social, o significado pode desenvolver-se conscientemente. Além disso, as histórias podem ter valor, como lendas, mitos, rituais e cerimónias, sendo tudo isto a expressão de uma cultura. </a:t>
            </a:r>
          </a:p>
          <a:p>
            <a:pPr algn="just" defTabSz="457200">
              <a:defRPr sz="2900">
                <a:solidFill>
                  <a:schemeClr val="accent1">
                    <a:hueOff val="114395"/>
                    <a:lumOff val="-24975"/>
                  </a:schemeClr>
                </a:solidFill>
              </a:defRPr>
            </a:pPr>
            <a:endParaRPr lang="en-US" sz="2600" dirty="0"/>
          </a:p>
          <a:p>
            <a:pPr algn="just" defTabSz="457200">
              <a:defRPr sz="2900">
                <a:solidFill>
                  <a:schemeClr val="accent1">
                    <a:hueOff val="114395"/>
                    <a:lumOff val="-24975"/>
                  </a:schemeClr>
                </a:solidFill>
              </a:defRPr>
            </a:pPr>
            <a:r>
              <a:rPr lang="en-US" sz="2600" dirty="0"/>
              <a:t>A narração de histórias pode ser aplicada a uma região para (</a:t>
            </a:r>
            <a:r>
              <a:rPr lang="en-US" sz="2600" dirty="0" err="1"/>
              <a:t>Bossano </a:t>
            </a:r>
            <a:r>
              <a:rPr lang="en-US" sz="2600" dirty="0"/>
              <a:t>et al., 2019): </a:t>
            </a:r>
          </a:p>
          <a:p>
            <a:pPr marL="457200" indent="-457200" algn="just" defTabSz="457200">
              <a:buFont typeface="Arial" panose="020B0604020202020204" pitchFamily="34" charset="0"/>
              <a:buChar char="•"/>
              <a:defRPr sz="2900">
                <a:solidFill>
                  <a:schemeClr val="accent1">
                    <a:hueOff val="114395"/>
                    <a:lumOff val="-24975"/>
                  </a:schemeClr>
                </a:solidFill>
              </a:defRPr>
            </a:pPr>
            <a:r>
              <a:rPr lang="en-US" sz="2600" dirty="0"/>
              <a:t> 	Apresentar objectivos específicos para o local;</a:t>
            </a:r>
          </a:p>
          <a:p>
            <a:pPr marL="457200" indent="-457200" algn="just" defTabSz="457200">
              <a:buFont typeface="Arial" panose="020B0604020202020204" pitchFamily="34" charset="0"/>
              <a:buChar char="•"/>
              <a:defRPr sz="2900">
                <a:solidFill>
                  <a:schemeClr val="accent1">
                    <a:hueOff val="114395"/>
                    <a:lumOff val="-24975"/>
                  </a:schemeClr>
                </a:solidFill>
              </a:defRPr>
            </a:pPr>
            <a:r>
              <a:rPr lang="en-US" sz="2600" dirty="0"/>
              <a:t> 	Valor atual da posição;</a:t>
            </a:r>
          </a:p>
          <a:p>
            <a:pPr marL="457200" indent="-457200" algn="just" defTabSz="457200">
              <a:buFont typeface="Arial" panose="020B0604020202020204" pitchFamily="34" charset="0"/>
              <a:buChar char="•"/>
              <a:defRPr sz="2900">
                <a:solidFill>
                  <a:schemeClr val="accent1">
                    <a:hueOff val="114395"/>
                    <a:lumOff val="-24975"/>
                  </a:schemeClr>
                </a:solidFill>
              </a:defRPr>
            </a:pPr>
            <a:r>
              <a:rPr lang="en-US" sz="2600" dirty="0"/>
              <a:t> 	Motivar o turista a visitar um local;</a:t>
            </a:r>
          </a:p>
          <a:p>
            <a:pPr marL="457200" indent="-457200" algn="just" defTabSz="457200">
              <a:buFont typeface="Arial" panose="020B0604020202020204" pitchFamily="34" charset="0"/>
              <a:buChar char="•"/>
              <a:defRPr sz="2900">
                <a:solidFill>
                  <a:schemeClr val="accent1">
                    <a:hueOff val="114395"/>
                    <a:lumOff val="-24975"/>
                  </a:schemeClr>
                </a:solidFill>
              </a:defRPr>
            </a:pPr>
            <a:r>
              <a:rPr lang="en-US" sz="2600" dirty="0"/>
              <a:t> 	Manter a memória;</a:t>
            </a:r>
          </a:p>
          <a:p>
            <a:pPr marL="457200" indent="-457200" algn="just" defTabSz="457200">
              <a:buFont typeface="Arial" panose="020B0604020202020204" pitchFamily="34" charset="0"/>
              <a:buChar char="•"/>
              <a:defRPr sz="2900">
                <a:solidFill>
                  <a:schemeClr val="accent1">
                    <a:hueOff val="114395"/>
                    <a:lumOff val="-24975"/>
                  </a:schemeClr>
                </a:solidFill>
              </a:defRPr>
            </a:pPr>
            <a:r>
              <a:rPr lang="en-US" sz="2600" dirty="0"/>
              <a:t> 	Criar confiança e sentimento de pertença;</a:t>
            </a:r>
          </a:p>
          <a:p>
            <a:pPr marL="457200" indent="-457200" algn="just" defTabSz="457200">
              <a:buFont typeface="Arial" panose="020B0604020202020204" pitchFamily="34" charset="0"/>
              <a:buChar char="•"/>
              <a:defRPr sz="2900">
                <a:solidFill>
                  <a:schemeClr val="accent1">
                    <a:hueOff val="114395"/>
                    <a:lumOff val="-24975"/>
                  </a:schemeClr>
                </a:solidFill>
              </a:defRPr>
            </a:pPr>
            <a:r>
              <a:rPr lang="en-US" sz="2600" dirty="0"/>
              <a:t> 	Partilhar conhecimentos tácitos;</a:t>
            </a:r>
          </a:p>
          <a:p>
            <a:pPr marL="457200" indent="-457200" algn="just" defTabSz="457200">
              <a:buFont typeface="Arial" panose="020B0604020202020204" pitchFamily="34" charset="0"/>
              <a:buChar char="•"/>
              <a:defRPr sz="2900">
                <a:solidFill>
                  <a:schemeClr val="accent1">
                    <a:hueOff val="114395"/>
                    <a:lumOff val="-24975"/>
                  </a:schemeClr>
                </a:solidFill>
              </a:defRPr>
            </a:pPr>
            <a:r>
              <a:rPr lang="en-US" sz="2600" dirty="0"/>
              <a:t> 	Partilhar valores;</a:t>
            </a:r>
          </a:p>
          <a:p>
            <a:pPr marL="457200" indent="-457200" algn="just" defTabSz="457200">
              <a:buFont typeface="Arial" panose="020B0604020202020204" pitchFamily="34" charset="0"/>
              <a:buChar char="•"/>
              <a:defRPr sz="2900">
                <a:solidFill>
                  <a:schemeClr val="accent1">
                    <a:hueOff val="114395"/>
                    <a:lumOff val="-24975"/>
                  </a:schemeClr>
                </a:solidFill>
              </a:defRPr>
            </a:pPr>
            <a:r>
              <a:rPr lang="en-US" sz="2600" dirty="0"/>
              <a:t> 	Reformular as histórias de lugares;</a:t>
            </a:r>
          </a:p>
          <a:p>
            <a:pPr marL="457200" indent="-457200" algn="just" defTabSz="457200">
              <a:buFont typeface="Arial" panose="020B0604020202020204" pitchFamily="34" charset="0"/>
              <a:buChar char="•"/>
              <a:defRPr sz="2900">
                <a:solidFill>
                  <a:schemeClr val="accent1">
                    <a:hueOff val="114395"/>
                    <a:lumOff val="-24975"/>
                  </a:schemeClr>
                </a:solidFill>
              </a:defRPr>
            </a:pPr>
            <a:r>
              <a:rPr lang="en-US" sz="2600" dirty="0"/>
              <a:t> 	Fornecer valor.</a:t>
            </a:r>
          </a:p>
          <a:p>
            <a:pPr algn="just" defTabSz="457200">
              <a:defRPr sz="2900">
                <a:solidFill>
                  <a:schemeClr val="accent1">
                    <a:hueOff val="114395"/>
                    <a:lumOff val="-24975"/>
                  </a:schemeClr>
                </a:solidFill>
              </a:defRPr>
            </a:pPr>
            <a:endParaRPr lang="en-US" sz="2600" dirty="0"/>
          </a:p>
          <a:p>
            <a:pPr algn="just" defTabSz="457200">
              <a:defRPr sz="2900">
                <a:solidFill>
                  <a:schemeClr val="accent1">
                    <a:hueOff val="114395"/>
                    <a:lumOff val="-24975"/>
                  </a:schemeClr>
                </a:solidFill>
              </a:defRPr>
            </a:pPr>
            <a:r>
              <a:rPr lang="en-US" sz="2600" dirty="0"/>
              <a:t>O processo de contar a história de um lugar inclui três fases: construir uma história do lugar, contá-la às partes interessadas do lugar e ouvir o feedback da história (</a:t>
            </a:r>
            <a:r>
              <a:rPr lang="en-US" sz="2600" b="1" dirty="0"/>
              <a:t>Fig. 4.1</a:t>
            </a:r>
            <a:r>
              <a:rPr lang="en-US" sz="2600" dirty="0"/>
              <a:t>).</a:t>
            </a:r>
          </a:p>
        </p:txBody>
      </p:sp>
      <p:sp>
        <p:nvSpPr>
          <p:cNvPr id="438" name="UNIT 4…"/>
          <p:cNvSpPr txBox="1"/>
          <p:nvPr/>
        </p:nvSpPr>
        <p:spPr>
          <a:xfrm>
            <a:off x="740130" y="3368042"/>
            <a:ext cx="3043223" cy="113513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4</a:t>
            </a:r>
          </a:p>
          <a:p>
            <a:pPr algn="l" defTabSz="457200">
              <a:defRPr sz="2100" b="1">
                <a:solidFill>
                  <a:srgbClr val="FFFFFF"/>
                </a:solidFill>
              </a:defRPr>
            </a:pPr>
            <a:r>
              <a:rPr lang="it-IT" dirty="0"/>
              <a:t>Comunicação e narração de histórias</a:t>
            </a:r>
            <a:r>
              <a:rPr dirty="0"/>
              <a:t>.</a:t>
            </a:r>
          </a:p>
        </p:txBody>
      </p:sp>
      <p:grpSp>
        <p:nvGrpSpPr>
          <p:cNvPr id="441" name="Agrupar"/>
          <p:cNvGrpSpPr/>
          <p:nvPr/>
        </p:nvGrpSpPr>
        <p:grpSpPr>
          <a:xfrm>
            <a:off x="20340637" y="14816810"/>
            <a:ext cx="1300908" cy="446058"/>
            <a:chOff x="0" y="0"/>
            <a:chExt cx="1300907" cy="446057"/>
          </a:xfrm>
        </p:grpSpPr>
        <p:sp>
          <p:nvSpPr>
            <p:cNvPr id="439"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40"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pic>
        <p:nvPicPr>
          <p:cNvPr id="10" name="Picture 9">
            <a:extLst>
              <a:ext uri="{FF2B5EF4-FFF2-40B4-BE49-F238E27FC236}">
                <a16:creationId xmlns:a16="http://schemas.microsoft.com/office/drawing/2014/main" id="{E2C4D3AC-5A80-DFC2-8463-28CFEEF2BD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8275" y="8468139"/>
            <a:ext cx="10424071" cy="6120658"/>
          </a:xfrm>
          <a:prstGeom prst="rect">
            <a:avLst/>
          </a:prstGeom>
          <a:noFill/>
          <a:ln>
            <a:noFill/>
          </a:ln>
        </p:spPr>
      </p:pic>
      <p:sp>
        <p:nvSpPr>
          <p:cNvPr id="12" name="TextBox 11">
            <a:extLst>
              <a:ext uri="{FF2B5EF4-FFF2-40B4-BE49-F238E27FC236}">
                <a16:creationId xmlns:a16="http://schemas.microsoft.com/office/drawing/2014/main" id="{7D3E0619-F61A-6E6B-B71D-160CC436CC6C}"/>
              </a:ext>
            </a:extLst>
          </p:cNvPr>
          <p:cNvSpPr txBox="1"/>
          <p:nvPr/>
        </p:nvSpPr>
        <p:spPr>
          <a:xfrm>
            <a:off x="7518275" y="14787641"/>
            <a:ext cx="11151704" cy="504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ct val="150000"/>
              </a:lnSpc>
              <a:defRPr sz="2000" i="1">
                <a:solidFill>
                  <a:schemeClr val="accent1">
                    <a:hueOff val="114395"/>
                    <a:lumOff val="-24975"/>
                  </a:schemeClr>
                </a:solidFill>
              </a:defRPr>
            </a:lvl1pPr>
          </a:lstStyle>
          <a:p>
            <a:r>
              <a:rPr lang="en-US" dirty="0"/>
              <a:t>Fig. 4.1. Fases da narração de histórias (</a:t>
            </a:r>
            <a:r>
              <a:rPr lang="en-US" dirty="0" err="1"/>
              <a:t>Piciocchi </a:t>
            </a:r>
            <a:r>
              <a:rPr lang="en-US" dirty="0"/>
              <a:t>et al., 2011)</a:t>
            </a:r>
            <a:endParaRPr lang="el-GR"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444"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445" name="Solve any doubts or questions quickly, safely and efficiently. You already know that after-sales service is one of the most important tools to achieve customer loyalty. Any complaint or problem must be solved quickly so that the person does not feel that"/>
          <p:cNvSpPr txBox="1"/>
          <p:nvPr/>
        </p:nvSpPr>
        <p:spPr>
          <a:xfrm>
            <a:off x="6731214" y="1200963"/>
            <a:ext cx="13609422" cy="13415423"/>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457200">
              <a:buSzPct val="123000"/>
              <a:defRPr sz="2900">
                <a:solidFill>
                  <a:schemeClr val="accent1">
                    <a:hueOff val="114395"/>
                    <a:lumOff val="-24975"/>
                  </a:schemeClr>
                </a:solidFill>
              </a:defRPr>
            </a:pPr>
            <a:r>
              <a:rPr lang="en-US" sz="3200" dirty="0"/>
              <a:t>Atualmente, os turistas querem experimentar, aprender e participar. Não estão interessados apenas em comprar produtos turísticos, mas também em comprar e ouvir a história por detrás deles (Mossberg L., 2007).</a:t>
            </a:r>
            <a:endParaRPr lang="el-GR" sz="3200" dirty="0"/>
          </a:p>
          <a:p>
            <a:pPr algn="just" defTabSz="457200">
              <a:buSzPct val="123000"/>
              <a:defRPr sz="2900">
                <a:solidFill>
                  <a:schemeClr val="accent1">
                    <a:hueOff val="114395"/>
                    <a:lumOff val="-24975"/>
                  </a:schemeClr>
                </a:solidFill>
              </a:defRPr>
            </a:pPr>
            <a:endParaRPr lang="en-US" sz="3200" dirty="0"/>
          </a:p>
          <a:p>
            <a:pPr algn="just" defTabSz="457200">
              <a:buSzPct val="123000"/>
              <a:defRPr sz="2900">
                <a:solidFill>
                  <a:schemeClr val="accent1">
                    <a:hueOff val="114395"/>
                    <a:lumOff val="-24975"/>
                  </a:schemeClr>
                </a:solidFill>
              </a:defRPr>
            </a:pPr>
            <a:r>
              <a:rPr lang="en-US" sz="3200" dirty="0"/>
              <a:t>	A narração de histórias, baseada na criatividade e com a ajuda das novas tecnologias, tornou-se uma ferramenta de marketing de destinos muito importante. Com a ajuda da tecnologia, o público pode participar no processo de contar histórias, com um impacto positivo no envolvimento e facilitando o desenvolvimento de relações duradouras. </a:t>
            </a:r>
            <a:endParaRPr lang="el-GR" sz="3200" dirty="0"/>
          </a:p>
          <a:p>
            <a:pPr algn="just" defTabSz="457200">
              <a:buSzPct val="123000"/>
              <a:defRPr sz="2900">
                <a:solidFill>
                  <a:schemeClr val="accent1">
                    <a:hueOff val="114395"/>
                    <a:lumOff val="-24975"/>
                  </a:schemeClr>
                </a:solidFill>
              </a:defRPr>
            </a:pPr>
            <a:endParaRPr lang="en-US" sz="3200" dirty="0"/>
          </a:p>
          <a:p>
            <a:pPr algn="just" defTabSz="457200">
              <a:buSzPct val="123000"/>
              <a:defRPr sz="2900">
                <a:solidFill>
                  <a:schemeClr val="accent1">
                    <a:hueOff val="114395"/>
                    <a:lumOff val="-24975"/>
                  </a:schemeClr>
                </a:solidFill>
              </a:defRPr>
            </a:pPr>
            <a:r>
              <a:rPr lang="en-US" sz="3200" dirty="0"/>
              <a:t>	As tecnologias dos meios de comunicação social visualmente orientadas facilitaram a experiência dos turistas com base na narração de histórias e ofereceram novas formas de desenvolver e partilhar essas experiências. </a:t>
            </a:r>
            <a:endParaRPr lang="el-GR" sz="3200" dirty="0"/>
          </a:p>
          <a:p>
            <a:pPr algn="just" defTabSz="457200">
              <a:buSzPct val="123000"/>
              <a:defRPr sz="2900">
                <a:solidFill>
                  <a:schemeClr val="accent1">
                    <a:hueOff val="114395"/>
                    <a:lumOff val="-24975"/>
                  </a:schemeClr>
                </a:solidFill>
              </a:defRPr>
            </a:pPr>
            <a:endParaRPr lang="el-GR" sz="3200" dirty="0"/>
          </a:p>
          <a:p>
            <a:pPr algn="just" defTabSz="457200">
              <a:buSzPct val="123000"/>
              <a:defRPr sz="2900">
                <a:solidFill>
                  <a:schemeClr val="accent1">
                    <a:hueOff val="114395"/>
                    <a:lumOff val="-24975"/>
                  </a:schemeClr>
                </a:solidFill>
              </a:defRPr>
            </a:pPr>
            <a:r>
              <a:rPr lang="en-US" sz="3200" dirty="0"/>
              <a:t>A narração criativa é definida como o desenvolvimento de histórias que são capazes de (OCDE, 2014):</a:t>
            </a:r>
          </a:p>
          <a:p>
            <a:pPr marL="457200" indent="-457200" algn="just" defTabSz="457200">
              <a:buSzPct val="123000"/>
              <a:buFont typeface="Arial" panose="020B0604020202020204" pitchFamily="34" charset="0"/>
              <a:buChar char="•"/>
              <a:defRPr sz="2900">
                <a:solidFill>
                  <a:schemeClr val="accent1">
                    <a:hueOff val="114395"/>
                    <a:lumOff val="-24975"/>
                  </a:schemeClr>
                </a:solidFill>
              </a:defRPr>
            </a:pPr>
            <a:r>
              <a:rPr lang="en-US" sz="3200" dirty="0"/>
              <a:t> 	Criar um sentido de comunidade e de pertença;</a:t>
            </a:r>
          </a:p>
          <a:p>
            <a:pPr marL="457200" indent="-457200" algn="just" defTabSz="457200">
              <a:buSzPct val="123000"/>
              <a:buFont typeface="Arial" panose="020B0604020202020204" pitchFamily="34" charset="0"/>
              <a:buChar char="•"/>
              <a:defRPr sz="2900">
                <a:solidFill>
                  <a:schemeClr val="accent1">
                    <a:hueOff val="114395"/>
                    <a:lumOff val="-24975"/>
                  </a:schemeClr>
                </a:solidFill>
              </a:defRPr>
            </a:pPr>
            <a:r>
              <a:rPr lang="en-US" sz="3200" dirty="0"/>
              <a:t> 	Envolver-se e interagir com o público;</a:t>
            </a:r>
          </a:p>
          <a:p>
            <a:pPr marL="457200" indent="-457200" algn="just" defTabSz="457200">
              <a:buSzPct val="123000"/>
              <a:buFont typeface="Arial" panose="020B0604020202020204" pitchFamily="34" charset="0"/>
              <a:buChar char="•"/>
              <a:defRPr sz="2900">
                <a:solidFill>
                  <a:schemeClr val="accent1">
                    <a:hueOff val="114395"/>
                    <a:lumOff val="-24975"/>
                  </a:schemeClr>
                </a:solidFill>
              </a:defRPr>
            </a:pPr>
            <a:r>
              <a:rPr lang="en-US" sz="3200" dirty="0"/>
              <a:t> 	Transformar seguidores em promotores;</a:t>
            </a:r>
          </a:p>
          <a:p>
            <a:pPr marL="457200" indent="-457200" algn="just" defTabSz="457200">
              <a:buSzPct val="123000"/>
              <a:buFont typeface="Arial" panose="020B0604020202020204" pitchFamily="34" charset="0"/>
              <a:buChar char="•"/>
              <a:defRPr sz="2900">
                <a:solidFill>
                  <a:schemeClr val="accent1">
                    <a:hueOff val="114395"/>
                    <a:lumOff val="-24975"/>
                  </a:schemeClr>
                </a:solidFill>
              </a:defRPr>
            </a:pPr>
            <a:r>
              <a:rPr lang="en-US" sz="3200" dirty="0"/>
              <a:t> 	Inspirar, convidar o público a ser criativo.</a:t>
            </a:r>
            <a:endParaRPr lang="el-GR" sz="3200" dirty="0"/>
          </a:p>
          <a:p>
            <a:pPr marL="457200" indent="-457200" algn="just" defTabSz="457200">
              <a:buSzPct val="123000"/>
              <a:buFont typeface="Arial" panose="020B0604020202020204" pitchFamily="34" charset="0"/>
              <a:buChar char="•"/>
              <a:defRPr sz="2900">
                <a:solidFill>
                  <a:schemeClr val="accent1">
                    <a:hueOff val="114395"/>
                    <a:lumOff val="-24975"/>
                  </a:schemeClr>
                </a:solidFill>
              </a:defRPr>
            </a:pPr>
            <a:endParaRPr lang="el-GR" sz="3200" dirty="0"/>
          </a:p>
          <a:p>
            <a:pPr algn="just" defTabSz="457200">
              <a:buSzPct val="123000"/>
              <a:defRPr sz="2900">
                <a:solidFill>
                  <a:schemeClr val="accent1">
                    <a:hueOff val="114395"/>
                    <a:lumOff val="-24975"/>
                  </a:schemeClr>
                </a:solidFill>
              </a:defRPr>
            </a:pPr>
            <a:r>
              <a:rPr lang="en-US" sz="3200" dirty="0"/>
              <a:t>A narração criativa de histórias é utilizada para comunicar eficazmente e vender narrativas e características locais da zona. As histórias podem ser utilizadas como ferramenta estratégica de marketing para apoiar os produtos turísticos e o desenvolvimento de um destino turístico e para criar mensagens e transmiti-las ao público-alvo. </a:t>
            </a:r>
          </a:p>
          <a:p>
            <a:pPr algn="just" defTabSz="457200">
              <a:buSzPct val="123000"/>
              <a:defRPr sz="2900">
                <a:solidFill>
                  <a:schemeClr val="accent1">
                    <a:hueOff val="114395"/>
                    <a:lumOff val="-24975"/>
                  </a:schemeClr>
                </a:solidFill>
              </a:defRPr>
            </a:pPr>
            <a:endParaRPr lang="en-US" sz="3200" dirty="0"/>
          </a:p>
        </p:txBody>
      </p:sp>
      <p:sp>
        <p:nvSpPr>
          <p:cNvPr id="446" name="Rectángulo redondeado"/>
          <p:cNvSpPr/>
          <p:nvPr/>
        </p:nvSpPr>
        <p:spPr>
          <a:xfrm>
            <a:off x="523076" y="12083185"/>
            <a:ext cx="5326758" cy="2746324"/>
          </a:xfrm>
          <a:prstGeom prst="roundRect">
            <a:avLst>
              <a:gd name="adj" fmla="val 11121"/>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47" name="Do not forget: Customer preferences may change over time."/>
          <p:cNvSpPr txBox="1"/>
          <p:nvPr/>
        </p:nvSpPr>
        <p:spPr>
          <a:xfrm>
            <a:off x="2156987" y="12296308"/>
            <a:ext cx="3371695" cy="232007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300">
                <a:solidFill>
                  <a:schemeClr val="accent1">
                    <a:hueOff val="114395"/>
                    <a:lumOff val="-24975"/>
                  </a:schemeClr>
                </a:solidFill>
              </a:defRPr>
            </a:pPr>
            <a:r>
              <a:rPr sz="2000" b="1" dirty="0"/>
              <a:t>Não esquecer:</a:t>
            </a:r>
            <a:endParaRPr lang="el-GR" sz="2000" b="1" dirty="0"/>
          </a:p>
          <a:p>
            <a:pPr algn="l" defTabSz="457200">
              <a:defRPr sz="2300">
                <a:solidFill>
                  <a:schemeClr val="accent1">
                    <a:hueOff val="114395"/>
                    <a:lumOff val="-24975"/>
                  </a:schemeClr>
                </a:solidFill>
              </a:defRPr>
            </a:pPr>
            <a:r>
              <a:rPr lang="en-US" sz="2000" dirty="0"/>
              <a:t>O sucesso de um mercado de destino depende da criação e promoção de uma marca clara baseada nas principais características do destino</a:t>
            </a:r>
            <a:r>
              <a:rPr sz="2000" dirty="0"/>
              <a:t>.</a:t>
            </a:r>
          </a:p>
        </p:txBody>
      </p:sp>
      <p:pic>
        <p:nvPicPr>
          <p:cNvPr id="448" name="Imagen" descr="Imagen"/>
          <p:cNvPicPr>
            <a:picLocks noChangeAspect="1"/>
          </p:cNvPicPr>
          <p:nvPr/>
        </p:nvPicPr>
        <p:blipFill>
          <a:blip r:embed="rId3"/>
          <a:stretch>
            <a:fillRect/>
          </a:stretch>
        </p:blipFill>
        <p:spPr>
          <a:xfrm>
            <a:off x="896949" y="12515726"/>
            <a:ext cx="813335" cy="1877753"/>
          </a:xfrm>
          <a:prstGeom prst="rect">
            <a:avLst/>
          </a:prstGeom>
          <a:ln w="12700">
            <a:miter lim="400000"/>
          </a:ln>
        </p:spPr>
      </p:pic>
      <p:grpSp>
        <p:nvGrpSpPr>
          <p:cNvPr id="452" name="Agrupar"/>
          <p:cNvGrpSpPr/>
          <p:nvPr/>
        </p:nvGrpSpPr>
        <p:grpSpPr>
          <a:xfrm>
            <a:off x="20340637" y="14829510"/>
            <a:ext cx="1300908" cy="446058"/>
            <a:chOff x="0" y="0"/>
            <a:chExt cx="1300907" cy="446057"/>
          </a:xfrm>
        </p:grpSpPr>
        <p:sp>
          <p:nvSpPr>
            <p:cNvPr id="450"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51"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4…">
            <a:extLst>
              <a:ext uri="{FF2B5EF4-FFF2-40B4-BE49-F238E27FC236}">
                <a16:creationId xmlns:a16="http://schemas.microsoft.com/office/drawing/2014/main" id="{076BBCBF-78CC-D84C-C14D-649A41067888}"/>
              </a:ext>
            </a:extLst>
          </p:cNvPr>
          <p:cNvSpPr txBox="1"/>
          <p:nvPr/>
        </p:nvSpPr>
        <p:spPr>
          <a:xfrm>
            <a:off x="740130" y="3368042"/>
            <a:ext cx="3043223" cy="113513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4</a:t>
            </a:r>
          </a:p>
          <a:p>
            <a:pPr algn="l" defTabSz="457200">
              <a:defRPr sz="2100" b="1">
                <a:solidFill>
                  <a:srgbClr val="FFFFFF"/>
                </a:solidFill>
              </a:defRPr>
            </a:pPr>
            <a:r>
              <a:rPr lang="it-IT" dirty="0"/>
              <a:t>Comunicação e narração de histórias</a:t>
            </a:r>
            <a:r>
              <a:rPr dirty="0"/>
              <a:t>.</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456"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458" name="1. What are the consequences of not satisfying the customer?…"/>
          <p:cNvSpPr txBox="1"/>
          <p:nvPr/>
        </p:nvSpPr>
        <p:spPr>
          <a:xfrm>
            <a:off x="6364831" y="1554324"/>
            <a:ext cx="13754935" cy="7998555"/>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738187">
              <a:defRPr sz="2900" b="1">
                <a:solidFill>
                  <a:schemeClr val="accent1">
                    <a:hueOff val="114395"/>
                    <a:lumOff val="-24975"/>
                  </a:schemeClr>
                </a:solidFill>
                <a:latin typeface="Helvetica"/>
                <a:ea typeface="Helvetica"/>
                <a:cs typeface="Helvetica"/>
                <a:sym typeface="Helvetica"/>
              </a:defRPr>
            </a:pPr>
            <a:r>
              <a:rPr lang="en-US" sz="3200" dirty="0"/>
              <a:t>As principais funções do storytelling como ferramenta de marketing de destino para a gestão do turismo sustentável são (</a:t>
            </a:r>
            <a:r>
              <a:rPr lang="en-US" sz="3200" dirty="0" err="1"/>
              <a:t>Korez-Vide </a:t>
            </a:r>
            <a:r>
              <a:rPr lang="en-US" sz="3200" dirty="0"/>
              <a:t>R., 2017):</a:t>
            </a:r>
          </a:p>
          <a:p>
            <a:pPr marL="986520" lvl="1" indent="-453120" algn="just" defTabSz="738187">
              <a:buSzPct val="100000"/>
              <a:buAutoNum type="arabicPeriod"/>
              <a:defRPr sz="2900">
                <a:solidFill>
                  <a:schemeClr val="accent1">
                    <a:hueOff val="114395"/>
                    <a:lumOff val="-24975"/>
                  </a:schemeClr>
                </a:solidFill>
                <a:latin typeface="Helvetica"/>
                <a:ea typeface="Helvetica"/>
                <a:cs typeface="Helvetica"/>
                <a:sym typeface="Helvetica"/>
              </a:defRPr>
            </a:pPr>
            <a:r>
              <a:rPr lang="en-US" sz="3200" dirty="0"/>
              <a:t> 	facilitar o acesso ao mercado de todos os intervenientes, especialmente das empresas mais pequenas ou das iniciativas de turismo de base comunitária com recursos de marketing limitados;</a:t>
            </a:r>
          </a:p>
          <a:p>
            <a:pPr marL="986520" lvl="1" indent="-453120" algn="just" defTabSz="738187">
              <a:buSzPct val="100000"/>
              <a:buAutoNum type="arabicPeriod"/>
              <a:defRPr sz="2900">
                <a:solidFill>
                  <a:schemeClr val="accent1">
                    <a:hueOff val="114395"/>
                    <a:lumOff val="-24975"/>
                  </a:schemeClr>
                </a:solidFill>
                <a:latin typeface="Helvetica"/>
                <a:ea typeface="Helvetica"/>
                <a:cs typeface="Helvetica"/>
                <a:sym typeface="Helvetica"/>
              </a:defRPr>
            </a:pPr>
            <a:r>
              <a:rPr lang="en-US" sz="3200" dirty="0"/>
              <a:t> 	promover formas de turismo ou produtos turísticos específicos que sejam mais sustentáveis do que outros;</a:t>
            </a:r>
          </a:p>
          <a:p>
            <a:pPr marL="986520" lvl="1" indent="-453120" algn="just" defTabSz="738187">
              <a:buSzPct val="100000"/>
              <a:buAutoNum type="arabicPeriod"/>
              <a:defRPr sz="2900">
                <a:solidFill>
                  <a:schemeClr val="accent1">
                    <a:hueOff val="114395"/>
                    <a:lumOff val="-24975"/>
                  </a:schemeClr>
                </a:solidFill>
                <a:latin typeface="Helvetica"/>
                <a:ea typeface="Helvetica"/>
                <a:cs typeface="Helvetica"/>
                <a:sym typeface="Helvetica"/>
              </a:defRPr>
            </a:pPr>
            <a:r>
              <a:rPr lang="en-US" sz="3200" dirty="0"/>
              <a:t> 	promover a história, o património cultural e as tradições do local, incluindo as implicações em termos de interesse e comportamento dos visitantes;</a:t>
            </a:r>
          </a:p>
          <a:p>
            <a:pPr marL="986520" lvl="1" indent="-453120" algn="just" defTabSz="738187">
              <a:buSzPct val="100000"/>
              <a:buAutoNum type="arabicPeriod"/>
              <a:defRPr sz="2900">
                <a:solidFill>
                  <a:schemeClr val="accent1">
                    <a:hueOff val="114395"/>
                    <a:lumOff val="-24975"/>
                  </a:schemeClr>
                </a:solidFill>
                <a:latin typeface="Helvetica"/>
                <a:ea typeface="Helvetica"/>
                <a:cs typeface="Helvetica"/>
                <a:sym typeface="Helvetica"/>
              </a:defRPr>
            </a:pPr>
            <a:r>
              <a:rPr lang="en-US" sz="3200" dirty="0"/>
              <a:t> 	promover o ambiente natural, incluindo qualidades especiais e sensibilidades a determinadas actividades;</a:t>
            </a:r>
          </a:p>
          <a:p>
            <a:pPr marL="986520" lvl="1" indent="-453120" algn="just" defTabSz="738187">
              <a:buSzPct val="100000"/>
              <a:buAutoNum type="arabicPeriod"/>
              <a:defRPr sz="2900">
                <a:solidFill>
                  <a:schemeClr val="accent1">
                    <a:hueOff val="114395"/>
                    <a:lumOff val="-24975"/>
                  </a:schemeClr>
                </a:solidFill>
                <a:latin typeface="Helvetica"/>
                <a:ea typeface="Helvetica"/>
                <a:cs typeface="Helvetica"/>
                <a:sym typeface="Helvetica"/>
              </a:defRPr>
            </a:pPr>
            <a:r>
              <a:rPr lang="en-US" sz="3200" dirty="0"/>
              <a:t> 	reduzir a sazonalidade, promovendo imagens e oportunidades fora de época;</a:t>
            </a:r>
          </a:p>
          <a:p>
            <a:pPr marL="986520" lvl="1" indent="-453120" algn="just" defTabSz="738187">
              <a:buSzPct val="100000"/>
              <a:buAutoNum type="arabicPeriod"/>
              <a:defRPr sz="2900">
                <a:solidFill>
                  <a:schemeClr val="accent1">
                    <a:hueOff val="114395"/>
                    <a:lumOff val="-24975"/>
                  </a:schemeClr>
                </a:solidFill>
                <a:latin typeface="Helvetica"/>
                <a:ea typeface="Helvetica"/>
                <a:cs typeface="Helvetica"/>
                <a:sym typeface="Helvetica"/>
              </a:defRPr>
            </a:pPr>
            <a:r>
              <a:rPr lang="en-US" sz="3200" dirty="0"/>
              <a:t> 	aumentar a utilização de transportes mais sustentáveis;</a:t>
            </a:r>
          </a:p>
          <a:p>
            <a:pPr marL="986520" lvl="1" indent="-453120" algn="just" defTabSz="738187">
              <a:buSzPct val="100000"/>
              <a:buAutoNum type="arabicPeriod"/>
              <a:defRPr sz="2900">
                <a:solidFill>
                  <a:schemeClr val="accent1">
                    <a:hueOff val="114395"/>
                    <a:lumOff val="-24975"/>
                  </a:schemeClr>
                </a:solidFill>
                <a:latin typeface="Helvetica"/>
                <a:ea typeface="Helvetica"/>
                <a:cs typeface="Helvetica"/>
                <a:sym typeface="Helvetica"/>
              </a:defRPr>
            </a:pPr>
            <a:r>
              <a:rPr lang="en-US" sz="3200" dirty="0"/>
              <a:t> 	maximizar o valor retido localmente;</a:t>
            </a:r>
          </a:p>
          <a:p>
            <a:pPr marL="986520" lvl="1" indent="-453120" algn="just" defTabSz="738187">
              <a:buSzPct val="100000"/>
              <a:buAutoNum type="arabicPeriod"/>
              <a:defRPr sz="2900">
                <a:solidFill>
                  <a:schemeClr val="accent1">
                    <a:hueOff val="114395"/>
                    <a:lumOff val="-24975"/>
                  </a:schemeClr>
                </a:solidFill>
                <a:latin typeface="Helvetica"/>
                <a:ea typeface="Helvetica"/>
                <a:cs typeface="Helvetica"/>
                <a:sym typeface="Helvetica"/>
              </a:defRPr>
            </a:pPr>
            <a:r>
              <a:rPr lang="en-US" sz="3200" dirty="0"/>
              <a:t> 	aumento das despesas por pessoa e da duração da estadia.</a:t>
            </a:r>
            <a:endParaRPr sz="3200" dirty="0"/>
          </a:p>
        </p:txBody>
      </p:sp>
      <p:pic>
        <p:nvPicPr>
          <p:cNvPr id="459" name="Imagen" descr="Imagen"/>
          <p:cNvPicPr>
            <a:picLocks noChangeAspect="1"/>
          </p:cNvPicPr>
          <p:nvPr/>
        </p:nvPicPr>
        <p:blipFill>
          <a:blip r:embed="rId3"/>
          <a:stretch>
            <a:fillRect/>
          </a:stretch>
        </p:blipFill>
        <p:spPr>
          <a:xfrm>
            <a:off x="17125333" y="10376407"/>
            <a:ext cx="1461091" cy="3373234"/>
          </a:xfrm>
          <a:prstGeom prst="rect">
            <a:avLst/>
          </a:prstGeom>
          <a:ln w="12700">
            <a:miter lim="400000"/>
          </a:ln>
        </p:spPr>
      </p:pic>
      <p:sp>
        <p:nvSpPr>
          <p:cNvPr id="460" name="Bocadillo redondo"/>
          <p:cNvSpPr/>
          <p:nvPr/>
        </p:nvSpPr>
        <p:spPr>
          <a:xfrm>
            <a:off x="9439778" y="12415649"/>
            <a:ext cx="7232273" cy="2667983"/>
          </a:xfrm>
          <a:prstGeom prst="wedgeEllipseCallout">
            <a:avLst>
              <a:gd name="adj1" fmla="val 52982"/>
              <a:gd name="adj2" fmla="val -84157"/>
            </a:avLst>
          </a:prstGeom>
          <a:solidFill>
            <a:schemeClr val="accent1">
              <a:hueOff val="114395"/>
              <a:lumOff val="-24975"/>
            </a:schemeClr>
          </a:solidFill>
          <a:ln w="12700">
            <a:solidFill>
              <a:srgbClr val="000000"/>
            </a:solidFill>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sp>
        <p:nvSpPr>
          <p:cNvPr id="461" name="A satisfied customer is the key to ensuring the success of your business."/>
          <p:cNvSpPr txBox="1"/>
          <p:nvPr/>
        </p:nvSpPr>
        <p:spPr>
          <a:xfrm>
            <a:off x="10715667" y="12928155"/>
            <a:ext cx="5053262" cy="164296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lnSpc>
                <a:spcPts val="5100"/>
              </a:lnSpc>
              <a:defRPr sz="2300">
                <a:solidFill>
                  <a:srgbClr val="FFFFFF"/>
                </a:solidFill>
              </a:defRPr>
            </a:lvl1pPr>
          </a:lstStyle>
          <a:p>
            <a:pPr>
              <a:lnSpc>
                <a:spcPct val="100000"/>
              </a:lnSpc>
            </a:pPr>
            <a:r>
              <a:rPr lang="en-US" sz="2400" dirty="0"/>
              <a:t>A narração de histórias é uma ferramenta importante no desenvolvimento regional que associa imagens e informações culturais à experiência do visitante</a:t>
            </a:r>
            <a:r>
              <a:rPr sz="2400" dirty="0"/>
              <a:t>.</a:t>
            </a:r>
          </a:p>
        </p:txBody>
      </p:sp>
      <p:grpSp>
        <p:nvGrpSpPr>
          <p:cNvPr id="464" name="Agrupar"/>
          <p:cNvGrpSpPr/>
          <p:nvPr/>
        </p:nvGrpSpPr>
        <p:grpSpPr>
          <a:xfrm>
            <a:off x="20340637" y="14829510"/>
            <a:ext cx="1300908" cy="446058"/>
            <a:chOff x="0" y="0"/>
            <a:chExt cx="1300907" cy="446057"/>
          </a:xfrm>
        </p:grpSpPr>
        <p:sp>
          <p:nvSpPr>
            <p:cNvPr id="462"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63"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4…">
            <a:extLst>
              <a:ext uri="{FF2B5EF4-FFF2-40B4-BE49-F238E27FC236}">
                <a16:creationId xmlns:a16="http://schemas.microsoft.com/office/drawing/2014/main" id="{4A64A9C4-36A8-0C7E-D603-BD88D5222756}"/>
              </a:ext>
            </a:extLst>
          </p:cNvPr>
          <p:cNvSpPr txBox="1"/>
          <p:nvPr/>
        </p:nvSpPr>
        <p:spPr>
          <a:xfrm>
            <a:off x="740130" y="3368042"/>
            <a:ext cx="3043223" cy="113513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4</a:t>
            </a:r>
          </a:p>
          <a:p>
            <a:pPr algn="l" defTabSz="457200">
              <a:defRPr sz="2100" b="1">
                <a:solidFill>
                  <a:srgbClr val="FFFFFF"/>
                </a:solidFill>
              </a:defRPr>
            </a:pPr>
            <a:r>
              <a:rPr lang="it-IT" dirty="0"/>
              <a:t>Comunicação e narração de histórias</a:t>
            </a:r>
            <a:r>
              <a:rPr dirty="0"/>
              <a:t>.</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583"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584" name="Unit 4…"/>
          <p:cNvSpPr txBox="1"/>
          <p:nvPr/>
        </p:nvSpPr>
        <p:spPr>
          <a:xfrm>
            <a:off x="8715138" y="1120499"/>
            <a:ext cx="8858727" cy="187380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p>
            <a:pPr defTabSz="738187">
              <a:defRPr sz="3200">
                <a:solidFill>
                  <a:schemeClr val="accent1">
                    <a:hueOff val="114395"/>
                    <a:lumOff val="-24975"/>
                  </a:schemeClr>
                </a:solidFill>
                <a:latin typeface="Helvetica"/>
                <a:ea typeface="Helvetica"/>
                <a:cs typeface="Helvetica"/>
                <a:sym typeface="Helvetica"/>
              </a:defRPr>
            </a:pPr>
            <a:r>
              <a:rPr dirty="0" err="1"/>
              <a:t>Unidade</a:t>
            </a:r>
            <a:r>
              <a:rPr dirty="0"/>
              <a:t> 4</a:t>
            </a:r>
          </a:p>
          <a:p>
            <a:pPr defTabSz="738187">
              <a:defRPr sz="5000">
                <a:solidFill>
                  <a:schemeClr val="accent1">
                    <a:hueOff val="114395"/>
                    <a:lumOff val="-24975"/>
                  </a:schemeClr>
                </a:solidFill>
                <a:latin typeface="A.C.M.E. Secret Agent"/>
                <a:ea typeface="A.C.M.E. Secret Agent"/>
                <a:cs typeface="A.C.M.E. Secret Agent"/>
                <a:sym typeface="A.C.M.E. Secret Agent"/>
              </a:defRPr>
            </a:pPr>
            <a:r>
              <a:rPr dirty="0" err="1"/>
              <a:t>Perguntas</a:t>
            </a:r>
            <a:r>
              <a:rPr dirty="0"/>
              <a:t> de </a:t>
            </a:r>
            <a:r>
              <a:rPr dirty="0" err="1"/>
              <a:t>correção</a:t>
            </a:r>
            <a:r>
              <a:rPr lang="pt-PT" dirty="0"/>
              <a:t> autónoma</a:t>
            </a:r>
            <a:endParaRPr dirty="0"/>
          </a:p>
          <a:p>
            <a:pPr defTabSz="738187">
              <a:defRPr sz="2900">
                <a:solidFill>
                  <a:schemeClr val="accent1">
                    <a:hueOff val="114395"/>
                    <a:lumOff val="-24975"/>
                  </a:schemeClr>
                </a:solidFill>
                <a:latin typeface="Helvetica"/>
                <a:ea typeface="Helvetica"/>
                <a:cs typeface="Helvetica"/>
                <a:sym typeface="Helvetica"/>
              </a:defRPr>
            </a:pPr>
            <a:r>
              <a:rPr lang="pt-PT" dirty="0"/>
              <a:t>I</a:t>
            </a:r>
            <a:r>
              <a:rPr dirty="0" err="1"/>
              <a:t>ndique</a:t>
            </a:r>
            <a:r>
              <a:rPr dirty="0"/>
              <a:t> a </a:t>
            </a:r>
            <a:r>
              <a:rPr dirty="0" err="1"/>
              <a:t>resposta</a:t>
            </a:r>
            <a:r>
              <a:rPr dirty="0"/>
              <a:t> </a:t>
            </a:r>
            <a:r>
              <a:rPr lang="en-GB" dirty="0" err="1"/>
              <a:t>correta</a:t>
            </a:r>
            <a:endParaRPr dirty="0"/>
          </a:p>
        </p:txBody>
      </p:sp>
      <p:grpSp>
        <p:nvGrpSpPr>
          <p:cNvPr id="588" name="Agrupar"/>
          <p:cNvGrpSpPr/>
          <p:nvPr/>
        </p:nvGrpSpPr>
        <p:grpSpPr>
          <a:xfrm>
            <a:off x="20340637" y="14829510"/>
            <a:ext cx="1300908" cy="446058"/>
            <a:chOff x="0" y="0"/>
            <a:chExt cx="1300907" cy="446057"/>
          </a:xfrm>
        </p:grpSpPr>
        <p:sp>
          <p:nvSpPr>
            <p:cNvPr id="586"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587"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589" name="QUESTION 1…"/>
          <p:cNvSpPr txBox="1"/>
          <p:nvPr/>
        </p:nvSpPr>
        <p:spPr>
          <a:xfrm>
            <a:off x="6313294" y="3391429"/>
            <a:ext cx="15090596" cy="10944160"/>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numCol="2" spcCol="754529"/>
          <a:lstStyle/>
          <a:p>
            <a:pPr algn="l" defTabSz="457200">
              <a:defRPr b="1">
                <a:solidFill>
                  <a:schemeClr val="accent1">
                    <a:hueOff val="114395"/>
                    <a:lumOff val="-24975"/>
                  </a:schemeClr>
                </a:solidFill>
              </a:defRPr>
            </a:pPr>
            <a:r>
              <a:rPr dirty="0"/>
              <a:t>PERGUNTA 1</a:t>
            </a:r>
          </a:p>
          <a:p>
            <a:pPr algn="l" defTabSz="457200">
              <a:defRPr>
                <a:solidFill>
                  <a:schemeClr val="accent1">
                    <a:hueOff val="114395"/>
                    <a:lumOff val="-24975"/>
                  </a:schemeClr>
                </a:solidFill>
              </a:defRPr>
            </a:pPr>
            <a:r>
              <a:rPr lang="en-US" dirty="0"/>
              <a:t>A análise autobiográfica refere-se aos aspectos únicos de uma região (cultura e valores) e a acontecimentos importantes que são memoráveis.</a:t>
            </a:r>
            <a:endParaRPr dirty="0"/>
          </a:p>
          <a:p>
            <a:pPr marL="355599" lvl="1" indent="-355599" algn="l" defTabSz="457200">
              <a:buSzPct val="100000"/>
              <a:buAutoNum type="alphaLcParenR"/>
              <a:defRPr>
                <a:solidFill>
                  <a:schemeClr val="accent3">
                    <a:hueOff val="362282"/>
                    <a:satOff val="31803"/>
                    <a:lumOff val="-18242"/>
                  </a:schemeClr>
                </a:solidFill>
              </a:defRPr>
            </a:pPr>
            <a:r>
              <a:rPr lang="en-US" dirty="0"/>
              <a:t>Verdadeiro</a:t>
            </a:r>
          </a:p>
          <a:p>
            <a:pPr marL="355599" lvl="1" indent="-355599" algn="l" defTabSz="457200">
              <a:buSzPct val="100000"/>
              <a:buAutoNum type="alphaLcParenR"/>
              <a:defRPr>
                <a:solidFill>
                  <a:schemeClr val="accent3">
                    <a:hueOff val="362282"/>
                    <a:satOff val="31803"/>
                    <a:lumOff val="-18242"/>
                  </a:schemeClr>
                </a:solidFill>
              </a:defRPr>
            </a:pPr>
            <a:r>
              <a:rPr lang="en-US" dirty="0">
                <a:solidFill>
                  <a:schemeClr val="accent1">
                    <a:hueOff val="114395"/>
                    <a:lumOff val="-24975"/>
                  </a:schemeClr>
                </a:solidFill>
              </a:rPr>
              <a:t>Falso</a:t>
            </a:r>
            <a:endParaRPr dirty="0"/>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2</a:t>
            </a:r>
          </a:p>
          <a:p>
            <a:pPr algn="l" defTabSz="457200">
              <a:defRPr>
                <a:solidFill>
                  <a:schemeClr val="accent1">
                    <a:hueOff val="114395"/>
                    <a:lumOff val="-24975"/>
                  </a:schemeClr>
                </a:solidFill>
              </a:defRPr>
            </a:pPr>
            <a:r>
              <a:rPr lang="en-US" dirty="0"/>
              <a:t>A narração criativa é definida como o desenvolvimento de histórias que podem:</a:t>
            </a:r>
          </a:p>
          <a:p>
            <a:pPr marL="457200" indent="-457200" algn="l" defTabSz="457200">
              <a:buAutoNum type="alphaLcParenR"/>
              <a:defRPr>
                <a:solidFill>
                  <a:schemeClr val="accent1">
                    <a:hueOff val="114395"/>
                    <a:lumOff val="-24975"/>
                  </a:schemeClr>
                </a:solidFill>
              </a:defRPr>
            </a:pPr>
            <a:r>
              <a:rPr lang="en-US" dirty="0"/>
              <a:t>Criar um sentido de comunidade e de pertença</a:t>
            </a:r>
          </a:p>
          <a:p>
            <a:pPr marL="457200" indent="-457200" algn="l" defTabSz="457200">
              <a:buAutoNum type="alphaLcParenR"/>
              <a:defRPr>
                <a:solidFill>
                  <a:schemeClr val="accent1">
                    <a:hueOff val="114395"/>
                    <a:lumOff val="-24975"/>
                  </a:schemeClr>
                </a:solidFill>
              </a:defRPr>
            </a:pPr>
            <a:r>
              <a:rPr lang="en-US" dirty="0"/>
              <a:t> Envolver-se e interagir com o público</a:t>
            </a:r>
          </a:p>
          <a:p>
            <a:pPr marL="457200" indent="-457200" algn="l" defTabSz="457200">
              <a:buAutoNum type="alphaLcParenR"/>
              <a:defRPr>
                <a:solidFill>
                  <a:schemeClr val="accent1">
                    <a:hueOff val="114395"/>
                    <a:lumOff val="-24975"/>
                  </a:schemeClr>
                </a:solidFill>
              </a:defRPr>
            </a:pPr>
            <a:r>
              <a:rPr lang="en-US" dirty="0"/>
              <a:t> Transformar seguidores em promotores</a:t>
            </a:r>
          </a:p>
          <a:p>
            <a:pPr marL="457200" indent="-457200" algn="l" defTabSz="4572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Todas as anteriores</a:t>
            </a:r>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3</a:t>
            </a:r>
          </a:p>
          <a:p>
            <a:pPr algn="l" defTabSz="457200">
              <a:defRPr>
                <a:solidFill>
                  <a:schemeClr val="accent1">
                    <a:hueOff val="114395"/>
                    <a:lumOff val="-24975"/>
                  </a:schemeClr>
                </a:solidFill>
              </a:defRPr>
            </a:pPr>
            <a:r>
              <a:rPr lang="en-US" dirty="0"/>
              <a:t>As principais funções da narração de histórias como ferramenta de marketing de destinos para a gestão do turismo </a:t>
            </a:r>
            <a:r>
              <a:rPr lang="en-US" dirty="0" err="1"/>
              <a:t>sustentável</a:t>
            </a:r>
            <a:r>
              <a:rPr lang="en-US" dirty="0"/>
              <a:t> </a:t>
            </a:r>
            <a:r>
              <a:rPr lang="en-US" dirty="0" err="1"/>
              <a:t>são</a:t>
            </a:r>
            <a:r>
              <a:rPr lang="en-US" dirty="0"/>
              <a:t>:</a:t>
            </a:r>
            <a:endParaRPr dirty="0"/>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A promoção de produtos turísticos específicos que sejam mais sustentáveis do que outros</a:t>
            </a:r>
          </a:p>
          <a:p>
            <a:pPr marL="355599" lvl="1" indent="-355599" algn="l" defTabSz="457200">
              <a:buSzPct val="100000"/>
              <a:buAutoNum type="alphaLcParenR"/>
              <a:defRPr>
                <a:solidFill>
                  <a:schemeClr val="accent1">
                    <a:hueOff val="114395"/>
                    <a:lumOff val="-24975"/>
                  </a:schemeClr>
                </a:solidFill>
              </a:defRPr>
            </a:pPr>
            <a:r>
              <a:rPr lang="en-US" dirty="0"/>
              <a:t>O aumento da sazonalidade</a:t>
            </a:r>
          </a:p>
          <a:p>
            <a:pPr marL="355599" lvl="1" indent="-355599" algn="l" defTabSz="457200">
              <a:buSzPct val="100000"/>
              <a:buAutoNum type="alphaLcParenR"/>
              <a:defRPr>
                <a:solidFill>
                  <a:schemeClr val="accent1">
                    <a:hueOff val="114395"/>
                    <a:lumOff val="-24975"/>
                  </a:schemeClr>
                </a:solidFill>
              </a:defRPr>
            </a:pPr>
            <a:r>
              <a:rPr lang="en-US" dirty="0"/>
              <a:t>A facilitação do acesso ao mercado principalmente para as grandes empresas, porque elas trazem muito dinheiro</a:t>
            </a:r>
          </a:p>
          <a:p>
            <a:pPr marL="355599" lvl="1" indent="-355599" algn="l" defTabSz="457200">
              <a:buSzPct val="100000"/>
              <a:buFontTx/>
              <a:buAutoNum type="alphaLcParenR"/>
              <a:defRPr>
                <a:solidFill>
                  <a:schemeClr val="accent1">
                    <a:hueOff val="114395"/>
                    <a:lumOff val="-24975"/>
                  </a:schemeClr>
                </a:solidFill>
              </a:defRPr>
            </a:pPr>
            <a:r>
              <a:rPr lang="en-US" dirty="0">
                <a:solidFill>
                  <a:schemeClr val="accent3">
                    <a:hueOff val="362282"/>
                    <a:satOff val="31803"/>
                    <a:lumOff val="-18242"/>
                  </a:schemeClr>
                </a:solidFill>
              </a:rPr>
              <a:t> A promoção da história, do património cultural e das tradições do local.</a:t>
            </a:r>
            <a:endParaRPr dirty="0">
              <a:solidFill>
                <a:schemeClr val="accent3">
                  <a:hueOff val="362282"/>
                  <a:satOff val="31803"/>
                  <a:lumOff val="-18242"/>
                </a:schemeClr>
              </a:solidFill>
            </a:endParaRPr>
          </a:p>
          <a:p>
            <a:pPr marL="355599" lvl="1" indent="-355599" algn="l" defTabSz="457200">
              <a:buSzPct val="100000"/>
              <a:buAutoNum type="alphaLcParenR"/>
              <a:defRPr>
                <a:solidFill>
                  <a:schemeClr val="accent1">
                    <a:hueOff val="114395"/>
                    <a:lumOff val="-24975"/>
                  </a:schemeClr>
                </a:solidFill>
              </a:defRPr>
            </a:pPr>
            <a:endParaRPr dirty="0"/>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r>
              <a:rPr dirty="0"/>
              <a:t>PERGUNTA 4</a:t>
            </a:r>
          </a:p>
          <a:p>
            <a:pPr algn="l" defTabSz="457200">
              <a:defRPr>
                <a:solidFill>
                  <a:schemeClr val="accent1">
                    <a:hueOff val="114395"/>
                    <a:lumOff val="-24975"/>
                  </a:schemeClr>
                </a:solidFill>
              </a:defRPr>
            </a:pPr>
            <a:r>
              <a:rPr lang="en-US" dirty="0"/>
              <a:t>A narração de histórias é uma ferramenta importante no desenvolvimento regional que associa imagens e informações culturais à experiência do visitante.</a:t>
            </a:r>
            <a:endParaRPr dirty="0"/>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Verdadeiro</a:t>
            </a:r>
          </a:p>
          <a:p>
            <a:pPr marL="355599" lvl="1" indent="-355599" algn="l" defTabSz="457200">
              <a:buSzPct val="100000"/>
              <a:buAutoNum type="alphaLcParenR"/>
              <a:defRPr>
                <a:solidFill>
                  <a:schemeClr val="accent1">
                    <a:hueOff val="114395"/>
                    <a:lumOff val="-24975"/>
                  </a:schemeClr>
                </a:solidFill>
              </a:defRPr>
            </a:pPr>
            <a:r>
              <a:rPr lang="en-US" dirty="0"/>
              <a:t>Falso</a:t>
            </a:r>
            <a:endParaRPr dirty="0"/>
          </a:p>
          <a:p>
            <a:pPr algn="l" defTabSz="457200">
              <a:defRPr>
                <a:solidFill>
                  <a:schemeClr val="accent3">
                    <a:hueOff val="362282"/>
                    <a:satOff val="31803"/>
                    <a:lumOff val="-18242"/>
                  </a:schemeClr>
                </a:solidFill>
              </a:defRPr>
            </a:pPr>
            <a:endParaRPr dirty="0"/>
          </a:p>
          <a:p>
            <a:pPr algn="l" defTabSz="457200">
              <a:defRPr sz="2200">
                <a:solidFill>
                  <a:schemeClr val="accent1">
                    <a:hueOff val="114395"/>
                    <a:lumOff val="-24975"/>
                  </a:schemeClr>
                </a:solidFill>
              </a:defRPr>
            </a:pPr>
            <a:endParaRPr dirty="0"/>
          </a:p>
        </p:txBody>
      </p:sp>
      <p:sp>
        <p:nvSpPr>
          <p:cNvPr id="2" name="UNIT 4…">
            <a:extLst>
              <a:ext uri="{FF2B5EF4-FFF2-40B4-BE49-F238E27FC236}">
                <a16:creationId xmlns:a16="http://schemas.microsoft.com/office/drawing/2014/main" id="{63900DF1-5C44-C14F-9482-247C038318E5}"/>
              </a:ext>
            </a:extLst>
          </p:cNvPr>
          <p:cNvSpPr txBox="1"/>
          <p:nvPr/>
        </p:nvSpPr>
        <p:spPr>
          <a:xfrm>
            <a:off x="740130" y="3368042"/>
            <a:ext cx="3043223" cy="113513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4</a:t>
            </a:r>
          </a:p>
          <a:p>
            <a:pPr algn="l" defTabSz="457200">
              <a:defRPr sz="2100" b="1">
                <a:solidFill>
                  <a:srgbClr val="FFFFFF"/>
                </a:solidFill>
              </a:defRPr>
            </a:pPr>
            <a:r>
              <a:rPr lang="it-IT" dirty="0"/>
              <a:t>Comunicação e narração de histórias</a:t>
            </a:r>
            <a:r>
              <a:rPr dirty="0"/>
              <a:t>.</a:t>
            </a:r>
          </a:p>
        </p:txBody>
      </p:sp>
      <p:sp>
        <p:nvSpPr>
          <p:cNvPr id="10" name="Rectángulo redondeado">
            <a:extLst>
              <a:ext uri="{FF2B5EF4-FFF2-40B4-BE49-F238E27FC236}">
                <a16:creationId xmlns:a16="http://schemas.microsoft.com/office/drawing/2014/main" id="{C040489D-BA8C-BEDF-0379-EFDC5DDEDAEF}"/>
              </a:ext>
            </a:extLst>
          </p:cNvPr>
          <p:cNvSpPr/>
          <p:nvPr/>
        </p:nvSpPr>
        <p:spPr>
          <a:xfrm>
            <a:off x="14323646" y="11604259"/>
            <a:ext cx="7246935" cy="2774591"/>
          </a:xfrm>
          <a:prstGeom prst="roundRect">
            <a:avLst>
              <a:gd name="adj" fmla="val 9616"/>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1" name="LINKS OF INTEREST">
            <a:extLst>
              <a:ext uri="{FF2B5EF4-FFF2-40B4-BE49-F238E27FC236}">
                <a16:creationId xmlns:a16="http://schemas.microsoft.com/office/drawing/2014/main" id="{C687649A-2FEA-CEAD-65C3-E8F1B903233A}"/>
              </a:ext>
            </a:extLst>
          </p:cNvPr>
          <p:cNvSpPr txBox="1"/>
          <p:nvPr/>
        </p:nvSpPr>
        <p:spPr>
          <a:xfrm>
            <a:off x="14502810" y="11876986"/>
            <a:ext cx="3104706" cy="111974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rPr dirty="0"/>
              <a:t>LIGAÇÕES DE INTERESSE</a:t>
            </a:r>
          </a:p>
        </p:txBody>
      </p:sp>
      <p:sp>
        <p:nvSpPr>
          <p:cNvPr id="12" name="Encendido">
            <a:extLst>
              <a:ext uri="{FF2B5EF4-FFF2-40B4-BE49-F238E27FC236}">
                <a16:creationId xmlns:a16="http://schemas.microsoft.com/office/drawing/2014/main" id="{A523C3AA-25CF-8C33-A00B-0E853DB5C484}"/>
              </a:ext>
            </a:extLst>
          </p:cNvPr>
          <p:cNvSpPr/>
          <p:nvPr/>
        </p:nvSpPr>
        <p:spPr>
          <a:xfrm>
            <a:off x="15012206" y="13059703"/>
            <a:ext cx="1001797" cy="1042359"/>
          </a:xfrm>
          <a:custGeom>
            <a:avLst/>
            <a:gdLst/>
            <a:ahLst/>
            <a:cxnLst>
              <a:cxn ang="0">
                <a:pos x="wd2" y="hd2"/>
              </a:cxn>
              <a:cxn ang="5400000">
                <a:pos x="wd2" y="hd2"/>
              </a:cxn>
              <a:cxn ang="10800000">
                <a:pos x="wd2" y="hd2"/>
              </a:cxn>
              <a:cxn ang="16200000">
                <a:pos x="wd2" y="hd2"/>
              </a:cxn>
            </a:cxnLst>
            <a:rect l="0" t="0" r="r" b="b"/>
            <a:pathLst>
              <a:path w="21594" h="21600" extrusionOk="0">
                <a:moveTo>
                  <a:pt x="10797" y="0"/>
                </a:moveTo>
                <a:cubicBezTo>
                  <a:pt x="9878" y="0"/>
                  <a:pt x="9133" y="716"/>
                  <a:pt x="9133" y="1600"/>
                </a:cubicBezTo>
                <a:lnTo>
                  <a:pt x="9133" y="10222"/>
                </a:lnTo>
                <a:cubicBezTo>
                  <a:pt x="9133" y="11106"/>
                  <a:pt x="9878" y="11822"/>
                  <a:pt x="10797" y="11822"/>
                </a:cubicBezTo>
                <a:cubicBezTo>
                  <a:pt x="11717" y="11822"/>
                  <a:pt x="12461" y="11106"/>
                  <a:pt x="12461" y="10222"/>
                </a:cubicBezTo>
                <a:lnTo>
                  <a:pt x="12461" y="1600"/>
                </a:lnTo>
                <a:cubicBezTo>
                  <a:pt x="12461" y="716"/>
                  <a:pt x="11717" y="0"/>
                  <a:pt x="10797" y="0"/>
                </a:cubicBezTo>
                <a:close/>
                <a:moveTo>
                  <a:pt x="4155" y="3552"/>
                </a:moveTo>
                <a:cubicBezTo>
                  <a:pt x="3730" y="3561"/>
                  <a:pt x="3308" y="3725"/>
                  <a:pt x="2990" y="4045"/>
                </a:cubicBezTo>
                <a:cubicBezTo>
                  <a:pt x="1061" y="5987"/>
                  <a:pt x="0" y="8536"/>
                  <a:pt x="0" y="11220"/>
                </a:cubicBezTo>
                <a:cubicBezTo>
                  <a:pt x="0" y="16941"/>
                  <a:pt x="4840" y="21600"/>
                  <a:pt x="10797" y="21600"/>
                </a:cubicBezTo>
                <a:cubicBezTo>
                  <a:pt x="16754" y="21600"/>
                  <a:pt x="21600" y="16941"/>
                  <a:pt x="21594" y="11220"/>
                </a:cubicBezTo>
                <a:cubicBezTo>
                  <a:pt x="21594" y="8536"/>
                  <a:pt x="20534" y="5987"/>
                  <a:pt x="18605" y="4045"/>
                </a:cubicBezTo>
                <a:cubicBezTo>
                  <a:pt x="17973" y="3411"/>
                  <a:pt x="16917" y="3383"/>
                  <a:pt x="16251" y="3996"/>
                </a:cubicBezTo>
                <a:cubicBezTo>
                  <a:pt x="15591" y="4603"/>
                  <a:pt x="15565" y="5618"/>
                  <a:pt x="16202" y="6258"/>
                </a:cubicBezTo>
                <a:cubicBezTo>
                  <a:pt x="17539" y="7603"/>
                  <a:pt x="18271" y="9360"/>
                  <a:pt x="18271" y="11220"/>
                </a:cubicBezTo>
                <a:cubicBezTo>
                  <a:pt x="18271" y="15179"/>
                  <a:pt x="14910" y="18401"/>
                  <a:pt x="10792" y="18401"/>
                </a:cubicBezTo>
                <a:cubicBezTo>
                  <a:pt x="6674" y="18401"/>
                  <a:pt x="3323" y="15179"/>
                  <a:pt x="3323" y="11220"/>
                </a:cubicBezTo>
                <a:cubicBezTo>
                  <a:pt x="3323" y="9360"/>
                  <a:pt x="4056" y="7598"/>
                  <a:pt x="5392" y="6258"/>
                </a:cubicBezTo>
                <a:cubicBezTo>
                  <a:pt x="6030" y="5618"/>
                  <a:pt x="6009" y="4609"/>
                  <a:pt x="5343" y="3996"/>
                </a:cubicBezTo>
                <a:cubicBezTo>
                  <a:pt x="5010" y="3690"/>
                  <a:pt x="4580" y="3543"/>
                  <a:pt x="4155" y="3552"/>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dirty="0"/>
          </a:p>
        </p:txBody>
      </p:sp>
      <p:sp>
        <p:nvSpPr>
          <p:cNvPr id="3" name="TextBox 2">
            <a:extLst>
              <a:ext uri="{FF2B5EF4-FFF2-40B4-BE49-F238E27FC236}">
                <a16:creationId xmlns:a16="http://schemas.microsoft.com/office/drawing/2014/main" id="{30BE9538-F250-2E32-411B-13E1FB290660}"/>
              </a:ext>
            </a:extLst>
          </p:cNvPr>
          <p:cNvSpPr txBox="1"/>
          <p:nvPr/>
        </p:nvSpPr>
        <p:spPr>
          <a:xfrm>
            <a:off x="17065952" y="12676576"/>
            <a:ext cx="3573687" cy="904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pPr marL="0" marR="0" indent="0" algn="ctr" defTabSz="2799574" rtl="0" fontAlgn="auto" latinLnBrk="0" hangingPunct="0">
              <a:lnSpc>
                <a:spcPct val="100000"/>
              </a:lnSpc>
              <a:spcBef>
                <a:spcPts val="0"/>
              </a:spcBef>
              <a:spcAft>
                <a:spcPts val="0"/>
              </a:spcAft>
              <a:buClrTx/>
              <a:buSzTx/>
              <a:buFontTx/>
              <a:buNone/>
              <a:tabLst/>
            </a:pPr>
            <a:r>
              <a:rPr kumimoji="0" lang="it-IT" sz="2400" b="0" i="0" u="none" strike="noStrike" cap="none" spc="0" normalizeH="0" baseline="0" dirty="0">
                <a:ln>
                  <a:noFill/>
                </a:ln>
                <a:solidFill>
                  <a:srgbClr val="5E5E5E"/>
                </a:solidFill>
                <a:effectLst/>
                <a:uFillTx/>
                <a:latin typeface="+mn-lt"/>
                <a:ea typeface="+mn-ea"/>
                <a:cs typeface="+mn-cs"/>
                <a:sym typeface="Helvetica Neue"/>
                <a:hlinkClick r:id="rId3"/>
              </a:rPr>
              <a:t>https://www.youtube.com/watch?v=_7W3aAz21qk</a:t>
            </a:r>
            <a:endParaRPr kumimoji="0" lang="el-GR" sz="2400" b="0" i="0" u="none" strike="noStrike" cap="none" spc="0" normalizeH="0" baseline="0" dirty="0">
              <a:ln>
                <a:noFill/>
              </a:ln>
              <a:solidFill>
                <a:srgbClr val="5E5E5E"/>
              </a:solidFill>
              <a:effectLst/>
              <a:uFillTx/>
              <a:latin typeface="+mn-lt"/>
              <a:ea typeface="+mn-ea"/>
              <a:cs typeface="+mn-cs"/>
              <a:sym typeface="Helvetica Neue"/>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igura"/>
          <p:cNvSpPr/>
          <p:nvPr/>
        </p:nvSpPr>
        <p:spPr>
          <a:xfrm>
            <a:off x="-251810" y="-392082"/>
            <a:ext cx="22590783" cy="16311789"/>
          </a:xfrm>
          <a:custGeom>
            <a:avLst/>
            <a:gdLst/>
            <a:ahLst/>
            <a:cxnLst>
              <a:cxn ang="0">
                <a:pos x="wd2" y="hd2"/>
              </a:cxn>
              <a:cxn ang="5400000">
                <a:pos x="wd2" y="hd2"/>
              </a:cxn>
              <a:cxn ang="10800000">
                <a:pos x="wd2" y="hd2"/>
              </a:cxn>
              <a:cxn ang="16200000">
                <a:pos x="wd2" y="hd2"/>
              </a:cxn>
            </a:cxnLst>
            <a:rect l="0" t="0" r="r" b="b"/>
            <a:pathLst>
              <a:path w="21600" h="21600" extrusionOk="0">
                <a:moveTo>
                  <a:pt x="4826" y="72"/>
                </a:moveTo>
                <a:cubicBezTo>
                  <a:pt x="4666" y="858"/>
                  <a:pt x="4389" y="1591"/>
                  <a:pt x="4014" y="2227"/>
                </a:cubicBezTo>
                <a:cubicBezTo>
                  <a:pt x="3049" y="3866"/>
                  <a:pt x="1542" y="4741"/>
                  <a:pt x="0" y="4560"/>
                </a:cubicBezTo>
                <a:lnTo>
                  <a:pt x="120" y="21600"/>
                </a:lnTo>
                <a:lnTo>
                  <a:pt x="21600" y="21600"/>
                </a:lnTo>
                <a:lnTo>
                  <a:pt x="21600" y="0"/>
                </a:lnTo>
                <a:lnTo>
                  <a:pt x="4826" y="72"/>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81" name="logoflavours02.png" descr="logoflavours02.png"/>
          <p:cNvPicPr>
            <a:picLocks noChangeAspect="1"/>
          </p:cNvPicPr>
          <p:nvPr/>
        </p:nvPicPr>
        <p:blipFill>
          <a:blip r:embed="rId2"/>
          <a:stretch>
            <a:fillRect/>
          </a:stretch>
        </p:blipFill>
        <p:spPr>
          <a:xfrm>
            <a:off x="311109" y="602829"/>
            <a:ext cx="2912513" cy="1258593"/>
          </a:xfrm>
          <a:prstGeom prst="rect">
            <a:avLst/>
          </a:prstGeom>
          <a:ln w="12700">
            <a:miter lim="400000"/>
          </a:ln>
        </p:spPr>
      </p:pic>
      <p:sp>
        <p:nvSpPr>
          <p:cNvPr id="182" name="What is entrepreneurship? Entrepreneurship in the rural environment.…"/>
          <p:cNvSpPr txBox="1"/>
          <p:nvPr/>
        </p:nvSpPr>
        <p:spPr>
          <a:xfrm>
            <a:off x="5489930" y="4033478"/>
            <a:ext cx="12108740" cy="6829005"/>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marL="584200" indent="-584200" algn="l" defTabSz="457200">
              <a:spcAft>
                <a:spcPts val="1200"/>
              </a:spcAft>
              <a:buSzPct val="100000"/>
              <a:buAutoNum type="arabicPeriod"/>
              <a:defRPr sz="3300">
                <a:solidFill>
                  <a:schemeClr val="accent4">
                    <a:hueOff val="348544"/>
                    <a:lumOff val="7139"/>
                  </a:schemeClr>
                </a:solidFill>
              </a:defRPr>
            </a:pPr>
            <a:r>
              <a:rPr lang="en-US" dirty="0">
                <a:solidFill>
                  <a:schemeClr val="bg1"/>
                </a:solidFill>
              </a:rPr>
              <a:t>Conhecimentos e compreensão dos conceitos-chave: marca e imagem</a:t>
            </a:r>
            <a:r>
              <a:rPr dirty="0">
                <a:solidFill>
                  <a:schemeClr val="bg1"/>
                </a:solidFill>
              </a:rPr>
              <a:t>.</a:t>
            </a:r>
          </a:p>
          <a:p>
            <a:pPr marL="584200" indent="-584200" algn="l" defTabSz="457200">
              <a:spcAft>
                <a:spcPts val="1200"/>
              </a:spcAft>
              <a:buSzPct val="100000"/>
              <a:buFontTx/>
              <a:buAutoNum type="arabicPeriod"/>
              <a:defRPr sz="3300">
                <a:solidFill>
                  <a:schemeClr val="accent4">
                    <a:hueOff val="348544"/>
                    <a:lumOff val="7139"/>
                  </a:schemeClr>
                </a:solidFill>
              </a:defRPr>
            </a:pPr>
            <a:r>
              <a:rPr lang="en-US" sz="3300" dirty="0">
                <a:solidFill>
                  <a:schemeClr val="bg1"/>
                </a:solidFill>
              </a:rPr>
              <a:t>Criar um ponto de gastronomia local como imagem de destino turístico</a:t>
            </a:r>
            <a:r>
              <a:rPr sz="3300" dirty="0">
                <a:solidFill>
                  <a:schemeClr val="accent4">
                    <a:hueOff val="348544"/>
                    <a:lumOff val="7139"/>
                  </a:schemeClr>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Utilização de canais de redes sociais</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it-IT" dirty="0">
                <a:solidFill>
                  <a:schemeClr val="bg1"/>
                </a:solidFill>
              </a:rPr>
              <a:t>Comunicação e narração de histórias</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rgbClr val="FFFF00"/>
                </a:solidFill>
              </a:rPr>
              <a:t>Sustentabilidade e apoio da comunidade local para a preservação do específico</a:t>
            </a:r>
            <a:r>
              <a:rPr dirty="0">
                <a:solidFill>
                  <a:srgbClr val="FFFF00"/>
                </a:solidFill>
              </a:rPr>
              <a:t>.</a:t>
            </a:r>
          </a:p>
          <a:p>
            <a:pPr marL="584200" indent="-584200" algn="l" defTabSz="457200">
              <a:spcAft>
                <a:spcPts val="1200"/>
              </a:spcAft>
              <a:buSzPct val="100000"/>
              <a:buAutoNum type="arabicPeriod"/>
              <a:defRPr sz="3300">
                <a:solidFill>
                  <a:srgbClr val="FFFFFF"/>
                </a:solidFill>
              </a:defRPr>
            </a:pPr>
            <a:r>
              <a:rPr lang="en-US" dirty="0"/>
              <a:t>Destino turístico e mercado gastronómico</a:t>
            </a:r>
            <a:r>
              <a:rPr dirty="0"/>
              <a:t>.</a:t>
            </a:r>
          </a:p>
          <a:p>
            <a:pPr marL="584200" indent="-584200" algn="l" defTabSz="457200">
              <a:spcAft>
                <a:spcPts val="1200"/>
              </a:spcAft>
              <a:buSzPct val="100000"/>
              <a:buAutoNum type="arabicPeriod"/>
              <a:defRPr sz="3300">
                <a:solidFill>
                  <a:srgbClr val="FFFFFF"/>
                </a:solidFill>
              </a:defRPr>
            </a:pPr>
            <a:r>
              <a:rPr lang="it-IT" dirty="0"/>
              <a:t>Satisfação alimentar do turista</a:t>
            </a:r>
            <a:r>
              <a:rPr lang="el-GR" dirty="0"/>
              <a:t>.</a:t>
            </a:r>
            <a:endParaRPr dirty="0"/>
          </a:p>
          <a:p>
            <a:pPr marL="584200" indent="-584200" algn="l" defTabSz="457200">
              <a:spcAft>
                <a:spcPts val="1200"/>
              </a:spcAft>
              <a:buSzPct val="100000"/>
              <a:buAutoNum type="arabicPeriod"/>
              <a:defRPr sz="3300">
                <a:solidFill>
                  <a:srgbClr val="FFFFFF"/>
                </a:solidFill>
              </a:defRPr>
            </a:pPr>
            <a:r>
              <a:rPr lang="en-US" dirty="0"/>
              <a:t>Agências de viagens e adesão às rotas do turismo gastronómico</a:t>
            </a:r>
            <a:r>
              <a:rPr dirty="0"/>
              <a:t>.</a:t>
            </a:r>
          </a:p>
        </p:txBody>
      </p:sp>
      <p:grpSp>
        <p:nvGrpSpPr>
          <p:cNvPr id="186" name="Agrupar"/>
          <p:cNvGrpSpPr/>
          <p:nvPr/>
        </p:nvGrpSpPr>
        <p:grpSpPr>
          <a:xfrm>
            <a:off x="20340637" y="14829510"/>
            <a:ext cx="1300908" cy="446058"/>
            <a:chOff x="0" y="0"/>
            <a:chExt cx="1300907" cy="446057"/>
          </a:xfrm>
        </p:grpSpPr>
        <p:sp>
          <p:nvSpPr>
            <p:cNvPr id="184" name="Flecha"/>
            <p:cNvSpPr/>
            <p:nvPr/>
          </p:nvSpPr>
          <p:spPr>
            <a:xfrm>
              <a:off x="702902" y="0"/>
              <a:ext cx="598006" cy="446058"/>
            </a:xfrm>
            <a:prstGeom prst="rightArrow">
              <a:avLst>
                <a:gd name="adj1" fmla="val 48937"/>
                <a:gd name="adj2" fmla="val 67430"/>
              </a:avLst>
            </a:prstGeom>
            <a:noFill/>
            <a:ln w="63500" cap="flat">
              <a:solidFill>
                <a:srgbClr val="FFFFFF"/>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85" name="Flecha"/>
            <p:cNvSpPr/>
            <p:nvPr/>
          </p:nvSpPr>
          <p:spPr>
            <a:xfrm rot="10800000">
              <a:off x="0" y="-1"/>
              <a:ext cx="598005" cy="446059"/>
            </a:xfrm>
            <a:prstGeom prst="rightArrow">
              <a:avLst>
                <a:gd name="adj1" fmla="val 48937"/>
                <a:gd name="adj2" fmla="val 67430"/>
              </a:avLst>
            </a:prstGeom>
            <a:noFill/>
            <a:ln w="63500" cap="flat">
              <a:solidFill>
                <a:srgbClr val="FFFFFF"/>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S">
            <a:extLst>
              <a:ext uri="{FF2B5EF4-FFF2-40B4-BE49-F238E27FC236}">
                <a16:creationId xmlns:a16="http://schemas.microsoft.com/office/drawing/2014/main" id="{464B4AA5-09F8-F913-024B-3CAB2E020502}"/>
              </a:ext>
            </a:extLst>
          </p:cNvPr>
          <p:cNvSpPr txBox="1"/>
          <p:nvPr/>
        </p:nvSpPr>
        <p:spPr>
          <a:xfrm>
            <a:off x="1648245" y="3865918"/>
            <a:ext cx="3028885" cy="1482560"/>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dirty="0"/>
              <a:t>UNIDADES</a:t>
            </a:r>
          </a:p>
        </p:txBody>
      </p:sp>
    </p:spTree>
    <p:extLst>
      <p:ext uri="{BB962C8B-B14F-4D97-AF65-F5344CB8AC3E}">
        <p14:creationId xmlns:p14="http://schemas.microsoft.com/office/powerpoint/2010/main" val="159406780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601"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602" name="UNIT 5…"/>
          <p:cNvSpPr txBox="1"/>
          <p:nvPr/>
        </p:nvSpPr>
        <p:spPr>
          <a:xfrm>
            <a:off x="6099530" y="851498"/>
            <a:ext cx="15493092" cy="205846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5700" b="1">
                <a:solidFill>
                  <a:schemeClr val="accent1">
                    <a:hueOff val="114395"/>
                    <a:lumOff val="-24975"/>
                  </a:schemeClr>
                </a:solidFill>
              </a:defRPr>
            </a:pPr>
            <a:r>
              <a:rPr dirty="0"/>
              <a:t>UNIDADE 5</a:t>
            </a:r>
          </a:p>
          <a:p>
            <a:pPr algn="l" defTabSz="457200">
              <a:defRPr sz="3300" b="1">
                <a:solidFill>
                  <a:schemeClr val="accent1">
                    <a:hueOff val="114395"/>
                    <a:lumOff val="-24975"/>
                  </a:schemeClr>
                </a:solidFill>
              </a:defRPr>
            </a:pPr>
            <a:r>
              <a:rPr lang="en-US" dirty="0"/>
              <a:t>Sustentabilidade e apoio da comunidade local para a preservação do específico</a:t>
            </a:r>
            <a:r>
              <a:rPr dirty="0"/>
              <a:t>.</a:t>
            </a:r>
          </a:p>
        </p:txBody>
      </p:sp>
      <p:sp>
        <p:nvSpPr>
          <p:cNvPr id="603" name="In your case, food quality control is the use of technological, physical, chemical, microbiological, nutritional and sensory parameters to ensure that a food is healthy and tasty in order to protect consumers, both from fraud and their health."/>
          <p:cNvSpPr txBox="1"/>
          <p:nvPr/>
        </p:nvSpPr>
        <p:spPr>
          <a:xfrm>
            <a:off x="6171563" y="3252298"/>
            <a:ext cx="11473939" cy="145830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just" defTabSz="457200">
              <a:lnSpc>
                <a:spcPts val="5700"/>
              </a:lnSpc>
              <a:defRPr sz="2800">
                <a:solidFill>
                  <a:schemeClr val="accent1">
                    <a:hueOff val="114395"/>
                    <a:lumOff val="-24975"/>
                  </a:schemeClr>
                </a:solidFill>
              </a:defRPr>
            </a:lvl1pPr>
          </a:lstStyle>
          <a:p>
            <a:pPr>
              <a:lnSpc>
                <a:spcPct val="100000"/>
              </a:lnSpc>
            </a:pPr>
            <a:r>
              <a:rPr dirty="0"/>
              <a:t>Nesta </a:t>
            </a:r>
            <a:r>
              <a:rPr lang="en-US" dirty="0"/>
              <a:t>unidade, ficará a saber o que é o turismo do património cultural e o seu significado para a preservação de uma região. Aprenderá também que a alimentação desempenha um papel essencial no turismo sustentável.</a:t>
            </a:r>
            <a:endParaRPr dirty="0"/>
          </a:p>
        </p:txBody>
      </p:sp>
      <p:sp>
        <p:nvSpPr>
          <p:cNvPr id="604" name="If you take the step to start a small business, remember that you will be part of the food industry and as such, you must adhere to basic rules to ensure the safety of your customers. You will be handling and storing fresh food that will be transformed i"/>
          <p:cNvSpPr txBox="1"/>
          <p:nvPr/>
        </p:nvSpPr>
        <p:spPr>
          <a:xfrm>
            <a:off x="6171563" y="5042467"/>
            <a:ext cx="14434335" cy="7059837"/>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lvl="1" indent="26988" algn="just" defTabSz="457200">
              <a:defRPr sz="2900">
                <a:solidFill>
                  <a:schemeClr val="accent1">
                    <a:hueOff val="114395"/>
                    <a:lumOff val="-24975"/>
                  </a:schemeClr>
                </a:solidFill>
              </a:defRPr>
            </a:pPr>
            <a:r>
              <a:rPr lang="en-US" sz="2800" dirty="0"/>
              <a:t>O turismo do património cultural está a aumentar de ano para ano, pelo que é utilizado como uma ferramenta para estimular o desenvolvimento regional nas zonas rurais. A atração turística pelas artes, cultura, história, gastronomia e património não é nova, especialmente na Europa, e devido ao facto de os viajantes estarem cada vez mais interessados em oportunidades de aprender sobre os locais através da sua história e gastronomia, o turismo cultural cresce constantemente. O turismo do património cultural é utilizado para a preservação da região e o desenvolvimento económico das regiões (</a:t>
            </a:r>
            <a:r>
              <a:rPr lang="en-US" sz="2800" dirty="0" err="1"/>
              <a:t>Günlü </a:t>
            </a:r>
            <a:r>
              <a:rPr lang="en-US" sz="2800" dirty="0"/>
              <a:t>E. et al, 2009)</a:t>
            </a:r>
            <a:r>
              <a:rPr sz="2800" dirty="0"/>
              <a:t>.</a:t>
            </a:r>
            <a:endParaRPr lang="en-US" sz="2800" dirty="0"/>
          </a:p>
          <a:p>
            <a:pPr lvl="1" indent="26988" algn="just" defTabSz="457200">
              <a:defRPr sz="2900">
                <a:solidFill>
                  <a:schemeClr val="accent1">
                    <a:hueOff val="114395"/>
                    <a:lumOff val="-24975"/>
                  </a:schemeClr>
                </a:solidFill>
              </a:defRPr>
            </a:pPr>
            <a:endParaRPr lang="en-US" sz="2800" dirty="0"/>
          </a:p>
          <a:p>
            <a:pPr lvl="1" indent="26988" algn="just" defTabSz="457200">
              <a:defRPr sz="2900">
                <a:solidFill>
                  <a:schemeClr val="accent1">
                    <a:hueOff val="114395"/>
                    <a:lumOff val="-24975"/>
                  </a:schemeClr>
                </a:solidFill>
              </a:defRPr>
            </a:pPr>
            <a:r>
              <a:rPr lang="en-US" sz="2800" dirty="0"/>
              <a:t>O turismo cultural refere-se à cultura e aos costumes de um país ou região, centrando-se em formas únicas de arte, tradições de comunidades indígenas (festivais, rituais). </a:t>
            </a:r>
          </a:p>
          <a:p>
            <a:pPr lvl="1" indent="26988" algn="just" defTabSz="457200">
              <a:defRPr sz="2900">
                <a:solidFill>
                  <a:schemeClr val="accent1">
                    <a:hueOff val="114395"/>
                    <a:lumOff val="-24975"/>
                  </a:schemeClr>
                </a:solidFill>
              </a:defRPr>
            </a:pPr>
            <a:endParaRPr lang="en-US" sz="2800" dirty="0"/>
          </a:p>
          <a:p>
            <a:pPr lvl="1" indent="26988" algn="just" defTabSz="457200">
              <a:defRPr sz="2900">
                <a:solidFill>
                  <a:schemeClr val="accent1">
                    <a:hueOff val="114395"/>
                    <a:lumOff val="-24975"/>
                  </a:schemeClr>
                </a:solidFill>
              </a:defRPr>
            </a:pPr>
            <a:r>
              <a:rPr lang="en-US" sz="2800" dirty="0"/>
              <a:t>A especificidade ou o património de um lugar é um conceito que inclui o ambiente natural e cultural. Inclui paisagens, lugares históricos, sítios, </a:t>
            </a:r>
            <a:r>
              <a:rPr lang="en-US" sz="2800" dirty="0" err="1"/>
              <a:t>coleções</a:t>
            </a:r>
            <a:r>
              <a:rPr lang="en-US" sz="2800" dirty="0"/>
              <a:t>, práticas culturais, comidas, bebidas e vivências. Expressa a evolução histórica, formando as particularidades das identidades nacionais, regionais e locais. </a:t>
            </a:r>
            <a:endParaRPr sz="2800" dirty="0"/>
          </a:p>
        </p:txBody>
      </p:sp>
      <p:sp>
        <p:nvSpPr>
          <p:cNvPr id="605" name="Rectángulo redondeado"/>
          <p:cNvSpPr/>
          <p:nvPr/>
        </p:nvSpPr>
        <p:spPr>
          <a:xfrm>
            <a:off x="6159240" y="12952187"/>
            <a:ext cx="8539788" cy="2109924"/>
          </a:xfrm>
          <a:prstGeom prst="roundRect">
            <a:avLst>
              <a:gd name="adj" fmla="val 9029"/>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606" name="How would you define quality? Could you provide a definition?"/>
          <p:cNvSpPr txBox="1"/>
          <p:nvPr/>
        </p:nvSpPr>
        <p:spPr>
          <a:xfrm>
            <a:off x="9473648" y="13191977"/>
            <a:ext cx="4870166" cy="1704525"/>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algn="l" defTabSz="457200">
              <a:defRPr sz="2300" b="1" i="1">
                <a:solidFill>
                  <a:schemeClr val="accent1">
                    <a:hueOff val="114395"/>
                    <a:lumOff val="-24975"/>
                  </a:schemeClr>
                </a:solidFill>
              </a:defRPr>
            </a:pPr>
            <a:r>
              <a:rPr lang="en-US" sz="2000" dirty="0"/>
              <a:t>Preservar a especificidade das regiões e dos países é um fator-chave nas políticas económicas que apoiam o desenvolvimento do turismo e representa um instrumento de diferenciação dos destinos turísticos</a:t>
            </a:r>
            <a:r>
              <a:rPr sz="2000" dirty="0"/>
              <a:t>?</a:t>
            </a:r>
            <a:endParaRPr sz="1100" dirty="0">
              <a:latin typeface="Times Roman"/>
              <a:ea typeface="Times Roman"/>
              <a:cs typeface="Times Roman"/>
              <a:sym typeface="Times Roman"/>
            </a:endParaRPr>
          </a:p>
        </p:txBody>
      </p:sp>
      <p:grpSp>
        <p:nvGrpSpPr>
          <p:cNvPr id="611" name="Agrupar"/>
          <p:cNvGrpSpPr/>
          <p:nvPr/>
        </p:nvGrpSpPr>
        <p:grpSpPr>
          <a:xfrm>
            <a:off x="20340637" y="14829510"/>
            <a:ext cx="1300908" cy="446058"/>
            <a:chOff x="0" y="0"/>
            <a:chExt cx="1300907" cy="446057"/>
          </a:xfrm>
        </p:grpSpPr>
        <p:sp>
          <p:nvSpPr>
            <p:cNvPr id="609"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610"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15" name="Did you know that…?">
            <a:extLst>
              <a:ext uri="{FF2B5EF4-FFF2-40B4-BE49-F238E27FC236}">
                <a16:creationId xmlns:a16="http://schemas.microsoft.com/office/drawing/2014/main" id="{F42FEE48-B1A9-5696-429E-001302B4D350}"/>
              </a:ext>
            </a:extLst>
          </p:cNvPr>
          <p:cNvSpPr txBox="1"/>
          <p:nvPr/>
        </p:nvSpPr>
        <p:spPr>
          <a:xfrm>
            <a:off x="6509492" y="12952187"/>
            <a:ext cx="2844993" cy="810755"/>
          </a:xfrm>
          <a:prstGeom prst="rect">
            <a:avLst/>
          </a:prstGeom>
          <a:ln w="12700">
            <a:miter lim="400000"/>
          </a:ln>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82020" tIns="82020" rIns="82020" bIns="82020" anchor="ctr">
            <a:spAutoFit/>
          </a:bodyPr>
          <a:lstStyle>
            <a:lvl1pPr algn="l" defTabSz="457200">
              <a:lnSpc>
                <a:spcPts val="6100"/>
              </a:lnSpc>
              <a:defRPr sz="3100" b="1">
                <a:solidFill>
                  <a:schemeClr val="accent1">
                    <a:hueOff val="114395"/>
                    <a:lumOff val="-24975"/>
                  </a:schemeClr>
                </a:solidFill>
              </a:defRPr>
            </a:lvl1pPr>
          </a:lstStyle>
          <a:p>
            <a:r>
              <a:rPr sz="2000" dirty="0"/>
              <a:t>Sabias que...?</a:t>
            </a:r>
          </a:p>
        </p:txBody>
      </p:sp>
      <p:sp>
        <p:nvSpPr>
          <p:cNvPr id="16" name="Documento aprobado">
            <a:extLst>
              <a:ext uri="{FF2B5EF4-FFF2-40B4-BE49-F238E27FC236}">
                <a16:creationId xmlns:a16="http://schemas.microsoft.com/office/drawing/2014/main" id="{22930178-4BAC-692E-558F-245380C0EFFE}"/>
              </a:ext>
            </a:extLst>
          </p:cNvPr>
          <p:cNvSpPr/>
          <p:nvPr/>
        </p:nvSpPr>
        <p:spPr>
          <a:xfrm>
            <a:off x="7301236" y="13962539"/>
            <a:ext cx="630752" cy="790284"/>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14" name="Imagen" descr="Imagen">
            <a:extLst>
              <a:ext uri="{FF2B5EF4-FFF2-40B4-BE49-F238E27FC236}">
                <a16:creationId xmlns:a16="http://schemas.microsoft.com/office/drawing/2014/main" id="{2F426608-B5C1-3264-7A3E-5D31147A5D0B}"/>
              </a:ext>
            </a:extLst>
          </p:cNvPr>
          <p:cNvPicPr>
            <a:picLocks noChangeAspect="1"/>
          </p:cNvPicPr>
          <p:nvPr/>
        </p:nvPicPr>
        <p:blipFill>
          <a:blip r:embed="rId3"/>
          <a:stretch>
            <a:fillRect/>
          </a:stretch>
        </p:blipFill>
        <p:spPr>
          <a:xfrm>
            <a:off x="16789286" y="12076325"/>
            <a:ext cx="1461091" cy="3373234"/>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614"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615" name="UNIT 5…"/>
          <p:cNvSpPr txBox="1"/>
          <p:nvPr/>
        </p:nvSpPr>
        <p:spPr>
          <a:xfrm>
            <a:off x="740130" y="2883294"/>
            <a:ext cx="3043223" cy="2104634"/>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5</a:t>
            </a:r>
          </a:p>
          <a:p>
            <a:pPr algn="l" defTabSz="457200">
              <a:defRPr sz="2100" b="1">
                <a:solidFill>
                  <a:srgbClr val="FFFFFF"/>
                </a:solidFill>
              </a:defRPr>
            </a:pPr>
            <a:r>
              <a:rPr lang="en-US" dirty="0"/>
              <a:t>Sustentabilidade e apoio da comunidade local para a preservação do específico</a:t>
            </a:r>
            <a:r>
              <a:rPr dirty="0"/>
              <a:t>.</a:t>
            </a:r>
          </a:p>
        </p:txBody>
      </p:sp>
      <p:sp>
        <p:nvSpPr>
          <p:cNvPr id="616" name="1. The concept of Quality…"/>
          <p:cNvSpPr txBox="1"/>
          <p:nvPr/>
        </p:nvSpPr>
        <p:spPr>
          <a:xfrm>
            <a:off x="6193887" y="2483185"/>
            <a:ext cx="14622265" cy="4166737"/>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457200">
              <a:defRPr sz="2600">
                <a:solidFill>
                  <a:schemeClr val="accent1">
                    <a:hueOff val="114395"/>
                    <a:lumOff val="-24975"/>
                  </a:schemeClr>
                </a:solidFill>
              </a:defRPr>
            </a:pPr>
            <a:r>
              <a:rPr lang="en-US" sz="3200" dirty="0"/>
              <a:t>A especificidade ou o património de um lugar é um conceito que inclui o ambiente natural e cultural. Inclui paisagens, lugares históricos, sítios, </a:t>
            </a:r>
            <a:r>
              <a:rPr lang="en-US" sz="3200" dirty="0" err="1"/>
              <a:t>coleções</a:t>
            </a:r>
            <a:r>
              <a:rPr lang="en-US" sz="3200" dirty="0"/>
              <a:t>, práticas culturais, comidas, bebidas e vivências. Expressa a evolução histórica, formando as particularidades das identidades nacionais, regionais e locais.  </a:t>
            </a:r>
          </a:p>
          <a:p>
            <a:pPr algn="just" defTabSz="457200">
              <a:defRPr sz="2600">
                <a:solidFill>
                  <a:schemeClr val="accent1">
                    <a:hueOff val="114395"/>
                    <a:lumOff val="-24975"/>
                  </a:schemeClr>
                </a:solidFill>
              </a:defRPr>
            </a:pPr>
            <a:endParaRPr lang="en-US" sz="3200" dirty="0"/>
          </a:p>
          <a:p>
            <a:pPr algn="just" defTabSz="457200">
              <a:defRPr sz="2600">
                <a:solidFill>
                  <a:schemeClr val="accent1">
                    <a:hueOff val="114395"/>
                    <a:lumOff val="-24975"/>
                  </a:schemeClr>
                </a:solidFill>
              </a:defRPr>
            </a:pPr>
            <a:r>
              <a:rPr lang="en-US" sz="3200" dirty="0"/>
              <a:t>O </a:t>
            </a:r>
            <a:r>
              <a:rPr lang="en-US" sz="3600" b="1" dirty="0">
                <a:solidFill>
                  <a:schemeClr val="accent4">
                    <a:hueOff val="-476017"/>
                    <a:lumOff val="-10042"/>
                  </a:schemeClr>
                </a:solidFill>
              </a:rPr>
              <a:t>"específico" </a:t>
            </a:r>
            <a:r>
              <a:rPr lang="en-US" sz="3200" dirty="0"/>
              <a:t>de um lugar pode ser caracterizado por três categorias de atracções patrimoniais (</a:t>
            </a:r>
            <a:r>
              <a:rPr lang="en-US" sz="3200" b="1" dirty="0"/>
              <a:t>Quadro 5.1</a:t>
            </a:r>
            <a:r>
              <a:rPr lang="en-US" sz="3200" dirty="0"/>
              <a:t>):</a:t>
            </a:r>
          </a:p>
          <a:p>
            <a:pPr algn="just" defTabSz="457200">
              <a:defRPr sz="2600">
                <a:solidFill>
                  <a:schemeClr val="accent1">
                    <a:hueOff val="114395"/>
                    <a:lumOff val="-24975"/>
                  </a:schemeClr>
                </a:solidFill>
              </a:defRPr>
            </a:pPr>
            <a:endParaRPr sz="3200" dirty="0"/>
          </a:p>
        </p:txBody>
      </p:sp>
      <p:grpSp>
        <p:nvGrpSpPr>
          <p:cNvPr id="623" name="Agrupar"/>
          <p:cNvGrpSpPr/>
          <p:nvPr/>
        </p:nvGrpSpPr>
        <p:grpSpPr>
          <a:xfrm>
            <a:off x="20340637" y="14829510"/>
            <a:ext cx="1300908" cy="446058"/>
            <a:chOff x="0" y="0"/>
            <a:chExt cx="1300907" cy="446057"/>
          </a:xfrm>
        </p:grpSpPr>
        <p:sp>
          <p:nvSpPr>
            <p:cNvPr id="621"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622"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graphicFrame>
        <p:nvGraphicFramePr>
          <p:cNvPr id="4" name="Table 3">
            <a:extLst>
              <a:ext uri="{FF2B5EF4-FFF2-40B4-BE49-F238E27FC236}">
                <a16:creationId xmlns:a16="http://schemas.microsoft.com/office/drawing/2014/main" id="{BA5CD699-A109-82C7-CEF6-A601F887C7D1}"/>
              </a:ext>
            </a:extLst>
          </p:cNvPr>
          <p:cNvGraphicFramePr>
            <a:graphicFrameLocks noGrp="1"/>
          </p:cNvGraphicFramePr>
          <p:nvPr>
            <p:extLst>
              <p:ext uri="{D42A27DB-BD31-4B8C-83A1-F6EECF244321}">
                <p14:modId xmlns:p14="http://schemas.microsoft.com/office/powerpoint/2010/main" val="3108796434"/>
              </p:ext>
            </p:extLst>
          </p:nvPr>
        </p:nvGraphicFramePr>
        <p:xfrm>
          <a:off x="7859131" y="7159948"/>
          <a:ext cx="11291776" cy="3783456"/>
        </p:xfrm>
        <a:graphic>
          <a:graphicData uri="http://schemas.openxmlformats.org/drawingml/2006/table">
            <a:tbl>
              <a:tblPr firstRow="1" firstCol="1" bandRow="1"/>
              <a:tblGrid>
                <a:gridCol w="3763120">
                  <a:extLst>
                    <a:ext uri="{9D8B030D-6E8A-4147-A177-3AD203B41FA5}">
                      <a16:colId xmlns:a16="http://schemas.microsoft.com/office/drawing/2014/main" val="3649584648"/>
                    </a:ext>
                  </a:extLst>
                </a:gridCol>
                <a:gridCol w="3764328">
                  <a:extLst>
                    <a:ext uri="{9D8B030D-6E8A-4147-A177-3AD203B41FA5}">
                      <a16:colId xmlns:a16="http://schemas.microsoft.com/office/drawing/2014/main" val="2590623269"/>
                    </a:ext>
                  </a:extLst>
                </a:gridCol>
                <a:gridCol w="3764328">
                  <a:extLst>
                    <a:ext uri="{9D8B030D-6E8A-4147-A177-3AD203B41FA5}">
                      <a16:colId xmlns:a16="http://schemas.microsoft.com/office/drawing/2014/main" val="2633342799"/>
                    </a:ext>
                  </a:extLst>
                </a:gridCol>
              </a:tblGrid>
              <a:tr h="945864">
                <a:tc>
                  <a:txBody>
                    <a:bodyPr/>
                    <a:lstStyle/>
                    <a:p>
                      <a:pPr marL="0" marR="0" algn="ctr">
                        <a:lnSpc>
                          <a:spcPct val="150000"/>
                        </a:lnSpc>
                        <a:spcBef>
                          <a:spcPts val="0"/>
                        </a:spcBef>
                        <a:spcAft>
                          <a:spcPts val="0"/>
                        </a:spcAft>
                      </a:pPr>
                      <a:r>
                        <a:rPr lang="en-US" sz="2400" b="1" dirty="0">
                          <a:solidFill>
                            <a:srgbClr val="FFFFFF"/>
                          </a:solidFill>
                          <a:effectLst/>
                          <a:latin typeface="Times New Roman" panose="02020603050405020304" pitchFamily="18" charset="0"/>
                          <a:ea typeface="Arial" panose="020B0604020202020204" pitchFamily="34" charset="0"/>
                          <a:cs typeface="Arial" panose="020B0604020202020204" pitchFamily="34" charset="0"/>
                        </a:rPr>
                        <a:t>Natural </a:t>
                      </a:r>
                      <a:endParaRPr lang="el-G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0"/>
                        </a:spcAft>
                      </a:pPr>
                      <a:r>
                        <a:rPr lang="en-US" sz="2400" b="1" dirty="0">
                          <a:solidFill>
                            <a:srgbClr val="FFFFFF"/>
                          </a:solidFill>
                          <a:effectLst/>
                          <a:latin typeface="Times New Roman" panose="02020603050405020304" pitchFamily="18" charset="0"/>
                          <a:ea typeface="Arial" panose="020B0604020202020204" pitchFamily="34" charset="0"/>
                          <a:cs typeface="Arial" panose="020B0604020202020204" pitchFamily="34" charset="0"/>
                        </a:rPr>
                        <a:t>Culturais </a:t>
                      </a:r>
                      <a:endParaRPr lang="el-G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0"/>
                        </a:spcAft>
                      </a:pPr>
                      <a:r>
                        <a:rPr lang="en-US" sz="2400" b="1">
                          <a:solidFill>
                            <a:srgbClr val="FFFFFF"/>
                          </a:solidFill>
                          <a:effectLst/>
                          <a:latin typeface="Times New Roman" panose="02020603050405020304" pitchFamily="18" charset="0"/>
                          <a:ea typeface="Arial" panose="020B0604020202020204" pitchFamily="34" charset="0"/>
                          <a:cs typeface="Arial" panose="020B0604020202020204" pitchFamily="34" charset="0"/>
                        </a:rPr>
                        <a:t>Construído</a:t>
                      </a:r>
                      <a:endParaRPr lang="el-G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extLst>
                  <a:ext uri="{0D108BD9-81ED-4DB2-BD59-A6C34878D82A}">
                    <a16:rowId xmlns:a16="http://schemas.microsoft.com/office/drawing/2014/main" val="2049423113"/>
                  </a:ext>
                </a:extLst>
              </a:tr>
              <a:tr h="945864">
                <a:tc>
                  <a:txBody>
                    <a:bodyPr/>
                    <a:lstStyle/>
                    <a:p>
                      <a:pPr marL="0" marR="0" algn="ctr">
                        <a:lnSpc>
                          <a:spcPct val="150000"/>
                        </a:lnSpc>
                        <a:spcBef>
                          <a:spcPts val="0"/>
                        </a:spcBef>
                        <a:spcAft>
                          <a:spcPts val="0"/>
                        </a:spcAft>
                      </a:pPr>
                      <a:r>
                        <a:rPr lang="en-US" sz="24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Formas de relevo </a:t>
                      </a:r>
                      <a:endParaRPr lang="el-G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ctr">
                        <a:lnSpc>
                          <a:spcPct val="150000"/>
                        </a:lnSpc>
                        <a:spcBef>
                          <a:spcPts val="0"/>
                        </a:spcBef>
                        <a:spcAft>
                          <a:spcPts val="0"/>
                        </a:spcAft>
                      </a:pPr>
                      <a:r>
                        <a:rPr lang="en-US" sz="2400">
                          <a:solidFill>
                            <a:srgbClr val="000000"/>
                          </a:solidFill>
                          <a:effectLst/>
                          <a:latin typeface="Times New Roman" panose="02020603050405020304" pitchFamily="18" charset="0"/>
                          <a:ea typeface="Arial" panose="020B0604020202020204" pitchFamily="34" charset="0"/>
                          <a:cs typeface="Arial" panose="020B0604020202020204" pitchFamily="34" charset="0"/>
                        </a:rPr>
                        <a:t>Festivais </a:t>
                      </a:r>
                      <a:endParaRPr lang="el-G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ctr">
                        <a:lnSpc>
                          <a:spcPct val="150000"/>
                        </a:lnSpc>
                        <a:spcBef>
                          <a:spcPts val="0"/>
                        </a:spcBef>
                        <a:spcAft>
                          <a:spcPts val="0"/>
                        </a:spcAft>
                      </a:pPr>
                      <a:r>
                        <a:rPr lang="en-US" sz="2400">
                          <a:solidFill>
                            <a:srgbClr val="000000"/>
                          </a:solidFill>
                          <a:effectLst/>
                          <a:latin typeface="Times New Roman" panose="02020603050405020304" pitchFamily="18" charset="0"/>
                          <a:ea typeface="Arial" panose="020B0604020202020204" pitchFamily="34" charset="0"/>
                          <a:cs typeface="Arial" panose="020B0604020202020204" pitchFamily="34" charset="0"/>
                        </a:rPr>
                        <a:t>Casas históricas</a:t>
                      </a:r>
                      <a:endParaRPr lang="el-G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3819240836"/>
                  </a:ext>
                </a:extLst>
              </a:tr>
              <a:tr h="945864">
                <a:tc>
                  <a:txBody>
                    <a:bodyPr/>
                    <a:lstStyle/>
                    <a:p>
                      <a:pPr marL="0" marR="0" algn="ctr">
                        <a:lnSpc>
                          <a:spcPct val="150000"/>
                        </a:lnSpc>
                        <a:spcBef>
                          <a:spcPts val="0"/>
                        </a:spcBef>
                        <a:spcAft>
                          <a:spcPts val="0"/>
                        </a:spcAft>
                      </a:pPr>
                      <a:r>
                        <a:rPr lang="en-US" sz="2400" b="1" dirty="0">
                          <a:effectLst/>
                          <a:latin typeface="Times New Roman" panose="02020603050405020304" pitchFamily="18" charset="0"/>
                          <a:ea typeface="Arial" panose="020B0604020202020204" pitchFamily="34" charset="0"/>
                          <a:cs typeface="Arial" panose="020B0604020202020204" pitchFamily="34" charset="0"/>
                        </a:rPr>
                        <a:t>Paisagem rural</a:t>
                      </a:r>
                      <a:endParaRPr lang="el-G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dirty="0">
                          <a:effectLst/>
                          <a:latin typeface="Times New Roman" panose="02020603050405020304" pitchFamily="18" charset="0"/>
                          <a:ea typeface="Arial" panose="020B0604020202020204" pitchFamily="34" charset="0"/>
                          <a:cs typeface="Arial" panose="020B0604020202020204" pitchFamily="34" charset="0"/>
                        </a:rPr>
                        <a:t>Artes/artesanato</a:t>
                      </a:r>
                      <a:endParaRPr lang="el-G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a:effectLst/>
                          <a:latin typeface="Times New Roman" panose="02020603050405020304" pitchFamily="18" charset="0"/>
                          <a:ea typeface="Arial" panose="020B0604020202020204" pitchFamily="34" charset="0"/>
                          <a:cs typeface="Arial" panose="020B0604020202020204" pitchFamily="34" charset="0"/>
                        </a:rPr>
                        <a:t>Monumentos</a:t>
                      </a:r>
                      <a:endParaRPr lang="el-G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4292189232"/>
                  </a:ext>
                </a:extLst>
              </a:tr>
              <a:tr h="945864">
                <a:tc>
                  <a:txBody>
                    <a:bodyPr/>
                    <a:lstStyle/>
                    <a:p>
                      <a:pPr marL="0" marR="0" algn="ctr">
                        <a:lnSpc>
                          <a:spcPct val="150000"/>
                        </a:lnSpc>
                        <a:spcBef>
                          <a:spcPts val="0"/>
                        </a:spcBef>
                        <a:spcAft>
                          <a:spcPts val="0"/>
                        </a:spcAft>
                      </a:pPr>
                      <a:r>
                        <a:rPr lang="en-US" sz="2400" b="1">
                          <a:solidFill>
                            <a:srgbClr val="000000"/>
                          </a:solidFill>
                          <a:effectLst/>
                          <a:latin typeface="Times New Roman" panose="02020603050405020304" pitchFamily="18" charset="0"/>
                          <a:ea typeface="Arial" panose="020B0604020202020204" pitchFamily="34" charset="0"/>
                          <a:cs typeface="Arial" panose="020B0604020202020204" pitchFamily="34" charset="0"/>
                        </a:rPr>
                        <a:t>Flora e fauna</a:t>
                      </a:r>
                      <a:endParaRPr lang="el-G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ctr">
                        <a:lnSpc>
                          <a:spcPct val="150000"/>
                        </a:lnSpc>
                        <a:spcBef>
                          <a:spcPts val="0"/>
                        </a:spcBef>
                        <a:spcAft>
                          <a:spcPts val="0"/>
                        </a:spcAft>
                      </a:pPr>
                      <a:r>
                        <a:rPr lang="en-US" sz="24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Práticas/produtos tradicionais</a:t>
                      </a:r>
                      <a:endParaRPr lang="el-G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ctr">
                        <a:lnSpc>
                          <a:spcPct val="150000"/>
                        </a:lnSpc>
                        <a:spcBef>
                          <a:spcPts val="0"/>
                        </a:spcBef>
                        <a:spcAft>
                          <a:spcPts val="0"/>
                        </a:spcAft>
                      </a:pPr>
                      <a:r>
                        <a:rPr lang="en-US" sz="24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Sítios industriais</a:t>
                      </a:r>
                      <a:endParaRPr lang="el-G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4279939261"/>
                  </a:ext>
                </a:extLst>
              </a:tr>
            </a:tbl>
          </a:graphicData>
        </a:graphic>
      </p:graphicFrame>
      <p:sp>
        <p:nvSpPr>
          <p:cNvPr id="17" name="TextBox 16">
            <a:extLst>
              <a:ext uri="{FF2B5EF4-FFF2-40B4-BE49-F238E27FC236}">
                <a16:creationId xmlns:a16="http://schemas.microsoft.com/office/drawing/2014/main" id="{E5751563-4435-4C60-EDA2-10AB2BEEEA04}"/>
              </a:ext>
            </a:extLst>
          </p:cNvPr>
          <p:cNvSpPr txBox="1"/>
          <p:nvPr/>
        </p:nvSpPr>
        <p:spPr>
          <a:xfrm>
            <a:off x="7859131" y="12386541"/>
            <a:ext cx="11153552"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pPr>
            <a:r>
              <a:rPr lang="en-US" sz="2000" i="1" dirty="0">
                <a:solidFill>
                  <a:schemeClr val="accent1">
                    <a:hueOff val="114395"/>
                    <a:lumOff val="-24975"/>
                  </a:schemeClr>
                </a:solidFill>
              </a:rPr>
              <a:t>Tabela 5.1. </a:t>
            </a:r>
            <a:r>
              <a:rPr lang="en-US" sz="2000" i="1" dirty="0" err="1">
                <a:solidFill>
                  <a:schemeClr val="accent1">
                    <a:hueOff val="114395"/>
                    <a:lumOff val="-24975"/>
                  </a:schemeClr>
                </a:solidFill>
              </a:rPr>
              <a:t>Categorias</a:t>
            </a:r>
            <a:r>
              <a:rPr lang="en-US" sz="2000" i="1" dirty="0">
                <a:solidFill>
                  <a:schemeClr val="accent1">
                    <a:hueOff val="114395"/>
                    <a:lumOff val="-24975"/>
                  </a:schemeClr>
                </a:solidFill>
              </a:rPr>
              <a:t> de atracções do património</a:t>
            </a:r>
            <a:endParaRPr lang="el-GR" sz="2000" i="1" dirty="0">
              <a:solidFill>
                <a:schemeClr val="accent1">
                  <a:hueOff val="114395"/>
                  <a:lumOff val="-24975"/>
                </a:schemeClr>
              </a:solidFill>
            </a:endParaRPr>
          </a:p>
          <a:p>
            <a:r>
              <a:rPr lang="en-US" sz="2000" i="1" dirty="0">
                <a:solidFill>
                  <a:schemeClr val="accent1">
                    <a:hueOff val="114395"/>
                    <a:lumOff val="-24975"/>
                  </a:schemeClr>
                </a:solidFill>
              </a:rPr>
              <a:t>(</a:t>
            </a:r>
            <a:r>
              <a:rPr lang="ro-RO" sz="2000" i="1" dirty="0">
                <a:solidFill>
                  <a:schemeClr val="accent1">
                    <a:hueOff val="114395"/>
                    <a:lumOff val="-24975"/>
                  </a:schemeClr>
                </a:solidFill>
              </a:rPr>
              <a:t>Jun S. H. et al, 2004)</a:t>
            </a:r>
            <a:endParaRPr lang="el-GR" sz="2000" i="1" dirty="0">
              <a:solidFill>
                <a:schemeClr val="accent1">
                  <a:hueOff val="114395"/>
                  <a:lumOff val="-24975"/>
                </a:schemeClr>
              </a:solidFill>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Rectángulo"/>
          <p:cNvSpPr/>
          <p:nvPr/>
        </p:nvSpPr>
        <p:spPr>
          <a:xfrm>
            <a:off x="0" y="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627"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629" name="Rectángulo redondeado"/>
          <p:cNvSpPr/>
          <p:nvPr/>
        </p:nvSpPr>
        <p:spPr>
          <a:xfrm>
            <a:off x="13078047" y="11532436"/>
            <a:ext cx="7561591" cy="2764837"/>
          </a:xfrm>
          <a:prstGeom prst="roundRect">
            <a:avLst>
              <a:gd name="adj" fmla="val 9292"/>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b="1" i="1">
                <a:solidFill>
                  <a:srgbClr val="FFFFFF"/>
                </a:solidFill>
              </a:defRPr>
            </a:pPr>
            <a:endParaRPr/>
          </a:p>
        </p:txBody>
      </p:sp>
      <p:sp>
        <p:nvSpPr>
          <p:cNvPr id="630" name="Did you know that…?"/>
          <p:cNvSpPr txBox="1"/>
          <p:nvPr/>
        </p:nvSpPr>
        <p:spPr>
          <a:xfrm>
            <a:off x="13311962" y="11796307"/>
            <a:ext cx="2929159" cy="904306"/>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rPr sz="2400" dirty="0"/>
              <a:t>Sabias que...?</a:t>
            </a:r>
          </a:p>
        </p:txBody>
      </p:sp>
      <p:sp>
        <p:nvSpPr>
          <p:cNvPr id="631" name="Documento aprobado"/>
          <p:cNvSpPr/>
          <p:nvPr/>
        </p:nvSpPr>
        <p:spPr>
          <a:xfrm>
            <a:off x="4394652" y="9362335"/>
            <a:ext cx="1053005" cy="1363627"/>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sp>
        <p:nvSpPr>
          <p:cNvPr id="632" name="2. Food quality…"/>
          <p:cNvSpPr txBox="1"/>
          <p:nvPr/>
        </p:nvSpPr>
        <p:spPr>
          <a:xfrm>
            <a:off x="6181950" y="463809"/>
            <a:ext cx="15066607" cy="10814711"/>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r>
              <a:rPr lang="en-US" sz="2800" dirty="0"/>
              <a:t>A primeira definição relacionada com o turismo sustentável foi dada pela Organização Mundial de Turismo das Nações Unidas em 1996: "turismo que conduz à gestão de todas as áreas, de tal forma que as necessidades económicas, sociais e ambientais são satisfeitas com a integração cultural, os processos ecológicos, a biodiversidade e o apoio ao desenvolvimento das sociedades". </a:t>
            </a:r>
          </a:p>
          <a:p>
            <a:pPr algn="just" defTabSz="738187">
              <a:defRPr sz="2900">
                <a:solidFill>
                  <a:schemeClr val="accent1">
                    <a:hueOff val="114395"/>
                    <a:lumOff val="-24975"/>
                  </a:schemeClr>
                </a:solidFill>
                <a:latin typeface="Helvetica"/>
                <a:ea typeface="Helvetica"/>
                <a:cs typeface="Helvetica"/>
                <a:sym typeface="Helvetica"/>
              </a:defRPr>
            </a:pPr>
            <a:endParaRPr lang="en-US" sz="2800" dirty="0"/>
          </a:p>
          <a:p>
            <a:pPr algn="just" defTabSz="738187">
              <a:defRPr sz="2900">
                <a:solidFill>
                  <a:schemeClr val="accent1">
                    <a:hueOff val="114395"/>
                    <a:lumOff val="-24975"/>
                  </a:schemeClr>
                </a:solidFill>
                <a:latin typeface="Helvetica"/>
                <a:ea typeface="Helvetica"/>
                <a:cs typeface="Helvetica"/>
                <a:sym typeface="Helvetica"/>
              </a:defRPr>
            </a:pPr>
            <a:r>
              <a:rPr lang="en-US" sz="2800" dirty="0"/>
              <a:t>A sensibilização para a conservação do clima pode ser desenvolvida através da educação, do entretenimento e de atracções patrimoniais como reservas naturais, parques nacionais, museus, casas e jardins históricos e aldeias. Os recursos patrimoniais não são substituíveis, razão pela qual a conservação é fundamental na gestão do património (</a:t>
            </a:r>
            <a:r>
              <a:rPr lang="en-US" sz="2800" dirty="0" err="1"/>
              <a:t>Günlü </a:t>
            </a:r>
            <a:r>
              <a:rPr lang="en-US" sz="2800" dirty="0"/>
              <a:t>E. et al, 2009).</a:t>
            </a:r>
          </a:p>
          <a:p>
            <a:pPr algn="just" defTabSz="738187">
              <a:defRPr sz="2900">
                <a:solidFill>
                  <a:schemeClr val="accent1">
                    <a:hueOff val="114395"/>
                    <a:lumOff val="-24975"/>
                  </a:schemeClr>
                </a:solidFill>
                <a:latin typeface="Helvetica"/>
                <a:ea typeface="Helvetica"/>
                <a:cs typeface="Helvetica"/>
                <a:sym typeface="Helvetica"/>
              </a:defRPr>
            </a:pPr>
            <a:endParaRPr lang="en-US" sz="2800" dirty="0"/>
          </a:p>
          <a:p>
            <a:pPr algn="just" defTabSz="738187">
              <a:defRPr sz="2900">
                <a:solidFill>
                  <a:schemeClr val="accent1">
                    <a:hueOff val="114395"/>
                    <a:lumOff val="-24975"/>
                  </a:schemeClr>
                </a:solidFill>
                <a:latin typeface="Helvetica"/>
                <a:ea typeface="Helvetica"/>
                <a:cs typeface="Helvetica"/>
                <a:sym typeface="Helvetica"/>
              </a:defRPr>
            </a:pPr>
            <a:r>
              <a:rPr lang="en-US" sz="2800" dirty="0"/>
              <a:t>A preservação do património cultural e natural é muito importante. A proteção do património cultural tem quatro razões principais (</a:t>
            </a:r>
            <a:r>
              <a:rPr lang="en-US" sz="2800" dirty="0" err="1"/>
              <a:t>Prompayuk </a:t>
            </a:r>
            <a:r>
              <a:rPr lang="en-US" sz="2800" dirty="0"/>
              <a:t>S. e </a:t>
            </a:r>
            <a:r>
              <a:rPr lang="en-US" sz="2800" dirty="0" err="1"/>
              <a:t>Chairattananon </a:t>
            </a:r>
            <a:r>
              <a:rPr lang="en-US" sz="2800" dirty="0"/>
              <a:t>P., 2016):</a:t>
            </a:r>
          </a:p>
          <a:p>
            <a:pPr marL="514350" indent="-514350" algn="just" defTabSz="738187">
              <a:buFont typeface="+mj-lt"/>
              <a:buAutoNum type="arabicPeriod"/>
              <a:defRPr sz="2900">
                <a:solidFill>
                  <a:schemeClr val="accent1">
                    <a:hueOff val="114395"/>
                    <a:lumOff val="-24975"/>
                  </a:schemeClr>
                </a:solidFill>
                <a:latin typeface="Helvetica"/>
                <a:ea typeface="Helvetica"/>
                <a:cs typeface="Helvetica"/>
                <a:sym typeface="Helvetica"/>
              </a:defRPr>
            </a:pPr>
            <a:r>
              <a:rPr lang="en-US" sz="2800" dirty="0"/>
              <a:t> 	A memória cultural - a preservação do património cultural mantém as provas físicas da história e transfere conhecimentos e competências dos seus antepassados. </a:t>
            </a:r>
          </a:p>
          <a:p>
            <a:pPr marL="514350" indent="-514350" algn="just" defTabSz="738187">
              <a:buFont typeface="+mj-lt"/>
              <a:buAutoNum type="arabicPeriod"/>
              <a:defRPr sz="2900">
                <a:solidFill>
                  <a:schemeClr val="accent1">
                    <a:hueOff val="114395"/>
                    <a:lumOff val="-24975"/>
                  </a:schemeClr>
                </a:solidFill>
                <a:latin typeface="Helvetica"/>
                <a:ea typeface="Helvetica"/>
                <a:cs typeface="Helvetica"/>
                <a:sym typeface="Helvetica"/>
              </a:defRPr>
            </a:pPr>
            <a:r>
              <a:rPr lang="en-US" sz="2800" dirty="0"/>
              <a:t> 	A proximidade conveniente - o património cultural pode apoiar a interação entre o ambiente, as pessoas e as actividades comunitárias. </a:t>
            </a:r>
          </a:p>
          <a:p>
            <a:pPr marL="514350" indent="-514350" algn="just" defTabSz="738187">
              <a:buFont typeface="+mj-lt"/>
              <a:buAutoNum type="arabicPeriod"/>
              <a:defRPr sz="2900">
                <a:solidFill>
                  <a:schemeClr val="accent1">
                    <a:hueOff val="114395"/>
                    <a:lumOff val="-24975"/>
                  </a:schemeClr>
                </a:solidFill>
                <a:latin typeface="Helvetica"/>
                <a:ea typeface="Helvetica"/>
                <a:cs typeface="Helvetica"/>
                <a:sym typeface="Helvetica"/>
              </a:defRPr>
            </a:pPr>
            <a:r>
              <a:rPr lang="en-US" sz="2800" dirty="0"/>
              <a:t> 	A diversidade ambiental - a preservação manterá os artefactos e os artesãos locais.</a:t>
            </a:r>
          </a:p>
          <a:p>
            <a:pPr marL="514350" indent="-514350" algn="just" defTabSz="738187">
              <a:buFont typeface="+mj-lt"/>
              <a:buAutoNum type="arabicPeriod"/>
              <a:defRPr sz="2900">
                <a:solidFill>
                  <a:schemeClr val="accent1">
                    <a:hueOff val="114395"/>
                    <a:lumOff val="-24975"/>
                  </a:schemeClr>
                </a:solidFill>
                <a:latin typeface="Helvetica"/>
                <a:ea typeface="Helvetica"/>
                <a:cs typeface="Helvetica"/>
                <a:sym typeface="Helvetica"/>
              </a:defRPr>
            </a:pPr>
            <a:r>
              <a:rPr lang="en-US" sz="2800" dirty="0"/>
              <a:t> 	O ganho económico - a preservação é um benefício para a comunidade devido à poupança de custos de novas construções e às atracções para os visitantes.</a:t>
            </a:r>
          </a:p>
          <a:p>
            <a:pPr algn="just" defTabSz="738187">
              <a:defRPr sz="2900">
                <a:solidFill>
                  <a:schemeClr val="accent1">
                    <a:hueOff val="114395"/>
                    <a:lumOff val="-24975"/>
                  </a:schemeClr>
                </a:solidFill>
                <a:latin typeface="Helvetica"/>
                <a:ea typeface="Helvetica"/>
                <a:cs typeface="Helvetica"/>
                <a:sym typeface="Helvetica"/>
              </a:defRPr>
            </a:pPr>
            <a:endParaRPr lang="en-US" sz="2800" dirty="0"/>
          </a:p>
          <a:p>
            <a:pPr algn="just" defTabSz="738187">
              <a:defRPr sz="2900">
                <a:solidFill>
                  <a:schemeClr val="accent1">
                    <a:hueOff val="114395"/>
                    <a:lumOff val="-24975"/>
                  </a:schemeClr>
                </a:solidFill>
                <a:latin typeface="Helvetica"/>
                <a:ea typeface="Helvetica"/>
                <a:cs typeface="Helvetica"/>
                <a:sym typeface="Helvetica"/>
              </a:defRPr>
            </a:pPr>
            <a:r>
              <a:rPr lang="en-US" sz="2800" dirty="0"/>
              <a:t>A Organização das Nações Unidas para a Educação, a Ciência e a Cultura (UNESCO) declarou que o património cultural pode ser tangível (edifícios e arredores) ou intangível (costumes locais e modo de vida).</a:t>
            </a:r>
          </a:p>
          <a:p>
            <a:pPr algn="just" defTabSz="738187">
              <a:defRPr sz="2900">
                <a:solidFill>
                  <a:schemeClr val="accent1">
                    <a:hueOff val="114395"/>
                    <a:lumOff val="-24975"/>
                  </a:schemeClr>
                </a:solidFill>
                <a:latin typeface="Helvetica"/>
                <a:ea typeface="Helvetica"/>
                <a:cs typeface="Helvetica"/>
                <a:sym typeface="Helvetica"/>
              </a:defRPr>
            </a:pPr>
            <a:endParaRPr sz="2800" dirty="0"/>
          </a:p>
        </p:txBody>
      </p:sp>
      <p:grpSp>
        <p:nvGrpSpPr>
          <p:cNvPr id="635" name="Agrupar"/>
          <p:cNvGrpSpPr/>
          <p:nvPr/>
        </p:nvGrpSpPr>
        <p:grpSpPr>
          <a:xfrm>
            <a:off x="20340637" y="14829510"/>
            <a:ext cx="1300908" cy="446058"/>
            <a:chOff x="0" y="0"/>
            <a:chExt cx="1300907" cy="446057"/>
          </a:xfrm>
        </p:grpSpPr>
        <p:sp>
          <p:nvSpPr>
            <p:cNvPr id="633"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634"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636" name="Characteristics of food quality are: safety, ethical, aesthetically, functional, convenience, authenticity, sensory, nutrition anda origin."/>
          <p:cNvSpPr txBox="1"/>
          <p:nvPr/>
        </p:nvSpPr>
        <p:spPr>
          <a:xfrm>
            <a:off x="15781634" y="11754815"/>
            <a:ext cx="4858004" cy="232007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defRPr sz="2300" b="1" i="1">
                <a:solidFill>
                  <a:schemeClr val="accent1">
                    <a:hueOff val="114395"/>
                    <a:lumOff val="-24975"/>
                  </a:schemeClr>
                </a:solidFill>
              </a:defRPr>
            </a:lvl1pPr>
          </a:lstStyle>
          <a:p>
            <a:r>
              <a:rPr lang="en-US" sz="2000" dirty="0"/>
              <a:t>As autoridades de diferentes países, como a Itália, a Grécia e a Roménia, estão a tomar medidas para que os turistas possam comer nas casas dos habitantes locais a preços decentes, a fim de experimentarem o aroma dos lugares e o sabor dos alimentos locais. </a:t>
            </a:r>
            <a:endParaRPr sz="2000" dirty="0"/>
          </a:p>
        </p:txBody>
      </p:sp>
      <p:sp>
        <p:nvSpPr>
          <p:cNvPr id="2" name="UNIT 5…">
            <a:extLst>
              <a:ext uri="{FF2B5EF4-FFF2-40B4-BE49-F238E27FC236}">
                <a16:creationId xmlns:a16="http://schemas.microsoft.com/office/drawing/2014/main" id="{3F95FBC3-B58B-7563-FF30-76696654376A}"/>
              </a:ext>
            </a:extLst>
          </p:cNvPr>
          <p:cNvSpPr txBox="1"/>
          <p:nvPr/>
        </p:nvSpPr>
        <p:spPr>
          <a:xfrm>
            <a:off x="740130" y="2883294"/>
            <a:ext cx="3043223" cy="210463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5</a:t>
            </a:r>
          </a:p>
          <a:p>
            <a:pPr algn="l" defTabSz="457200">
              <a:defRPr sz="2100" b="1">
                <a:solidFill>
                  <a:srgbClr val="FFFFFF"/>
                </a:solidFill>
              </a:defRPr>
            </a:pPr>
            <a:r>
              <a:rPr lang="en-US" dirty="0"/>
              <a:t>Sustentabilidade e apoio da comunidade local para a preservação do específico</a:t>
            </a:r>
            <a:r>
              <a:rPr dirty="0"/>
              <a:t>.</a:t>
            </a:r>
          </a:p>
        </p:txBody>
      </p:sp>
      <p:sp>
        <p:nvSpPr>
          <p:cNvPr id="14" name="Documento aprobado">
            <a:extLst>
              <a:ext uri="{FF2B5EF4-FFF2-40B4-BE49-F238E27FC236}">
                <a16:creationId xmlns:a16="http://schemas.microsoft.com/office/drawing/2014/main" id="{EAE008B5-741D-3F77-07A5-F56EBAA73D9A}"/>
              </a:ext>
            </a:extLst>
          </p:cNvPr>
          <p:cNvSpPr/>
          <p:nvPr/>
        </p:nvSpPr>
        <p:spPr>
          <a:xfrm>
            <a:off x="13515610" y="13103801"/>
            <a:ext cx="630752" cy="790284"/>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igura"/>
          <p:cNvSpPr/>
          <p:nvPr/>
        </p:nvSpPr>
        <p:spPr>
          <a:xfrm>
            <a:off x="-251810" y="-392082"/>
            <a:ext cx="22590783" cy="16311789"/>
          </a:xfrm>
          <a:custGeom>
            <a:avLst/>
            <a:gdLst/>
            <a:ahLst/>
            <a:cxnLst>
              <a:cxn ang="0">
                <a:pos x="wd2" y="hd2"/>
              </a:cxn>
              <a:cxn ang="5400000">
                <a:pos x="wd2" y="hd2"/>
              </a:cxn>
              <a:cxn ang="10800000">
                <a:pos x="wd2" y="hd2"/>
              </a:cxn>
              <a:cxn ang="16200000">
                <a:pos x="wd2" y="hd2"/>
              </a:cxn>
            </a:cxnLst>
            <a:rect l="0" t="0" r="r" b="b"/>
            <a:pathLst>
              <a:path w="21600" h="21600" extrusionOk="0">
                <a:moveTo>
                  <a:pt x="4826" y="72"/>
                </a:moveTo>
                <a:cubicBezTo>
                  <a:pt x="4666" y="858"/>
                  <a:pt x="4389" y="1591"/>
                  <a:pt x="4014" y="2227"/>
                </a:cubicBezTo>
                <a:cubicBezTo>
                  <a:pt x="3049" y="3866"/>
                  <a:pt x="1542" y="4741"/>
                  <a:pt x="0" y="4560"/>
                </a:cubicBezTo>
                <a:lnTo>
                  <a:pt x="120" y="21600"/>
                </a:lnTo>
                <a:lnTo>
                  <a:pt x="21600" y="21600"/>
                </a:lnTo>
                <a:lnTo>
                  <a:pt x="21600" y="0"/>
                </a:lnTo>
                <a:lnTo>
                  <a:pt x="4826" y="72"/>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81" name="logoflavours02.png" descr="logoflavours02.png"/>
          <p:cNvPicPr>
            <a:picLocks noChangeAspect="1"/>
          </p:cNvPicPr>
          <p:nvPr/>
        </p:nvPicPr>
        <p:blipFill>
          <a:blip r:embed="rId2"/>
          <a:stretch>
            <a:fillRect/>
          </a:stretch>
        </p:blipFill>
        <p:spPr>
          <a:xfrm>
            <a:off x="311109" y="602829"/>
            <a:ext cx="2912513" cy="1258593"/>
          </a:xfrm>
          <a:prstGeom prst="rect">
            <a:avLst/>
          </a:prstGeom>
          <a:ln w="12700">
            <a:miter lim="400000"/>
          </a:ln>
        </p:spPr>
      </p:pic>
      <p:sp>
        <p:nvSpPr>
          <p:cNvPr id="182" name="What is entrepreneurship? Entrepreneurship in the rural environment.…"/>
          <p:cNvSpPr txBox="1"/>
          <p:nvPr/>
        </p:nvSpPr>
        <p:spPr>
          <a:xfrm>
            <a:off x="5489930" y="4033478"/>
            <a:ext cx="12108740" cy="6829005"/>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marL="584200" indent="-584200" algn="l" defTabSz="457200">
              <a:spcAft>
                <a:spcPts val="1200"/>
              </a:spcAft>
              <a:buSzPct val="100000"/>
              <a:buAutoNum type="arabicPeriod"/>
              <a:defRPr sz="3300">
                <a:solidFill>
                  <a:schemeClr val="accent4">
                    <a:hueOff val="348544"/>
                    <a:lumOff val="7139"/>
                  </a:schemeClr>
                </a:solidFill>
              </a:defRPr>
            </a:pPr>
            <a:r>
              <a:rPr lang="en-US" dirty="0"/>
              <a:t>Conhecimentos e compreensão dos conceitos-chave: marca e imagem</a:t>
            </a:r>
            <a:r>
              <a:rPr dirty="0"/>
              <a:t>.</a:t>
            </a:r>
          </a:p>
          <a:p>
            <a:pPr marL="584200" indent="-584200" algn="l" defTabSz="457200">
              <a:spcAft>
                <a:spcPts val="1200"/>
              </a:spcAft>
              <a:buSzPct val="100000"/>
              <a:buAutoNum type="arabicPeriod"/>
              <a:defRPr sz="3300">
                <a:solidFill>
                  <a:srgbClr val="FFFFFF"/>
                </a:solidFill>
              </a:defRPr>
            </a:pPr>
            <a:r>
              <a:rPr lang="en-US" dirty="0"/>
              <a:t>Criar um ponto de gastronomia local como imagem de destino turístico</a:t>
            </a:r>
            <a:r>
              <a:rPr dirty="0"/>
              <a:t>.</a:t>
            </a:r>
          </a:p>
          <a:p>
            <a:pPr marL="584200" indent="-584200" algn="l" defTabSz="457200">
              <a:spcAft>
                <a:spcPts val="1200"/>
              </a:spcAft>
              <a:buSzPct val="100000"/>
              <a:buAutoNum type="arabicPeriod"/>
              <a:defRPr sz="3300">
                <a:solidFill>
                  <a:srgbClr val="FFFFFF"/>
                </a:solidFill>
              </a:defRPr>
            </a:pPr>
            <a:r>
              <a:rPr lang="en-US" dirty="0"/>
              <a:t>Utilização de canais de redes sociais</a:t>
            </a:r>
            <a:r>
              <a:rPr dirty="0"/>
              <a:t>.</a:t>
            </a:r>
          </a:p>
          <a:p>
            <a:pPr marL="584200" indent="-584200" algn="l" defTabSz="457200">
              <a:spcAft>
                <a:spcPts val="1200"/>
              </a:spcAft>
              <a:buSzPct val="100000"/>
              <a:buAutoNum type="arabicPeriod"/>
              <a:defRPr sz="3300">
                <a:solidFill>
                  <a:srgbClr val="FFFFFF"/>
                </a:solidFill>
              </a:defRPr>
            </a:pPr>
            <a:r>
              <a:rPr lang="it-IT" dirty="0"/>
              <a:t>Comunicação e narração de histórias</a:t>
            </a:r>
            <a:r>
              <a:rPr dirty="0"/>
              <a:t>.</a:t>
            </a:r>
          </a:p>
          <a:p>
            <a:pPr marL="584200" indent="-584200" algn="l" defTabSz="457200">
              <a:spcAft>
                <a:spcPts val="1200"/>
              </a:spcAft>
              <a:buSzPct val="100000"/>
              <a:buAutoNum type="arabicPeriod"/>
              <a:defRPr sz="3300">
                <a:solidFill>
                  <a:srgbClr val="FFFFFF"/>
                </a:solidFill>
              </a:defRPr>
            </a:pPr>
            <a:r>
              <a:rPr lang="en-US" dirty="0"/>
              <a:t>Sustentabilidade e apoio da comunidade local para a preservação do específico</a:t>
            </a:r>
            <a:r>
              <a:rPr dirty="0"/>
              <a:t>.</a:t>
            </a:r>
          </a:p>
          <a:p>
            <a:pPr marL="584200" indent="-584200" algn="l" defTabSz="457200">
              <a:spcAft>
                <a:spcPts val="1200"/>
              </a:spcAft>
              <a:buSzPct val="100000"/>
              <a:buAutoNum type="arabicPeriod"/>
              <a:defRPr sz="3300">
                <a:solidFill>
                  <a:srgbClr val="FFFFFF"/>
                </a:solidFill>
              </a:defRPr>
            </a:pPr>
            <a:r>
              <a:rPr lang="en-US" dirty="0"/>
              <a:t>Destino turístico e mercado gastronómico</a:t>
            </a:r>
            <a:r>
              <a:rPr dirty="0"/>
              <a:t>.</a:t>
            </a:r>
          </a:p>
          <a:p>
            <a:pPr marL="584200" indent="-584200" algn="l" defTabSz="457200">
              <a:spcAft>
                <a:spcPts val="1200"/>
              </a:spcAft>
              <a:buSzPct val="100000"/>
              <a:buAutoNum type="arabicPeriod"/>
              <a:defRPr sz="3300">
                <a:solidFill>
                  <a:srgbClr val="FFFFFF"/>
                </a:solidFill>
              </a:defRPr>
            </a:pPr>
            <a:r>
              <a:rPr lang="it-IT" dirty="0"/>
              <a:t>Satisfação alimentar do turista</a:t>
            </a:r>
            <a:r>
              <a:rPr lang="el-GR" dirty="0"/>
              <a:t>.</a:t>
            </a:r>
            <a:endParaRPr dirty="0"/>
          </a:p>
          <a:p>
            <a:pPr marL="584200" indent="-584200" algn="l" defTabSz="457200">
              <a:spcAft>
                <a:spcPts val="1200"/>
              </a:spcAft>
              <a:buSzPct val="100000"/>
              <a:buAutoNum type="arabicPeriod"/>
              <a:defRPr sz="3300">
                <a:solidFill>
                  <a:srgbClr val="FFFFFF"/>
                </a:solidFill>
              </a:defRPr>
            </a:pPr>
            <a:r>
              <a:rPr lang="en-US" dirty="0"/>
              <a:t>Agências de viagens e adesão às rotas do turismo gastronómico</a:t>
            </a:r>
            <a:r>
              <a:rPr dirty="0"/>
              <a:t>.</a:t>
            </a:r>
          </a:p>
        </p:txBody>
      </p:sp>
      <p:grpSp>
        <p:nvGrpSpPr>
          <p:cNvPr id="186" name="Agrupar"/>
          <p:cNvGrpSpPr/>
          <p:nvPr/>
        </p:nvGrpSpPr>
        <p:grpSpPr>
          <a:xfrm>
            <a:off x="20340637" y="14829510"/>
            <a:ext cx="1300908" cy="446058"/>
            <a:chOff x="0" y="0"/>
            <a:chExt cx="1300907" cy="446057"/>
          </a:xfrm>
        </p:grpSpPr>
        <p:sp>
          <p:nvSpPr>
            <p:cNvPr id="184" name="Flecha"/>
            <p:cNvSpPr/>
            <p:nvPr/>
          </p:nvSpPr>
          <p:spPr>
            <a:xfrm>
              <a:off x="702902" y="0"/>
              <a:ext cx="598006" cy="446058"/>
            </a:xfrm>
            <a:prstGeom prst="rightArrow">
              <a:avLst>
                <a:gd name="adj1" fmla="val 48937"/>
                <a:gd name="adj2" fmla="val 67430"/>
              </a:avLst>
            </a:prstGeom>
            <a:noFill/>
            <a:ln w="63500" cap="flat">
              <a:solidFill>
                <a:srgbClr val="FFFFFF"/>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85" name="Flecha"/>
            <p:cNvSpPr/>
            <p:nvPr/>
          </p:nvSpPr>
          <p:spPr>
            <a:xfrm rot="10800000">
              <a:off x="0" y="-1"/>
              <a:ext cx="598005" cy="446059"/>
            </a:xfrm>
            <a:prstGeom prst="rightArrow">
              <a:avLst>
                <a:gd name="adj1" fmla="val 48937"/>
                <a:gd name="adj2" fmla="val 67430"/>
              </a:avLst>
            </a:prstGeom>
            <a:noFill/>
            <a:ln w="63500" cap="flat">
              <a:solidFill>
                <a:srgbClr val="FFFFFF"/>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S">
            <a:extLst>
              <a:ext uri="{FF2B5EF4-FFF2-40B4-BE49-F238E27FC236}">
                <a16:creationId xmlns:a16="http://schemas.microsoft.com/office/drawing/2014/main" id="{464B4AA5-09F8-F913-024B-3CAB2E020502}"/>
              </a:ext>
            </a:extLst>
          </p:cNvPr>
          <p:cNvSpPr txBox="1"/>
          <p:nvPr/>
        </p:nvSpPr>
        <p:spPr>
          <a:xfrm>
            <a:off x="1648245" y="3865918"/>
            <a:ext cx="3028885" cy="1482560"/>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dirty="0"/>
              <a:t>UNIDADES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639"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641" name="The 24th Regional Conference for Europe of the Food and Agriculture Organization of the United Nations (FAO) attempted to extend the general definition of quality, which can be found in the standard of the International Organization for Standardization ("/>
          <p:cNvSpPr txBox="1"/>
          <p:nvPr/>
        </p:nvSpPr>
        <p:spPr>
          <a:xfrm>
            <a:off x="6318016" y="962351"/>
            <a:ext cx="14321623" cy="1308050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76200" tIns="76200" rIns="76200" bIns="7620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r>
              <a:rPr lang="en-US" sz="2800" dirty="0"/>
              <a:t>A alimentação é importante para o turismo sustentável. O aumento do consumo de alimentos locais gerados pelos turistas pode levar ao crescimento da economia local e, além disso, a compra local reduz a pegada de carbono.</a:t>
            </a:r>
          </a:p>
          <a:p>
            <a:pPr algn="just" defTabSz="738187">
              <a:defRPr sz="2900">
                <a:solidFill>
                  <a:schemeClr val="accent1">
                    <a:hueOff val="114395"/>
                    <a:lumOff val="-24975"/>
                  </a:schemeClr>
                </a:solidFill>
                <a:latin typeface="Helvetica"/>
                <a:ea typeface="Helvetica"/>
                <a:cs typeface="Helvetica"/>
                <a:sym typeface="Helvetica"/>
              </a:defRPr>
            </a:pPr>
            <a:endParaRPr lang="el-GR" sz="2800" dirty="0"/>
          </a:p>
          <a:p>
            <a:pPr algn="just" defTabSz="738187">
              <a:defRPr sz="2900">
                <a:solidFill>
                  <a:schemeClr val="accent1">
                    <a:hueOff val="114395"/>
                    <a:lumOff val="-24975"/>
                  </a:schemeClr>
                </a:solidFill>
                <a:latin typeface="Helvetica"/>
                <a:ea typeface="Helvetica"/>
                <a:cs typeface="Helvetica"/>
                <a:sym typeface="Helvetica"/>
              </a:defRPr>
            </a:pPr>
            <a:r>
              <a:rPr lang="en-US" sz="2800" dirty="0"/>
              <a:t>No que respeita à sustentabilidade, a marca de um destino turístico e as imagens associadas devem ser (UNEP e WTO, 2005):</a:t>
            </a:r>
          </a:p>
          <a:p>
            <a:pPr marL="514350" indent="-514350" algn="just" defTabSz="738187">
              <a:buFont typeface="+mj-lt"/>
              <a:buAutoNum type="arabicPeriod"/>
              <a:defRPr sz="2900">
                <a:solidFill>
                  <a:schemeClr val="accent1">
                    <a:hueOff val="114395"/>
                    <a:lumOff val="-24975"/>
                  </a:schemeClr>
                </a:solidFill>
                <a:latin typeface="Helvetica"/>
                <a:ea typeface="Helvetica"/>
                <a:cs typeface="Helvetica"/>
                <a:sym typeface="Helvetica"/>
              </a:defRPr>
            </a:pPr>
            <a:r>
              <a:rPr lang="en-US" sz="2800" dirty="0"/>
              <a:t> 	 Suficientemente forte para conseguir atrair a atenção e gerar novo interesse;</a:t>
            </a:r>
          </a:p>
          <a:p>
            <a:pPr marL="514350" indent="-514350" algn="just" defTabSz="738187">
              <a:buFont typeface="+mj-lt"/>
              <a:buAutoNum type="arabicPeriod"/>
              <a:defRPr sz="2900">
                <a:solidFill>
                  <a:schemeClr val="accent1">
                    <a:hueOff val="114395"/>
                    <a:lumOff val="-24975"/>
                  </a:schemeClr>
                </a:solidFill>
                <a:latin typeface="Helvetica"/>
                <a:ea typeface="Helvetica"/>
                <a:cs typeface="Helvetica"/>
                <a:sym typeface="Helvetica"/>
              </a:defRPr>
            </a:pPr>
            <a:r>
              <a:rPr lang="en-US" sz="2800" dirty="0"/>
              <a:t> 	Distintivo, para diferenciar o destino dos outros;</a:t>
            </a:r>
          </a:p>
          <a:p>
            <a:pPr marL="514350" indent="-514350" algn="just" defTabSz="738187">
              <a:buFont typeface="+mj-lt"/>
              <a:buAutoNum type="arabicPeriod"/>
              <a:defRPr sz="2900">
                <a:solidFill>
                  <a:schemeClr val="accent1">
                    <a:hueOff val="114395"/>
                    <a:lumOff val="-24975"/>
                  </a:schemeClr>
                </a:solidFill>
                <a:latin typeface="Helvetica"/>
                <a:ea typeface="Helvetica"/>
                <a:cs typeface="Helvetica"/>
                <a:sym typeface="Helvetica"/>
              </a:defRPr>
            </a:pPr>
            <a:r>
              <a:rPr lang="en-US" sz="2800" dirty="0"/>
              <a:t> 	Corresponder aos valores do objetivo do destino;</a:t>
            </a:r>
          </a:p>
          <a:p>
            <a:pPr marL="514350" indent="-514350" algn="just" defTabSz="738187">
              <a:buFont typeface="+mj-lt"/>
              <a:buAutoNum type="arabicPeriod"/>
              <a:defRPr sz="2900">
                <a:solidFill>
                  <a:schemeClr val="accent1">
                    <a:hueOff val="114395"/>
                    <a:lumOff val="-24975"/>
                  </a:schemeClr>
                </a:solidFill>
                <a:latin typeface="Helvetica"/>
                <a:ea typeface="Helvetica"/>
                <a:cs typeface="Helvetica"/>
                <a:sym typeface="Helvetica"/>
              </a:defRPr>
            </a:pPr>
            <a:r>
              <a:rPr lang="en-US" sz="2800" dirty="0"/>
              <a:t> 	Autêntico;</a:t>
            </a:r>
          </a:p>
          <a:p>
            <a:pPr marL="514350" indent="-514350" algn="just" defTabSz="738187">
              <a:buFont typeface="+mj-lt"/>
              <a:buAutoNum type="arabicPeriod"/>
              <a:defRPr sz="2900">
                <a:solidFill>
                  <a:schemeClr val="accent1">
                    <a:hueOff val="114395"/>
                    <a:lumOff val="-24975"/>
                  </a:schemeClr>
                </a:solidFill>
                <a:latin typeface="Helvetica"/>
                <a:ea typeface="Helvetica"/>
                <a:cs typeface="Helvetica"/>
                <a:sym typeface="Helvetica"/>
              </a:defRPr>
            </a:pPr>
            <a:r>
              <a:rPr lang="en-US" sz="2800" dirty="0"/>
              <a:t> 	Evitar estereótipos e imagens que possam desvalorizar os valores locais.</a:t>
            </a:r>
            <a:endParaRPr lang="el-GR" sz="2800" dirty="0"/>
          </a:p>
          <a:p>
            <a:pPr marL="514350" indent="-514350" algn="just" defTabSz="738187">
              <a:buFont typeface="+mj-lt"/>
              <a:buAutoNum type="arabicPeriod"/>
              <a:defRPr sz="2900">
                <a:solidFill>
                  <a:schemeClr val="accent1">
                    <a:hueOff val="114395"/>
                    <a:lumOff val="-24975"/>
                  </a:schemeClr>
                </a:solidFill>
                <a:latin typeface="Helvetica"/>
                <a:ea typeface="Helvetica"/>
                <a:cs typeface="Helvetica"/>
                <a:sym typeface="Helvetica"/>
              </a:defRPr>
            </a:pPr>
            <a:endParaRPr lang="el-GR" sz="2800" dirty="0"/>
          </a:p>
          <a:p>
            <a:pPr algn="just" defTabSz="738187">
              <a:defRPr sz="2900">
                <a:solidFill>
                  <a:schemeClr val="accent1">
                    <a:hueOff val="114395"/>
                    <a:lumOff val="-24975"/>
                  </a:schemeClr>
                </a:solidFill>
                <a:latin typeface="Helvetica"/>
                <a:ea typeface="Helvetica"/>
                <a:cs typeface="Helvetica"/>
                <a:sym typeface="Helvetica"/>
              </a:defRPr>
            </a:pPr>
            <a:r>
              <a:rPr lang="en-US" sz="2800" dirty="0"/>
              <a:t>A Organização das Nações Unidas para a Educação, a Ciência e a Cultura (UNESCO) declarou que existem 10 formas de apoiar e sustentar as comunidades e a cultura locais:</a:t>
            </a:r>
          </a:p>
          <a:p>
            <a:pPr marL="514350" indent="-514350" algn="just" defTabSz="738187">
              <a:buFont typeface="+mj-lt"/>
              <a:buAutoNum type="arabicPeriod"/>
              <a:defRPr sz="2900">
                <a:solidFill>
                  <a:schemeClr val="accent1">
                    <a:hueOff val="114395"/>
                    <a:lumOff val="-24975"/>
                  </a:schemeClr>
                </a:solidFill>
                <a:latin typeface="Helvetica"/>
                <a:ea typeface="Helvetica"/>
                <a:cs typeface="Helvetica"/>
                <a:sym typeface="Helvetica"/>
              </a:defRPr>
            </a:pPr>
            <a:r>
              <a:rPr lang="en-US" sz="2800" dirty="0"/>
              <a:t>"Integrar elementos culturais locais nos ambientes hoteleiros utilizando produtos locais. É importante que os turistas beneficiem de alojamentos com influências e cultura locais. A cultura local desempenha um papel importante na estadia do turista através da utilização de elementos culturais locais no menu e nos quartos. </a:t>
            </a:r>
          </a:p>
          <a:p>
            <a:pPr marL="514350" indent="-514350" algn="just" defTabSz="738187">
              <a:buFont typeface="+mj-lt"/>
              <a:buAutoNum type="arabicPeriod"/>
              <a:defRPr sz="2900">
                <a:solidFill>
                  <a:schemeClr val="accent1">
                    <a:hueOff val="114395"/>
                    <a:lumOff val="-24975"/>
                  </a:schemeClr>
                </a:solidFill>
                <a:latin typeface="Helvetica"/>
                <a:ea typeface="Helvetica"/>
                <a:cs typeface="Helvetica"/>
                <a:sym typeface="Helvetica"/>
              </a:defRPr>
            </a:pPr>
            <a:r>
              <a:rPr lang="en-US" sz="2800" dirty="0"/>
              <a:t>Evitar a comercialização excessiva de produtos culturais locais e ter bom gosto - contratar membros da comunidade.</a:t>
            </a:r>
          </a:p>
          <a:p>
            <a:pPr marL="514350" indent="-514350" algn="just" defTabSz="738187">
              <a:buFont typeface="+mj-lt"/>
              <a:buAutoNum type="arabicPeriod"/>
              <a:defRPr sz="2900">
                <a:solidFill>
                  <a:schemeClr val="accent1">
                    <a:hueOff val="114395"/>
                    <a:lumOff val="-24975"/>
                  </a:schemeClr>
                </a:solidFill>
                <a:latin typeface="Helvetica"/>
                <a:ea typeface="Helvetica"/>
                <a:cs typeface="Helvetica"/>
                <a:sym typeface="Helvetica"/>
              </a:defRPr>
            </a:pPr>
            <a:r>
              <a:rPr lang="en-US" sz="2800" dirty="0"/>
              <a:t>Fornecer aos hóspedes livros de frases simples e conselhos culturais para acrescentar uma dose extra de autenticidade à sua experiência de férias - fornecer um guia gratuito que explique pormenores da vida e da sociedade locais, oferecer actividades culturais aos hóspedes (ensino, culinária, dança, arte). </a:t>
            </a:r>
          </a:p>
          <a:p>
            <a:pPr marL="514350" indent="-514350" algn="just" defTabSz="738187">
              <a:buFont typeface="+mj-lt"/>
              <a:buAutoNum type="arabicPeriod"/>
              <a:defRPr sz="2900">
                <a:solidFill>
                  <a:schemeClr val="accent1">
                    <a:hueOff val="114395"/>
                    <a:lumOff val="-24975"/>
                  </a:schemeClr>
                </a:solidFill>
                <a:latin typeface="Helvetica"/>
                <a:ea typeface="Helvetica"/>
                <a:cs typeface="Helvetica"/>
                <a:sym typeface="Helvetica"/>
              </a:defRPr>
            </a:pPr>
            <a:r>
              <a:rPr lang="en-US" sz="2800" dirty="0"/>
              <a:t>Criar uma exposição sobre artesanato tradicional e vender artesanato local - áreas que mostram a cultura e a arte locais. Os turistas querem comprar lembranças únicas e representativas que os recordem da sua estadia. A venda de artesanato local ajuda toda a gente, turistas, artesãos locais e, desta forma, as tradições são transmitidas às gerações mais novas da comunidade.</a:t>
            </a:r>
          </a:p>
          <a:p>
            <a:pPr algn="just" defTabSz="738187">
              <a:defRPr sz="2900">
                <a:solidFill>
                  <a:schemeClr val="accent1">
                    <a:hueOff val="114395"/>
                    <a:lumOff val="-24975"/>
                  </a:schemeClr>
                </a:solidFill>
                <a:latin typeface="Helvetica"/>
                <a:ea typeface="Helvetica"/>
                <a:cs typeface="Helvetica"/>
                <a:sym typeface="Helvetica"/>
              </a:defRPr>
            </a:pPr>
            <a:endParaRPr lang="el-GR" sz="2800" dirty="0"/>
          </a:p>
        </p:txBody>
      </p:sp>
      <p:sp>
        <p:nvSpPr>
          <p:cNvPr id="643" name="Tell me, what do you know about food quality?"/>
          <p:cNvSpPr txBox="1"/>
          <p:nvPr/>
        </p:nvSpPr>
        <p:spPr>
          <a:xfrm>
            <a:off x="1778313" y="12217089"/>
            <a:ext cx="5600682" cy="70873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lnSpc>
                <a:spcPts val="5100"/>
              </a:lnSpc>
              <a:defRPr sz="2300" b="1" i="1">
                <a:solidFill>
                  <a:schemeClr val="accent1">
                    <a:hueOff val="114395"/>
                    <a:lumOff val="-24975"/>
                  </a:schemeClr>
                </a:solidFill>
              </a:defRPr>
            </a:lvl1pPr>
          </a:lstStyle>
          <a:p>
            <a:endParaRPr sz="1800" dirty="0"/>
          </a:p>
        </p:txBody>
      </p:sp>
      <p:grpSp>
        <p:nvGrpSpPr>
          <p:cNvPr id="647" name="Agrupar"/>
          <p:cNvGrpSpPr/>
          <p:nvPr/>
        </p:nvGrpSpPr>
        <p:grpSpPr>
          <a:xfrm>
            <a:off x="20340637" y="14829510"/>
            <a:ext cx="1300908" cy="446058"/>
            <a:chOff x="0" y="0"/>
            <a:chExt cx="1300907" cy="446057"/>
          </a:xfrm>
        </p:grpSpPr>
        <p:sp>
          <p:nvSpPr>
            <p:cNvPr id="645"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646"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5…">
            <a:extLst>
              <a:ext uri="{FF2B5EF4-FFF2-40B4-BE49-F238E27FC236}">
                <a16:creationId xmlns:a16="http://schemas.microsoft.com/office/drawing/2014/main" id="{4BA84F0B-2491-35AC-4621-D048E6F28D90}"/>
              </a:ext>
            </a:extLst>
          </p:cNvPr>
          <p:cNvSpPr txBox="1"/>
          <p:nvPr/>
        </p:nvSpPr>
        <p:spPr>
          <a:xfrm>
            <a:off x="740130" y="2883294"/>
            <a:ext cx="3043223" cy="210463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5</a:t>
            </a:r>
          </a:p>
          <a:p>
            <a:pPr algn="l" defTabSz="457200">
              <a:defRPr sz="2100" b="1">
                <a:solidFill>
                  <a:srgbClr val="FFFFFF"/>
                </a:solidFill>
              </a:defRPr>
            </a:pPr>
            <a:r>
              <a:rPr lang="en-US" dirty="0"/>
              <a:t>Sustentabilidade e apoio da comunidade local para a preservação do específico</a:t>
            </a:r>
            <a:r>
              <a:rPr dirty="0"/>
              <a: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651"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653" name="Consumer expectations are based on quality cues (information stimuli) that are intrinsic (eg, inferring fruit ripeness from its color) or extrinsic to the product (eg, advertising, product image brand). The better the match between the expectations consu"/>
          <p:cNvSpPr txBox="1"/>
          <p:nvPr/>
        </p:nvSpPr>
        <p:spPr>
          <a:xfrm>
            <a:off x="5847907" y="-158512"/>
            <a:ext cx="15793639" cy="14804053"/>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76200" tIns="76200" rIns="76200" bIns="76200" anchor="ctr">
            <a:spAutoFit/>
          </a:bodyPr>
          <a:lstStyle/>
          <a:p>
            <a:pPr marL="514350" indent="-514350" algn="just" defTabSz="738187">
              <a:buFont typeface="+mj-lt"/>
              <a:buAutoNum type="arabicPeriod" startAt="5"/>
              <a:defRPr sz="2900">
                <a:solidFill>
                  <a:schemeClr val="accent1">
                    <a:hueOff val="114395"/>
                    <a:lumOff val="-24975"/>
                  </a:schemeClr>
                </a:solidFill>
              </a:defRPr>
            </a:pPr>
            <a:r>
              <a:rPr lang="en-US" sz="2800" dirty="0"/>
              <a:t>Incentivar a contratação de pessoal local e de operadores turísticos.  Os turistas apreciam a ajuda que podem receber de recepcionistas, empregados de mesa, concierges e guias turísticos locais que tenham vivido na zona. Esta situação proporciona aos turistas uma experiência local única e íntima e leva à criação de boa vontade e de marketing. O pessoal e as suas famílias beneficiam desta forma da formação de competências, dos salários e de outros benefícios. Um bom envolvimento comunitário que dê prioridade à sustentabilidade significa pagar um salário digno com benefícios.</a:t>
            </a:r>
          </a:p>
          <a:p>
            <a:pPr marL="514350" indent="-514350" algn="just" defTabSz="738187">
              <a:buFont typeface="+mj-lt"/>
              <a:buAutoNum type="arabicPeriod" startAt="5"/>
              <a:defRPr sz="2900">
                <a:solidFill>
                  <a:schemeClr val="accent1">
                    <a:hueOff val="114395"/>
                    <a:lumOff val="-24975"/>
                  </a:schemeClr>
                </a:solidFill>
              </a:defRPr>
            </a:pPr>
            <a:r>
              <a:rPr lang="en-US" sz="2800" dirty="0"/>
              <a:t>Ofereça visitas a sítios locais classificados como Património Mundial da UNESCO e crie experiências em conjunto com os habitantes locais. Os sítios do Património Mundial da UNESCO reflectem a cultura e a história de um destino. As visitas guiadas oferecem aos visitantes uma experiência valiosa da cultura local e ajudam a comunidade local, dando emprego aos guias e operadores turísticos locais. Trabalhe com grupos locais para criar actividades que mostrem esta cultura, quer se trate de workshops, cursos ou simplesmente convites para eventos culturais. </a:t>
            </a:r>
          </a:p>
          <a:p>
            <a:pPr marL="514350" indent="-514350" algn="just" defTabSz="738187">
              <a:buFont typeface="+mj-lt"/>
              <a:buAutoNum type="arabicPeriod" startAt="5"/>
              <a:defRPr sz="2900">
                <a:solidFill>
                  <a:schemeClr val="accent1">
                    <a:hueOff val="114395"/>
                    <a:lumOff val="-24975"/>
                  </a:schemeClr>
                </a:solidFill>
              </a:defRPr>
            </a:pPr>
            <a:r>
              <a:rPr lang="en-US" sz="2800" dirty="0"/>
              <a:t>Organizar actividades de sensibilização para as comunidades locais e oferecer formação às empresas locais. As tarefas são mais fáceis de executar se as pessoas estiverem a trabalhar com os membros da comunidade. A realização de acções de formação pode proporcionar resultados mais duradouros do que uma atividade de um único dia. O facto de ter mais e melhores lojas, restaurantes, bares e outras empresas imediatamente à sua volta é mais suscetível de incentivar os hóspedes a escolherem o seu hotel em vez de alternativas mais remotas e isoladas.</a:t>
            </a:r>
          </a:p>
          <a:p>
            <a:pPr marL="514350" indent="-514350" algn="just" defTabSz="738187">
              <a:buFont typeface="+mj-lt"/>
              <a:buAutoNum type="arabicPeriod" startAt="5"/>
              <a:defRPr sz="2900">
                <a:solidFill>
                  <a:schemeClr val="accent1">
                    <a:hueOff val="114395"/>
                    <a:lumOff val="-24975"/>
                  </a:schemeClr>
                </a:solidFill>
              </a:defRPr>
            </a:pPr>
            <a:r>
              <a:rPr lang="en-US" sz="2800" dirty="0"/>
              <a:t>Recolha o lixo nas suas imediações e utilize alternativas ecológicas sempre que puder. A comunidade local tem tanto a ver com o ambiente como com as pessoas e cuidar do ambiente beneficia toda a gente.</a:t>
            </a:r>
          </a:p>
          <a:p>
            <a:pPr marL="514350" indent="-514350" algn="just" defTabSz="738187">
              <a:buFont typeface="+mj-lt"/>
              <a:buAutoNum type="arabicPeriod" startAt="5"/>
              <a:defRPr sz="2900">
                <a:solidFill>
                  <a:schemeClr val="accent1">
                    <a:hueOff val="114395"/>
                    <a:lumOff val="-24975"/>
                  </a:schemeClr>
                </a:solidFill>
              </a:defRPr>
            </a:pPr>
            <a:r>
              <a:rPr lang="en-US" sz="2800" dirty="0"/>
              <a:t>Patrocinar e apoiar eventos da comunidade local e organizar eventos de angariação de fundos para organizações da comunidade local. Pode dar diretamente à comunidade de uma forma muito visível, patrocinando e apoiando eventos locais. Organizar - ou mesmo apenas acolher - um evento de angariação de fundos pode ajudar a apoiar instituições de caridade locais sem lhe custar muito. Os eventos podem assumir várias formas, desde leilões de caridade a exposições, feiras e jantares.</a:t>
            </a:r>
          </a:p>
          <a:p>
            <a:pPr marL="514350" indent="-514350" algn="just" defTabSz="738187">
              <a:buFont typeface="+mj-lt"/>
              <a:buAutoNum type="arabicPeriod" startAt="5"/>
              <a:defRPr sz="2900">
                <a:solidFill>
                  <a:schemeClr val="accent1">
                    <a:hueOff val="114395"/>
                    <a:lumOff val="-24975"/>
                  </a:schemeClr>
                </a:solidFill>
              </a:defRPr>
            </a:pPr>
            <a:r>
              <a:rPr lang="en-US" sz="2800" dirty="0"/>
              <a:t>Doe uma parte dos seus lucros a uma instituição de caridade local e facilite aos hóspedes a doação de trocos. A forma mais simples e direta de apoiar a sua comunidade local é doar uma parte dos seus lucros diretamente a instituições de caridade ou projectos comunitários locais."</a:t>
            </a:r>
          </a:p>
        </p:txBody>
      </p:sp>
      <p:grpSp>
        <p:nvGrpSpPr>
          <p:cNvPr id="656" name="Agrupar"/>
          <p:cNvGrpSpPr/>
          <p:nvPr/>
        </p:nvGrpSpPr>
        <p:grpSpPr>
          <a:xfrm>
            <a:off x="20340637" y="14829510"/>
            <a:ext cx="1300908" cy="446058"/>
            <a:chOff x="0" y="0"/>
            <a:chExt cx="1300907" cy="446057"/>
          </a:xfrm>
        </p:grpSpPr>
        <p:sp>
          <p:nvSpPr>
            <p:cNvPr id="654"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655"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5…">
            <a:extLst>
              <a:ext uri="{FF2B5EF4-FFF2-40B4-BE49-F238E27FC236}">
                <a16:creationId xmlns:a16="http://schemas.microsoft.com/office/drawing/2014/main" id="{834AF34E-B435-26D8-28E2-0F284FC9AF38}"/>
              </a:ext>
            </a:extLst>
          </p:cNvPr>
          <p:cNvSpPr txBox="1"/>
          <p:nvPr/>
        </p:nvSpPr>
        <p:spPr>
          <a:xfrm>
            <a:off x="740130" y="2883294"/>
            <a:ext cx="3043223" cy="210463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5</a:t>
            </a:r>
          </a:p>
          <a:p>
            <a:pPr algn="l" defTabSz="457200">
              <a:defRPr sz="2100" b="1">
                <a:solidFill>
                  <a:srgbClr val="FFFFFF"/>
                </a:solidFill>
              </a:defRPr>
            </a:pPr>
            <a:r>
              <a:rPr lang="en-US" dirty="0"/>
              <a:t>Sustentabilidade e apoio da comunidade local para a preservação do específico</a:t>
            </a:r>
            <a:r>
              <a:rPr dirty="0"/>
              <a:t>.</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QUESTION 1…"/>
          <p:cNvSpPr txBox="1"/>
          <p:nvPr/>
        </p:nvSpPr>
        <p:spPr>
          <a:xfrm>
            <a:off x="6348827" y="2883294"/>
            <a:ext cx="14993716" cy="1175701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numCol="2" spcCol="749685"/>
          <a:lstStyle/>
          <a:p>
            <a:pPr algn="l" defTabSz="457200">
              <a:defRPr b="1">
                <a:solidFill>
                  <a:schemeClr val="accent1">
                    <a:hueOff val="114395"/>
                    <a:lumOff val="-24975"/>
                  </a:schemeClr>
                </a:solidFill>
              </a:defRPr>
            </a:pPr>
            <a:r>
              <a:rPr dirty="0"/>
              <a:t>PERGUNTA 1</a:t>
            </a:r>
          </a:p>
          <a:p>
            <a:pPr algn="l" defTabSz="457200">
              <a:defRPr>
                <a:solidFill>
                  <a:schemeClr val="accent1">
                    <a:hueOff val="114395"/>
                    <a:lumOff val="-24975"/>
                  </a:schemeClr>
                </a:solidFill>
              </a:defRPr>
            </a:pPr>
            <a:r>
              <a:rPr lang="en-US" dirty="0"/>
              <a:t>O turismo cultural refere-se à cultura e aos costumes de um país ou região, centrando-se em formas únicas de arte e nas tradições das comunidades indígenas.</a:t>
            </a:r>
            <a:endParaRPr dirty="0"/>
          </a:p>
          <a:p>
            <a:pPr marL="355599" lvl="1" indent="-355599" algn="l" defTabSz="457200">
              <a:buSzPct val="100000"/>
              <a:buAutoNum type="alphaLcParenR"/>
              <a:defRPr>
                <a:solidFill>
                  <a:schemeClr val="accent3">
                    <a:hueOff val="362282"/>
                    <a:satOff val="31803"/>
                    <a:lumOff val="-18242"/>
                  </a:schemeClr>
                </a:solidFill>
              </a:defRPr>
            </a:pPr>
            <a:r>
              <a:rPr lang="en-US" dirty="0"/>
              <a:t>Verdadeiro</a:t>
            </a:r>
          </a:p>
          <a:p>
            <a:pPr marL="355599" lvl="1" indent="-355599" algn="l" defTabSz="457200">
              <a:buSzPct val="100000"/>
              <a:buAutoNum type="alphaLcParenR"/>
              <a:defRPr>
                <a:solidFill>
                  <a:schemeClr val="accent3">
                    <a:hueOff val="362282"/>
                    <a:satOff val="31803"/>
                    <a:lumOff val="-18242"/>
                  </a:schemeClr>
                </a:solidFill>
              </a:defRPr>
            </a:pPr>
            <a:r>
              <a:rPr lang="en-US" dirty="0">
                <a:solidFill>
                  <a:schemeClr val="accent1">
                    <a:hueOff val="114395"/>
                    <a:lumOff val="-24975"/>
                  </a:schemeClr>
                </a:solidFill>
              </a:rPr>
              <a:t>Falso</a:t>
            </a:r>
            <a:endParaRPr dirty="0">
              <a:solidFill>
                <a:schemeClr val="accent1">
                  <a:hueOff val="114395"/>
                  <a:lumOff val="-24975"/>
                </a:schemeClr>
              </a:solidFill>
            </a:endParaRPr>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2</a:t>
            </a:r>
          </a:p>
          <a:p>
            <a:pPr algn="l" defTabSz="457200">
              <a:defRPr>
                <a:solidFill>
                  <a:schemeClr val="accent1">
                    <a:hueOff val="114395"/>
                    <a:lumOff val="-24975"/>
                  </a:schemeClr>
                </a:solidFill>
              </a:defRPr>
            </a:pPr>
            <a:r>
              <a:rPr lang="it-IT" dirty="0"/>
              <a:t>O que é o turismo sustentável</a:t>
            </a:r>
            <a:r>
              <a:rPr dirty="0"/>
              <a:t>?</a:t>
            </a:r>
          </a:p>
          <a:p>
            <a:pPr marL="355599" lvl="1" indent="-355599" algn="l" defTabSz="457200">
              <a:buSzPct val="100000"/>
              <a:buAutoNum type="alphaLcParenR"/>
              <a:defRPr>
                <a:solidFill>
                  <a:schemeClr val="accent1">
                    <a:hueOff val="114395"/>
                    <a:lumOff val="-24975"/>
                  </a:schemeClr>
                </a:solidFill>
              </a:defRPr>
            </a:pPr>
            <a:r>
              <a:rPr lang="en-US" dirty="0"/>
              <a:t>É o tipo de turismo que apoia o desenvolvimento económico de uma comunidade</a:t>
            </a:r>
            <a:endParaRPr dirty="0"/>
          </a:p>
          <a:p>
            <a:pPr marL="355599" lvl="1" indent="-355599" algn="l" defTabSz="457200">
              <a:buSzPct val="100000"/>
              <a:buAutoNum type="alphaLcParenR"/>
              <a:defRPr>
                <a:solidFill>
                  <a:schemeClr val="accent3">
                    <a:hueOff val="362282"/>
                    <a:satOff val="31803"/>
                    <a:lumOff val="-18242"/>
                  </a:schemeClr>
                </a:solidFill>
              </a:defRPr>
            </a:pPr>
            <a:r>
              <a:rPr lang="en-US" dirty="0"/>
              <a:t>É o turismo que leva à gestão de todas as áreas, de tal forma que todas as necessidades são satisfeitas com a integração cultural, os processos ecológicos, a biodiversidade e o apoio ao desenvolvimento das sociedades</a:t>
            </a:r>
            <a:endParaRPr dirty="0"/>
          </a:p>
          <a:p>
            <a:pPr marL="355599" lvl="1" indent="-355599" algn="l" defTabSz="457200">
              <a:buSzPct val="100000"/>
              <a:buAutoNum type="alphaLcParenR"/>
              <a:defRPr>
                <a:solidFill>
                  <a:schemeClr val="accent1">
                    <a:hueOff val="114395"/>
                    <a:lumOff val="-24975"/>
                  </a:schemeClr>
                </a:solidFill>
              </a:defRPr>
            </a:pPr>
            <a:r>
              <a:rPr lang="en-US" dirty="0"/>
              <a:t>É o tipo de turismo que contribui para a urbanização e gentrificação das regiões</a:t>
            </a:r>
            <a:endParaRPr dirty="0"/>
          </a:p>
          <a:p>
            <a:pPr marL="355599" lvl="1" indent="-355599" algn="l" defTabSz="457200">
              <a:buSzPct val="100000"/>
              <a:buAutoNum type="alphaLcParenR"/>
              <a:defRPr>
                <a:solidFill>
                  <a:schemeClr val="accent1">
                    <a:hueOff val="114395"/>
                    <a:lumOff val="-24975"/>
                  </a:schemeClr>
                </a:solidFill>
              </a:defRPr>
            </a:pPr>
            <a:r>
              <a:rPr lang="en-US" dirty="0"/>
              <a:t>A e B </a:t>
            </a:r>
            <a:r>
              <a:rPr lang="en-US" dirty="0" err="1"/>
              <a:t>estão</a:t>
            </a:r>
            <a:r>
              <a:rPr lang="en-US" dirty="0"/>
              <a:t> </a:t>
            </a:r>
            <a:r>
              <a:rPr lang="en-US" dirty="0" err="1"/>
              <a:t>corretas</a:t>
            </a:r>
            <a:endParaRPr dirty="0"/>
          </a:p>
          <a:p>
            <a:pPr algn="l" defTabSz="457200">
              <a:defRPr b="1">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3</a:t>
            </a:r>
          </a:p>
          <a:p>
            <a:pPr algn="l" defTabSz="457200">
              <a:defRPr>
                <a:solidFill>
                  <a:schemeClr val="accent1">
                    <a:hueOff val="114395"/>
                    <a:lumOff val="-24975"/>
                  </a:schemeClr>
                </a:solidFill>
              </a:defRPr>
            </a:pPr>
            <a:r>
              <a:rPr lang="en-US" dirty="0"/>
              <a:t>Porque é que a preservação do património cultural e natural é importante</a:t>
            </a:r>
            <a:r>
              <a:rPr dirty="0"/>
              <a:t>?</a:t>
            </a:r>
          </a:p>
          <a:p>
            <a:pPr marL="426719" indent="-426719" algn="l" defTabSz="457200">
              <a:buSzPct val="100000"/>
              <a:buAutoNum type="alphaLcParenR"/>
              <a:defRPr>
                <a:solidFill>
                  <a:schemeClr val="accent1">
                    <a:hueOff val="114395"/>
                    <a:lumOff val="-24975"/>
                  </a:schemeClr>
                </a:solidFill>
              </a:defRPr>
            </a:pPr>
            <a:r>
              <a:rPr lang="en-US" dirty="0">
                <a:solidFill>
                  <a:schemeClr val="accent1">
                    <a:hueOff val="114395"/>
                    <a:lumOff val="-24975"/>
                  </a:schemeClr>
                </a:solidFill>
              </a:rPr>
              <a:t>Porque ajuda o património cultural a manter um historial de provas físicas </a:t>
            </a:r>
          </a:p>
          <a:p>
            <a:pPr marL="426719" indent="-426719" algn="l" defTabSz="457200">
              <a:buSzPct val="100000"/>
              <a:buAutoNum type="alphaLcParenR"/>
              <a:defRPr>
                <a:solidFill>
                  <a:schemeClr val="accent1">
                    <a:hueOff val="114395"/>
                    <a:lumOff val="-24975"/>
                  </a:schemeClr>
                </a:solidFill>
              </a:defRPr>
            </a:pPr>
            <a:r>
              <a:rPr lang="en-US" dirty="0">
                <a:solidFill>
                  <a:schemeClr val="accent1">
                    <a:hueOff val="114395"/>
                    <a:lumOff val="-24975"/>
                  </a:schemeClr>
                </a:solidFill>
              </a:rPr>
              <a:t>Porque beneficia a comunidade devido à poupança de custos do novo edifício e às atracções para os visitantes</a:t>
            </a:r>
            <a:endParaRPr dirty="0">
              <a:solidFill>
                <a:schemeClr val="accent1">
                  <a:hueOff val="114395"/>
                  <a:lumOff val="-24975"/>
                </a:schemeClr>
              </a:solidFill>
            </a:endParaRPr>
          </a:p>
          <a:p>
            <a:pPr marL="426719" indent="-426719" algn="l" defTabSz="457200">
              <a:buSzPct val="100000"/>
              <a:buAutoNum type="alphaLcParenR"/>
              <a:defRPr>
                <a:solidFill>
                  <a:schemeClr val="accent1">
                    <a:hueOff val="114395"/>
                    <a:lumOff val="-24975"/>
                  </a:schemeClr>
                </a:solidFill>
              </a:defRPr>
            </a:pPr>
            <a:r>
              <a:rPr lang="en-US" dirty="0"/>
              <a:t>Porque apoia a interação entre o ambiente, as pessoas e as actividades comunitárias</a:t>
            </a:r>
            <a:endParaRPr dirty="0"/>
          </a:p>
          <a:p>
            <a:pPr marL="426719" indent="-426719" algn="l" defTabSz="457200">
              <a:buSzPct val="100000"/>
              <a:buFontTx/>
              <a:buAutoNum type="alphaLcParenR"/>
              <a:defRPr>
                <a:solidFill>
                  <a:schemeClr val="accent1">
                    <a:hueOff val="114395"/>
                    <a:lumOff val="-24975"/>
                  </a:schemeClr>
                </a:solidFill>
              </a:defRPr>
            </a:pPr>
            <a:r>
              <a:rPr lang="en-US" dirty="0">
                <a:solidFill>
                  <a:schemeClr val="accent3">
                    <a:hueOff val="362282"/>
                    <a:satOff val="31803"/>
                    <a:lumOff val="-18242"/>
                  </a:schemeClr>
                </a:solidFill>
              </a:rPr>
              <a:t> Todas as anteriores</a:t>
            </a:r>
            <a:endParaRPr dirty="0">
              <a:solidFill>
                <a:schemeClr val="accent3">
                  <a:hueOff val="362282"/>
                  <a:satOff val="31803"/>
                  <a:lumOff val="-18242"/>
                </a:schemeClr>
              </a:solidFill>
            </a:endParaRPr>
          </a:p>
          <a:p>
            <a:pPr algn="l" defTabSz="457200">
              <a:defRPr>
                <a:solidFill>
                  <a:schemeClr val="accent3">
                    <a:hueOff val="362282"/>
                    <a:satOff val="31803"/>
                    <a:lumOff val="-18242"/>
                  </a:schemeClr>
                </a:solidFill>
              </a:defRPr>
            </a:pPr>
            <a:endParaRPr dirty="0"/>
          </a:p>
          <a:p>
            <a:pPr algn="l" defTabSz="457200">
              <a:defRPr b="1">
                <a:solidFill>
                  <a:schemeClr val="accent1">
                    <a:hueOff val="114395"/>
                    <a:lumOff val="-24975"/>
                  </a:schemeClr>
                </a:solidFill>
              </a:defRPr>
            </a:pPr>
            <a:r>
              <a:rPr dirty="0"/>
              <a:t>PERGUNTA 4</a:t>
            </a:r>
            <a:endParaRPr lang="el-GR" dirty="0"/>
          </a:p>
          <a:p>
            <a:pPr algn="l" defTabSz="457200">
              <a:defRPr>
                <a:solidFill>
                  <a:schemeClr val="accent1">
                    <a:hueOff val="114395"/>
                    <a:lumOff val="-24975"/>
                  </a:schemeClr>
                </a:solidFill>
              </a:defRPr>
            </a:pPr>
            <a:r>
              <a:rPr lang="en-US" dirty="0"/>
              <a:t>Porque é que a alimentação é importante para o turismo sustentável?</a:t>
            </a:r>
          </a:p>
          <a:p>
            <a:pPr marL="426719" indent="-426719" algn="l" defTabSz="457200">
              <a:buSzPct val="100000"/>
              <a:buFontTx/>
              <a:buAutoNum type="alphaLcParenR"/>
              <a:defRPr>
                <a:solidFill>
                  <a:schemeClr val="accent1">
                    <a:hueOff val="114395"/>
                    <a:lumOff val="-24975"/>
                  </a:schemeClr>
                </a:solidFill>
              </a:defRPr>
            </a:pPr>
            <a:r>
              <a:rPr lang="en-US" dirty="0">
                <a:solidFill>
                  <a:schemeClr val="accent3">
                    <a:hueOff val="362282"/>
                    <a:satOff val="31803"/>
                    <a:lumOff val="-18242"/>
                  </a:schemeClr>
                </a:solidFill>
              </a:rPr>
              <a:t>Porque conduz ao crescimento da economia local </a:t>
            </a:r>
          </a:p>
          <a:p>
            <a:pPr marL="426719" indent="-426719" algn="l" defTabSz="457200">
              <a:buSzPct val="100000"/>
              <a:buFontTx/>
              <a:buAutoNum type="alphaLcParenR"/>
              <a:defRPr>
                <a:solidFill>
                  <a:schemeClr val="accent1">
                    <a:hueOff val="114395"/>
                    <a:lumOff val="-24975"/>
                  </a:schemeClr>
                </a:solidFill>
              </a:defRPr>
            </a:pPr>
            <a:r>
              <a:rPr lang="en-US" dirty="0">
                <a:solidFill>
                  <a:schemeClr val="accent3">
                    <a:hueOff val="362282"/>
                    <a:satOff val="31803"/>
                    <a:lumOff val="-18242"/>
                  </a:schemeClr>
                </a:solidFill>
              </a:rPr>
              <a:t>Comprar alimentos locais reduz a pegada de carbono</a:t>
            </a:r>
          </a:p>
          <a:p>
            <a:pPr marL="426719" indent="-426719" algn="l" defTabSz="457200">
              <a:buSzPct val="100000"/>
              <a:buAutoNum type="alphaLcParenR"/>
              <a:defRPr>
                <a:solidFill>
                  <a:schemeClr val="accent1">
                    <a:hueOff val="114395"/>
                    <a:lumOff val="-24975"/>
                  </a:schemeClr>
                </a:solidFill>
              </a:defRPr>
            </a:pPr>
            <a:r>
              <a:rPr lang="en-US" dirty="0"/>
              <a:t>Porque ajuda os turistas a adotar uma dieta mais saudável e a perder peso</a:t>
            </a:r>
          </a:p>
          <a:p>
            <a:pPr marL="426719" indent="-426719" algn="l" defTabSz="457200">
              <a:buSzPct val="100000"/>
              <a:buAutoNum type="alphaLcParenR"/>
              <a:defRPr>
                <a:solidFill>
                  <a:schemeClr val="accent1">
                    <a:hueOff val="114395"/>
                    <a:lumOff val="-24975"/>
                  </a:schemeClr>
                </a:solidFill>
              </a:defRPr>
            </a:pPr>
            <a:r>
              <a:rPr lang="en-US" dirty="0"/>
              <a:t>Todas as anteriores</a:t>
            </a:r>
            <a:endParaRPr lang="en-US" dirty="0">
              <a:solidFill>
                <a:schemeClr val="accent3">
                  <a:hueOff val="362282"/>
                  <a:satOff val="31803"/>
                  <a:lumOff val="-18242"/>
                </a:schemeClr>
              </a:solidFill>
            </a:endParaRPr>
          </a:p>
          <a:p>
            <a:pPr marL="426719" indent="-426719" algn="l" defTabSz="457200">
              <a:buSzPct val="100000"/>
              <a:buAutoNum type="alphaLcParenR"/>
              <a:defRPr>
                <a:solidFill>
                  <a:schemeClr val="accent1">
                    <a:hueOff val="114395"/>
                    <a:lumOff val="-24975"/>
                  </a:schemeClr>
                </a:solidFill>
              </a:defRPr>
            </a:pPr>
            <a:endParaRPr dirty="0"/>
          </a:p>
          <a:p>
            <a:pPr algn="l" defTabSz="457200">
              <a:defRPr sz="2200">
                <a:solidFill>
                  <a:schemeClr val="accent1">
                    <a:hueOff val="114395"/>
                    <a:lumOff val="-24975"/>
                  </a:schemeClr>
                </a:solidFill>
              </a:defRPr>
            </a:pPr>
            <a:endParaRPr dirty="0"/>
          </a:p>
        </p:txBody>
      </p:sp>
      <p:sp>
        <p:nvSpPr>
          <p:cNvPr id="738"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739"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741" name="Unit 5…"/>
          <p:cNvSpPr txBox="1"/>
          <p:nvPr/>
        </p:nvSpPr>
        <p:spPr>
          <a:xfrm>
            <a:off x="8812935" y="564598"/>
            <a:ext cx="8858727" cy="187380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p>
            <a:pPr defTabSz="738187">
              <a:defRPr sz="3200">
                <a:solidFill>
                  <a:schemeClr val="accent1">
                    <a:hueOff val="114395"/>
                    <a:lumOff val="-24975"/>
                  </a:schemeClr>
                </a:solidFill>
                <a:latin typeface="Helvetica"/>
                <a:ea typeface="Helvetica"/>
                <a:cs typeface="Helvetica"/>
                <a:sym typeface="Helvetica"/>
              </a:defRPr>
            </a:pPr>
            <a:r>
              <a:rPr dirty="0" err="1"/>
              <a:t>Unidade</a:t>
            </a:r>
            <a:r>
              <a:rPr dirty="0"/>
              <a:t> 5</a:t>
            </a:r>
          </a:p>
          <a:p>
            <a:pPr defTabSz="738187">
              <a:defRPr sz="5000">
                <a:solidFill>
                  <a:schemeClr val="accent1">
                    <a:hueOff val="114395"/>
                    <a:lumOff val="-24975"/>
                  </a:schemeClr>
                </a:solidFill>
                <a:latin typeface="A.C.M.E. Secret Agent"/>
                <a:ea typeface="A.C.M.E. Secret Agent"/>
                <a:cs typeface="A.C.M.E. Secret Agent"/>
                <a:sym typeface="A.C.M.E. Secret Agent"/>
              </a:defRPr>
            </a:pPr>
            <a:r>
              <a:rPr dirty="0" err="1"/>
              <a:t>Perguntas</a:t>
            </a:r>
            <a:r>
              <a:rPr dirty="0"/>
              <a:t> de </a:t>
            </a:r>
            <a:r>
              <a:rPr lang="en-GB" dirty="0" err="1"/>
              <a:t>correção</a:t>
            </a:r>
            <a:r>
              <a:rPr lang="en-GB" dirty="0"/>
              <a:t> </a:t>
            </a:r>
            <a:r>
              <a:rPr lang="en-GB" dirty="0" err="1"/>
              <a:t>autónoma</a:t>
            </a:r>
            <a:endParaRPr dirty="0"/>
          </a:p>
          <a:p>
            <a:pPr defTabSz="738187">
              <a:defRPr sz="2900">
                <a:solidFill>
                  <a:schemeClr val="accent1">
                    <a:hueOff val="114395"/>
                    <a:lumOff val="-24975"/>
                  </a:schemeClr>
                </a:solidFill>
                <a:latin typeface="Helvetica"/>
                <a:ea typeface="Helvetica"/>
                <a:cs typeface="Helvetica"/>
                <a:sym typeface="Helvetica"/>
              </a:defRPr>
            </a:pPr>
            <a:r>
              <a:rPr lang="pt-PT" dirty="0"/>
              <a:t>I</a:t>
            </a:r>
            <a:r>
              <a:rPr dirty="0" err="1"/>
              <a:t>ndique</a:t>
            </a:r>
            <a:r>
              <a:rPr dirty="0"/>
              <a:t> a </a:t>
            </a:r>
            <a:r>
              <a:rPr dirty="0" err="1"/>
              <a:t>resposta</a:t>
            </a:r>
            <a:r>
              <a:rPr dirty="0"/>
              <a:t> </a:t>
            </a:r>
            <a:r>
              <a:rPr lang="en-GB" dirty="0" err="1"/>
              <a:t>correta</a:t>
            </a:r>
            <a:endParaRPr dirty="0"/>
          </a:p>
        </p:txBody>
      </p:sp>
      <p:grpSp>
        <p:nvGrpSpPr>
          <p:cNvPr id="744" name="Agrupar"/>
          <p:cNvGrpSpPr/>
          <p:nvPr/>
        </p:nvGrpSpPr>
        <p:grpSpPr>
          <a:xfrm>
            <a:off x="20340637" y="14829510"/>
            <a:ext cx="1300908" cy="446058"/>
            <a:chOff x="0" y="0"/>
            <a:chExt cx="1300907" cy="446057"/>
          </a:xfrm>
        </p:grpSpPr>
        <p:sp>
          <p:nvSpPr>
            <p:cNvPr id="742"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743"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5…">
            <a:extLst>
              <a:ext uri="{FF2B5EF4-FFF2-40B4-BE49-F238E27FC236}">
                <a16:creationId xmlns:a16="http://schemas.microsoft.com/office/drawing/2014/main" id="{76F5143E-35AC-D30E-7A82-A5562FF2698E}"/>
              </a:ext>
            </a:extLst>
          </p:cNvPr>
          <p:cNvSpPr txBox="1"/>
          <p:nvPr/>
        </p:nvSpPr>
        <p:spPr>
          <a:xfrm>
            <a:off x="740130" y="2883294"/>
            <a:ext cx="3043223" cy="210463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5</a:t>
            </a:r>
          </a:p>
          <a:p>
            <a:pPr algn="l" defTabSz="457200">
              <a:defRPr sz="2100" b="1">
                <a:solidFill>
                  <a:srgbClr val="FFFFFF"/>
                </a:solidFill>
              </a:defRPr>
            </a:pPr>
            <a:r>
              <a:rPr lang="en-US" dirty="0"/>
              <a:t>Sustentabilidade e apoio da comunidade local para a preservação do específico</a:t>
            </a:r>
            <a:r>
              <a:rPr dirty="0"/>
              <a:t>.</a:t>
            </a:r>
          </a:p>
        </p:txBody>
      </p:sp>
      <p:sp>
        <p:nvSpPr>
          <p:cNvPr id="10" name="Rectángulo redondeado">
            <a:extLst>
              <a:ext uri="{FF2B5EF4-FFF2-40B4-BE49-F238E27FC236}">
                <a16:creationId xmlns:a16="http://schemas.microsoft.com/office/drawing/2014/main" id="{14BAAAEB-0083-8416-FACB-C9C51680721E}"/>
              </a:ext>
            </a:extLst>
          </p:cNvPr>
          <p:cNvSpPr/>
          <p:nvPr/>
        </p:nvSpPr>
        <p:spPr>
          <a:xfrm>
            <a:off x="14394611" y="11672407"/>
            <a:ext cx="7246935" cy="2774591"/>
          </a:xfrm>
          <a:prstGeom prst="roundRect">
            <a:avLst>
              <a:gd name="adj" fmla="val 9616"/>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1" name="LINKS OF INTEREST">
            <a:extLst>
              <a:ext uri="{FF2B5EF4-FFF2-40B4-BE49-F238E27FC236}">
                <a16:creationId xmlns:a16="http://schemas.microsoft.com/office/drawing/2014/main" id="{9847C0CA-68FC-769D-1703-ABE70FA88745}"/>
              </a:ext>
            </a:extLst>
          </p:cNvPr>
          <p:cNvSpPr txBox="1"/>
          <p:nvPr/>
        </p:nvSpPr>
        <p:spPr>
          <a:xfrm>
            <a:off x="14654975" y="11669943"/>
            <a:ext cx="2846216" cy="1596803"/>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rPr dirty="0"/>
              <a:t>LIGAÇÕES DE INTERESSE</a:t>
            </a:r>
          </a:p>
        </p:txBody>
      </p:sp>
      <p:sp>
        <p:nvSpPr>
          <p:cNvPr id="12" name="Encendido">
            <a:extLst>
              <a:ext uri="{FF2B5EF4-FFF2-40B4-BE49-F238E27FC236}">
                <a16:creationId xmlns:a16="http://schemas.microsoft.com/office/drawing/2014/main" id="{3507DC6C-0753-E38B-8D91-4C0E22CA4D4D}"/>
              </a:ext>
            </a:extLst>
          </p:cNvPr>
          <p:cNvSpPr/>
          <p:nvPr/>
        </p:nvSpPr>
        <p:spPr>
          <a:xfrm>
            <a:off x="15076286" y="13171369"/>
            <a:ext cx="1001797" cy="1042359"/>
          </a:xfrm>
          <a:custGeom>
            <a:avLst/>
            <a:gdLst/>
            <a:ahLst/>
            <a:cxnLst>
              <a:cxn ang="0">
                <a:pos x="wd2" y="hd2"/>
              </a:cxn>
              <a:cxn ang="5400000">
                <a:pos x="wd2" y="hd2"/>
              </a:cxn>
              <a:cxn ang="10800000">
                <a:pos x="wd2" y="hd2"/>
              </a:cxn>
              <a:cxn ang="16200000">
                <a:pos x="wd2" y="hd2"/>
              </a:cxn>
            </a:cxnLst>
            <a:rect l="0" t="0" r="r" b="b"/>
            <a:pathLst>
              <a:path w="21594" h="21600" extrusionOk="0">
                <a:moveTo>
                  <a:pt x="10797" y="0"/>
                </a:moveTo>
                <a:cubicBezTo>
                  <a:pt x="9878" y="0"/>
                  <a:pt x="9133" y="716"/>
                  <a:pt x="9133" y="1600"/>
                </a:cubicBezTo>
                <a:lnTo>
                  <a:pt x="9133" y="10222"/>
                </a:lnTo>
                <a:cubicBezTo>
                  <a:pt x="9133" y="11106"/>
                  <a:pt x="9878" y="11822"/>
                  <a:pt x="10797" y="11822"/>
                </a:cubicBezTo>
                <a:cubicBezTo>
                  <a:pt x="11717" y="11822"/>
                  <a:pt x="12461" y="11106"/>
                  <a:pt x="12461" y="10222"/>
                </a:cubicBezTo>
                <a:lnTo>
                  <a:pt x="12461" y="1600"/>
                </a:lnTo>
                <a:cubicBezTo>
                  <a:pt x="12461" y="716"/>
                  <a:pt x="11717" y="0"/>
                  <a:pt x="10797" y="0"/>
                </a:cubicBezTo>
                <a:close/>
                <a:moveTo>
                  <a:pt x="4155" y="3552"/>
                </a:moveTo>
                <a:cubicBezTo>
                  <a:pt x="3730" y="3561"/>
                  <a:pt x="3308" y="3725"/>
                  <a:pt x="2990" y="4045"/>
                </a:cubicBezTo>
                <a:cubicBezTo>
                  <a:pt x="1061" y="5987"/>
                  <a:pt x="0" y="8536"/>
                  <a:pt x="0" y="11220"/>
                </a:cubicBezTo>
                <a:cubicBezTo>
                  <a:pt x="0" y="16941"/>
                  <a:pt x="4840" y="21600"/>
                  <a:pt x="10797" y="21600"/>
                </a:cubicBezTo>
                <a:cubicBezTo>
                  <a:pt x="16754" y="21600"/>
                  <a:pt x="21600" y="16941"/>
                  <a:pt x="21594" y="11220"/>
                </a:cubicBezTo>
                <a:cubicBezTo>
                  <a:pt x="21594" y="8536"/>
                  <a:pt x="20534" y="5987"/>
                  <a:pt x="18605" y="4045"/>
                </a:cubicBezTo>
                <a:cubicBezTo>
                  <a:pt x="17973" y="3411"/>
                  <a:pt x="16917" y="3383"/>
                  <a:pt x="16251" y="3996"/>
                </a:cubicBezTo>
                <a:cubicBezTo>
                  <a:pt x="15591" y="4603"/>
                  <a:pt x="15565" y="5618"/>
                  <a:pt x="16202" y="6258"/>
                </a:cubicBezTo>
                <a:cubicBezTo>
                  <a:pt x="17539" y="7603"/>
                  <a:pt x="18271" y="9360"/>
                  <a:pt x="18271" y="11220"/>
                </a:cubicBezTo>
                <a:cubicBezTo>
                  <a:pt x="18271" y="15179"/>
                  <a:pt x="14910" y="18401"/>
                  <a:pt x="10792" y="18401"/>
                </a:cubicBezTo>
                <a:cubicBezTo>
                  <a:pt x="6674" y="18401"/>
                  <a:pt x="3323" y="15179"/>
                  <a:pt x="3323" y="11220"/>
                </a:cubicBezTo>
                <a:cubicBezTo>
                  <a:pt x="3323" y="9360"/>
                  <a:pt x="4056" y="7598"/>
                  <a:pt x="5392" y="6258"/>
                </a:cubicBezTo>
                <a:cubicBezTo>
                  <a:pt x="6030" y="5618"/>
                  <a:pt x="6009" y="4609"/>
                  <a:pt x="5343" y="3996"/>
                </a:cubicBezTo>
                <a:cubicBezTo>
                  <a:pt x="5010" y="3690"/>
                  <a:pt x="4580" y="3543"/>
                  <a:pt x="4155" y="3552"/>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dirty="0"/>
          </a:p>
        </p:txBody>
      </p:sp>
      <p:sp>
        <p:nvSpPr>
          <p:cNvPr id="3" name="TextBox 2">
            <a:extLst>
              <a:ext uri="{FF2B5EF4-FFF2-40B4-BE49-F238E27FC236}">
                <a16:creationId xmlns:a16="http://schemas.microsoft.com/office/drawing/2014/main" id="{D0B68B88-B04E-E930-D48C-2EF8234D4CA7}"/>
              </a:ext>
            </a:extLst>
          </p:cNvPr>
          <p:cNvSpPr txBox="1"/>
          <p:nvPr/>
        </p:nvSpPr>
        <p:spPr>
          <a:xfrm>
            <a:off x="17277251" y="11994314"/>
            <a:ext cx="3742129" cy="904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pPr marL="0" marR="0" indent="0" algn="ctr" defTabSz="2799574" rtl="0" fontAlgn="auto" latinLnBrk="0" hangingPunct="0">
              <a:lnSpc>
                <a:spcPct val="100000"/>
              </a:lnSpc>
              <a:spcBef>
                <a:spcPts val="0"/>
              </a:spcBef>
              <a:spcAft>
                <a:spcPts val="0"/>
              </a:spcAft>
              <a:buClrTx/>
              <a:buSzTx/>
              <a:buFontTx/>
              <a:buNone/>
              <a:tabLst/>
            </a:pPr>
            <a:r>
              <a:rPr kumimoji="0" lang="it-IT" sz="2400" b="0" i="0" u="none" strike="noStrike" cap="none" spc="0" normalizeH="0" baseline="0" dirty="0">
                <a:ln>
                  <a:noFill/>
                </a:ln>
                <a:solidFill>
                  <a:srgbClr val="5E5E5E"/>
                </a:solidFill>
                <a:effectLst/>
                <a:uFillTx/>
                <a:latin typeface="+mn-lt"/>
                <a:ea typeface="+mn-ea"/>
                <a:cs typeface="+mn-cs"/>
                <a:sym typeface="Helvetica Neue"/>
                <a:hlinkClick r:id="rId3"/>
              </a:rPr>
              <a:t>https://www.youtube.com/watch?v=Imbj0F-gUSw</a:t>
            </a:r>
            <a:endParaRPr kumimoji="0" lang="el-GR" sz="2400" b="0" i="0" u="none" strike="noStrike" cap="none" spc="0" normalizeH="0" baseline="0" dirty="0">
              <a:ln>
                <a:noFill/>
              </a:ln>
              <a:solidFill>
                <a:srgbClr val="5E5E5E"/>
              </a:solidFill>
              <a:effectLst/>
              <a:uFillTx/>
              <a:latin typeface="+mn-lt"/>
              <a:ea typeface="+mn-ea"/>
              <a:cs typeface="+mn-cs"/>
              <a:sym typeface="Helvetica Neue"/>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igura"/>
          <p:cNvSpPr/>
          <p:nvPr/>
        </p:nvSpPr>
        <p:spPr>
          <a:xfrm>
            <a:off x="-251810" y="-392082"/>
            <a:ext cx="22590783" cy="16311789"/>
          </a:xfrm>
          <a:custGeom>
            <a:avLst/>
            <a:gdLst/>
            <a:ahLst/>
            <a:cxnLst>
              <a:cxn ang="0">
                <a:pos x="wd2" y="hd2"/>
              </a:cxn>
              <a:cxn ang="5400000">
                <a:pos x="wd2" y="hd2"/>
              </a:cxn>
              <a:cxn ang="10800000">
                <a:pos x="wd2" y="hd2"/>
              </a:cxn>
              <a:cxn ang="16200000">
                <a:pos x="wd2" y="hd2"/>
              </a:cxn>
            </a:cxnLst>
            <a:rect l="0" t="0" r="r" b="b"/>
            <a:pathLst>
              <a:path w="21600" h="21600" extrusionOk="0">
                <a:moveTo>
                  <a:pt x="4826" y="72"/>
                </a:moveTo>
                <a:cubicBezTo>
                  <a:pt x="4666" y="858"/>
                  <a:pt x="4389" y="1591"/>
                  <a:pt x="4014" y="2227"/>
                </a:cubicBezTo>
                <a:cubicBezTo>
                  <a:pt x="3049" y="3866"/>
                  <a:pt x="1542" y="4741"/>
                  <a:pt x="0" y="4560"/>
                </a:cubicBezTo>
                <a:lnTo>
                  <a:pt x="120" y="21600"/>
                </a:lnTo>
                <a:lnTo>
                  <a:pt x="21600" y="21600"/>
                </a:lnTo>
                <a:lnTo>
                  <a:pt x="21600" y="0"/>
                </a:lnTo>
                <a:lnTo>
                  <a:pt x="4826" y="72"/>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81" name="logoflavours02.png" descr="logoflavours02.png"/>
          <p:cNvPicPr>
            <a:picLocks noChangeAspect="1"/>
          </p:cNvPicPr>
          <p:nvPr/>
        </p:nvPicPr>
        <p:blipFill>
          <a:blip r:embed="rId2"/>
          <a:stretch>
            <a:fillRect/>
          </a:stretch>
        </p:blipFill>
        <p:spPr>
          <a:xfrm>
            <a:off x="311109" y="602829"/>
            <a:ext cx="2912513" cy="1258593"/>
          </a:xfrm>
          <a:prstGeom prst="rect">
            <a:avLst/>
          </a:prstGeom>
          <a:ln w="12700">
            <a:miter lim="400000"/>
          </a:ln>
        </p:spPr>
      </p:pic>
      <p:sp>
        <p:nvSpPr>
          <p:cNvPr id="182" name="What is entrepreneurship? Entrepreneurship in the rural environment.…"/>
          <p:cNvSpPr txBox="1"/>
          <p:nvPr/>
        </p:nvSpPr>
        <p:spPr>
          <a:xfrm>
            <a:off x="5489930" y="4033478"/>
            <a:ext cx="12108740" cy="6829005"/>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marL="584200" indent="-584200" algn="l" defTabSz="457200">
              <a:spcAft>
                <a:spcPts val="1200"/>
              </a:spcAft>
              <a:buSzPct val="100000"/>
              <a:buAutoNum type="arabicPeriod"/>
              <a:defRPr sz="3300">
                <a:solidFill>
                  <a:schemeClr val="accent4">
                    <a:hueOff val="348544"/>
                    <a:lumOff val="7139"/>
                  </a:schemeClr>
                </a:solidFill>
              </a:defRPr>
            </a:pPr>
            <a:r>
              <a:rPr lang="en-US" dirty="0">
                <a:solidFill>
                  <a:schemeClr val="bg1"/>
                </a:solidFill>
              </a:rPr>
              <a:t>Conhecimentos e compreensão dos conceitos-chave: marca e imagem</a:t>
            </a:r>
            <a:r>
              <a:rPr dirty="0">
                <a:solidFill>
                  <a:schemeClr val="bg1"/>
                </a:solidFill>
              </a:rPr>
              <a:t>.</a:t>
            </a:r>
          </a:p>
          <a:p>
            <a:pPr marL="584200" indent="-584200" algn="l" defTabSz="457200">
              <a:spcAft>
                <a:spcPts val="1200"/>
              </a:spcAft>
              <a:buSzPct val="100000"/>
              <a:buFontTx/>
              <a:buAutoNum type="arabicPeriod"/>
              <a:defRPr sz="3300">
                <a:solidFill>
                  <a:schemeClr val="accent4">
                    <a:hueOff val="348544"/>
                    <a:lumOff val="7139"/>
                  </a:schemeClr>
                </a:solidFill>
              </a:defRPr>
            </a:pPr>
            <a:r>
              <a:rPr lang="en-US" sz="3300" dirty="0">
                <a:solidFill>
                  <a:schemeClr val="bg1"/>
                </a:solidFill>
              </a:rPr>
              <a:t>Criar um ponto de gastronomia local como imagem de destino turístico</a:t>
            </a:r>
            <a:r>
              <a:rPr sz="3300" dirty="0">
                <a:solidFill>
                  <a:schemeClr val="accent4">
                    <a:hueOff val="348544"/>
                    <a:lumOff val="7139"/>
                  </a:schemeClr>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Utilização de canais de redes sociais</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it-IT" dirty="0">
                <a:solidFill>
                  <a:schemeClr val="bg1"/>
                </a:solidFill>
              </a:rPr>
              <a:t>Comunicação e narração de histórias</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Sustentabilidade e apoio da comunidade local para a preservação do específico</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rgbClr val="FFFF00"/>
                </a:solidFill>
              </a:rPr>
              <a:t>Destino turístico e mercado gastronómico</a:t>
            </a:r>
            <a:r>
              <a:rPr dirty="0">
                <a:solidFill>
                  <a:srgbClr val="FFFF00"/>
                </a:solidFill>
              </a:rPr>
              <a:t>.</a:t>
            </a:r>
          </a:p>
          <a:p>
            <a:pPr marL="584200" indent="-584200" algn="l" defTabSz="457200">
              <a:spcAft>
                <a:spcPts val="1200"/>
              </a:spcAft>
              <a:buSzPct val="100000"/>
              <a:buAutoNum type="arabicPeriod"/>
              <a:defRPr sz="3300">
                <a:solidFill>
                  <a:srgbClr val="FFFFFF"/>
                </a:solidFill>
              </a:defRPr>
            </a:pPr>
            <a:r>
              <a:rPr lang="it-IT" dirty="0"/>
              <a:t>Satisfação alimentar do turista</a:t>
            </a:r>
            <a:r>
              <a:rPr lang="el-GR" dirty="0"/>
              <a:t>.</a:t>
            </a:r>
            <a:endParaRPr dirty="0"/>
          </a:p>
          <a:p>
            <a:pPr marL="584200" indent="-584200" algn="l" defTabSz="457200">
              <a:spcAft>
                <a:spcPts val="1200"/>
              </a:spcAft>
              <a:buSzPct val="100000"/>
              <a:buAutoNum type="arabicPeriod"/>
              <a:defRPr sz="3300">
                <a:solidFill>
                  <a:srgbClr val="FFFFFF"/>
                </a:solidFill>
              </a:defRPr>
            </a:pPr>
            <a:r>
              <a:rPr lang="en-US" dirty="0"/>
              <a:t>Agências de viagens e adesão às rotas do turismo gastronómico</a:t>
            </a:r>
            <a:r>
              <a:rPr dirty="0"/>
              <a:t>.</a:t>
            </a:r>
          </a:p>
        </p:txBody>
      </p:sp>
      <p:grpSp>
        <p:nvGrpSpPr>
          <p:cNvPr id="186" name="Agrupar"/>
          <p:cNvGrpSpPr/>
          <p:nvPr/>
        </p:nvGrpSpPr>
        <p:grpSpPr>
          <a:xfrm>
            <a:off x="20340637" y="14829510"/>
            <a:ext cx="1300908" cy="446058"/>
            <a:chOff x="0" y="0"/>
            <a:chExt cx="1300907" cy="446057"/>
          </a:xfrm>
        </p:grpSpPr>
        <p:sp>
          <p:nvSpPr>
            <p:cNvPr id="184" name="Flecha"/>
            <p:cNvSpPr/>
            <p:nvPr/>
          </p:nvSpPr>
          <p:spPr>
            <a:xfrm>
              <a:off x="702902" y="0"/>
              <a:ext cx="598006" cy="446058"/>
            </a:xfrm>
            <a:prstGeom prst="rightArrow">
              <a:avLst>
                <a:gd name="adj1" fmla="val 48937"/>
                <a:gd name="adj2" fmla="val 67430"/>
              </a:avLst>
            </a:prstGeom>
            <a:noFill/>
            <a:ln w="63500" cap="flat">
              <a:solidFill>
                <a:srgbClr val="FFFFFF"/>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85" name="Flecha"/>
            <p:cNvSpPr/>
            <p:nvPr/>
          </p:nvSpPr>
          <p:spPr>
            <a:xfrm rot="10800000">
              <a:off x="0" y="-1"/>
              <a:ext cx="598005" cy="446059"/>
            </a:xfrm>
            <a:prstGeom prst="rightArrow">
              <a:avLst>
                <a:gd name="adj1" fmla="val 48937"/>
                <a:gd name="adj2" fmla="val 67430"/>
              </a:avLst>
            </a:prstGeom>
            <a:noFill/>
            <a:ln w="63500" cap="flat">
              <a:solidFill>
                <a:srgbClr val="FFFFFF"/>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S">
            <a:extLst>
              <a:ext uri="{FF2B5EF4-FFF2-40B4-BE49-F238E27FC236}">
                <a16:creationId xmlns:a16="http://schemas.microsoft.com/office/drawing/2014/main" id="{464B4AA5-09F8-F913-024B-3CAB2E020502}"/>
              </a:ext>
            </a:extLst>
          </p:cNvPr>
          <p:cNvSpPr txBox="1"/>
          <p:nvPr/>
        </p:nvSpPr>
        <p:spPr>
          <a:xfrm>
            <a:off x="1648245" y="3865918"/>
            <a:ext cx="3028885" cy="1482560"/>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dirty="0"/>
              <a:t>UNIDADES</a:t>
            </a:r>
          </a:p>
        </p:txBody>
      </p:sp>
    </p:spTree>
    <p:extLst>
      <p:ext uri="{BB962C8B-B14F-4D97-AF65-F5344CB8AC3E}">
        <p14:creationId xmlns:p14="http://schemas.microsoft.com/office/powerpoint/2010/main" val="364588017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755"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756" name="UNIT 6…"/>
          <p:cNvSpPr txBox="1"/>
          <p:nvPr/>
        </p:nvSpPr>
        <p:spPr>
          <a:xfrm>
            <a:off x="6340718" y="1105414"/>
            <a:ext cx="15493093" cy="1550636"/>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5700" b="1">
                <a:solidFill>
                  <a:schemeClr val="accent1">
                    <a:hueOff val="114395"/>
                    <a:lumOff val="-24975"/>
                  </a:schemeClr>
                </a:solidFill>
                <a:uFill>
                  <a:solidFill>
                    <a:srgbClr val="0000EE"/>
                  </a:solidFill>
                </a:uFill>
              </a:defRPr>
            </a:pPr>
            <a:r>
              <a:rPr dirty="0"/>
              <a:t>UNIDADE 6</a:t>
            </a:r>
          </a:p>
          <a:p>
            <a:pPr algn="l" defTabSz="457200">
              <a:defRPr sz="3300" b="1">
                <a:solidFill>
                  <a:schemeClr val="accent1">
                    <a:hueOff val="114395"/>
                    <a:lumOff val="-24975"/>
                  </a:schemeClr>
                </a:solidFill>
                <a:uFill>
                  <a:solidFill>
                    <a:srgbClr val="0000EE"/>
                  </a:solidFill>
                </a:uFill>
              </a:defRPr>
            </a:pPr>
            <a:r>
              <a:rPr lang="en-US" dirty="0"/>
              <a:t>Destino turístico e mercado gastronómico</a:t>
            </a:r>
            <a:r>
              <a:rPr dirty="0"/>
              <a:t>.</a:t>
            </a:r>
          </a:p>
        </p:txBody>
      </p:sp>
      <p:sp>
        <p:nvSpPr>
          <p:cNvPr id="757" name="As you have seen in previous sections, we call customer expectation what our customers expect from us as a brand. The expectation is intimately related to the experiences they have previously had with our proposal, with respect to the quality of our prod"/>
          <p:cNvSpPr txBox="1"/>
          <p:nvPr/>
        </p:nvSpPr>
        <p:spPr>
          <a:xfrm>
            <a:off x="6390127" y="2738758"/>
            <a:ext cx="14832459" cy="11214821"/>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algn="just" defTabSz="457200">
              <a:defRPr sz="2900">
                <a:solidFill>
                  <a:schemeClr val="accent1">
                    <a:hueOff val="114395"/>
                    <a:lumOff val="-24975"/>
                  </a:schemeClr>
                </a:solidFill>
                <a:uFill>
                  <a:solidFill>
                    <a:srgbClr val="0000EE"/>
                  </a:solidFill>
                </a:uFill>
              </a:defRPr>
            </a:pPr>
            <a:r>
              <a:rPr sz="3200" dirty="0"/>
              <a:t>Como se viu nas secções anteriores, </a:t>
            </a:r>
            <a:r>
              <a:rPr lang="en-US" sz="3200" dirty="0"/>
              <a:t>a gastronomia desempenha um papel importante na escolha de um destino turístico</a:t>
            </a:r>
            <a:r>
              <a:rPr sz="3200" dirty="0"/>
              <a:t>. </a:t>
            </a:r>
          </a:p>
          <a:p>
            <a:pPr algn="just" defTabSz="457200">
              <a:defRPr sz="2900">
                <a:solidFill>
                  <a:schemeClr val="accent1">
                    <a:hueOff val="114395"/>
                    <a:lumOff val="-24975"/>
                  </a:schemeClr>
                </a:solidFill>
                <a:uFill>
                  <a:solidFill>
                    <a:srgbClr val="0000EE"/>
                  </a:solidFill>
                </a:uFill>
              </a:defRPr>
            </a:pPr>
            <a:endParaRPr sz="3200" dirty="0"/>
          </a:p>
          <a:p>
            <a:pPr algn="just" defTabSz="457200">
              <a:defRPr sz="2900">
                <a:solidFill>
                  <a:schemeClr val="accent1">
                    <a:hueOff val="114395"/>
                    <a:lumOff val="-24975"/>
                  </a:schemeClr>
                </a:solidFill>
                <a:uFill>
                  <a:solidFill>
                    <a:srgbClr val="0000EE"/>
                  </a:solidFill>
                </a:uFill>
              </a:defRPr>
            </a:pPr>
            <a:r>
              <a:rPr lang="en-US" sz="3200" dirty="0"/>
              <a:t>As experiências de degustação e os alimentos tornaram-se aspectos importantes no turismo atual. A gastronomia é considerada um elemento da cultura e é utilizada no marketing mix dos destinos, porque dá um sentido a um lugar e permite que os turistas "provem" o destino que visitam. A comida está relacionada com a cultura local, não é apenas uma necessidade humana básica. A gastronomia é o elemento da cultura com que os turistas contactam mais frequentemente. Os turistas procuram alternativas para experiências de viagem, atracções locais e a comida também é considerada uma atração. A principal caraterística é que a comida está disponível durante todo o ano, a qualquer hora e em qualquer clima, sendo assim a principal razão pela qual os turistas consideram a comida como um aspeto importante das suas escolhas de destino, uma vez que procuram uma nova cultura alimentar. A gastronomia é um valor acrescentado na experiência de viagem e pode ser a parte mais memorável do destino visitado. Por exemplo, muitos turistas da Ásia afirmaram visitar a Europa, não só pela sua cultura, mas também pela sua gastronomia, estando assim envolvidos num destino culinário (Greek Travel Pages, 2019). </a:t>
            </a:r>
            <a:endParaRPr sz="3200" dirty="0"/>
          </a:p>
          <a:p>
            <a:pPr algn="just" defTabSz="457200">
              <a:defRPr sz="2900">
                <a:solidFill>
                  <a:schemeClr val="accent1">
                    <a:hueOff val="114395"/>
                    <a:lumOff val="-24975"/>
                  </a:schemeClr>
                </a:solidFill>
                <a:uFill>
                  <a:solidFill>
                    <a:srgbClr val="0000EE"/>
                  </a:solidFill>
                </a:uFill>
              </a:defRPr>
            </a:pPr>
            <a:endParaRPr sz="3200" dirty="0"/>
          </a:p>
          <a:p>
            <a:pPr algn="just" defTabSz="457200">
              <a:defRPr sz="2900">
                <a:solidFill>
                  <a:schemeClr val="accent1">
                    <a:hueOff val="114395"/>
                    <a:lumOff val="-24975"/>
                  </a:schemeClr>
                </a:solidFill>
                <a:uFill>
                  <a:solidFill>
                    <a:srgbClr val="0000EE"/>
                  </a:solidFill>
                </a:uFill>
              </a:defRPr>
            </a:pPr>
            <a:endParaRPr sz="3200" dirty="0"/>
          </a:p>
          <a:p>
            <a:pPr marR="331470" algn="just" defTabSz="449580">
              <a:defRPr sz="1200">
                <a:solidFill>
                  <a:srgbClr val="FFFFFF"/>
                </a:solidFill>
                <a:uFill>
                  <a:solidFill>
                    <a:srgbClr val="0000EE"/>
                  </a:solidFill>
                </a:uFill>
                <a:latin typeface="Times New Roman"/>
                <a:ea typeface="Times New Roman"/>
                <a:cs typeface="Times New Roman"/>
                <a:sym typeface="Times New Roman"/>
              </a:defRPr>
            </a:pPr>
            <a:endParaRPr sz="1400" dirty="0"/>
          </a:p>
          <a:p>
            <a:pPr algn="just" defTabSz="457200">
              <a:defRPr sz="2900" b="1">
                <a:solidFill>
                  <a:srgbClr val="FF2600"/>
                </a:solidFill>
                <a:uFill>
                  <a:solidFill>
                    <a:srgbClr val="0000EE"/>
                  </a:solidFill>
                </a:uFill>
              </a:defRPr>
            </a:pPr>
            <a:endParaRPr sz="3200" dirty="0"/>
          </a:p>
        </p:txBody>
      </p:sp>
      <p:grpSp>
        <p:nvGrpSpPr>
          <p:cNvPr id="760" name="Agrupar"/>
          <p:cNvGrpSpPr/>
          <p:nvPr/>
        </p:nvGrpSpPr>
        <p:grpSpPr>
          <a:xfrm>
            <a:off x="20340637" y="14829510"/>
            <a:ext cx="1300908" cy="446058"/>
            <a:chOff x="0" y="0"/>
            <a:chExt cx="1300907" cy="446057"/>
          </a:xfrm>
        </p:grpSpPr>
        <p:sp>
          <p:nvSpPr>
            <p:cNvPr id="75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75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10" name="Rectángulo redondeado">
            <a:extLst>
              <a:ext uri="{FF2B5EF4-FFF2-40B4-BE49-F238E27FC236}">
                <a16:creationId xmlns:a16="http://schemas.microsoft.com/office/drawing/2014/main" id="{0A506CCB-9E3D-591B-1977-5793306D1B1C}"/>
              </a:ext>
            </a:extLst>
          </p:cNvPr>
          <p:cNvSpPr/>
          <p:nvPr/>
        </p:nvSpPr>
        <p:spPr>
          <a:xfrm>
            <a:off x="11137900" y="12586049"/>
            <a:ext cx="7189812" cy="2381307"/>
          </a:xfrm>
          <a:prstGeom prst="roundRect">
            <a:avLst>
              <a:gd name="adj" fmla="val 11121"/>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lang="el-GR" dirty="0"/>
          </a:p>
        </p:txBody>
      </p:sp>
      <p:pic>
        <p:nvPicPr>
          <p:cNvPr id="11" name="Imagen" descr="Imagen">
            <a:extLst>
              <a:ext uri="{FF2B5EF4-FFF2-40B4-BE49-F238E27FC236}">
                <a16:creationId xmlns:a16="http://schemas.microsoft.com/office/drawing/2014/main" id="{C83830DD-6EDB-2BE2-330A-F7C09642E17B}"/>
              </a:ext>
            </a:extLst>
          </p:cNvPr>
          <p:cNvPicPr>
            <a:picLocks noChangeAspect="1"/>
          </p:cNvPicPr>
          <p:nvPr/>
        </p:nvPicPr>
        <p:blipFill>
          <a:blip r:embed="rId3"/>
          <a:stretch>
            <a:fillRect/>
          </a:stretch>
        </p:blipFill>
        <p:spPr>
          <a:xfrm>
            <a:off x="11670844" y="12938061"/>
            <a:ext cx="738303" cy="1704525"/>
          </a:xfrm>
          <a:prstGeom prst="rect">
            <a:avLst/>
          </a:prstGeom>
          <a:ln w="12700">
            <a:miter lim="400000"/>
          </a:ln>
        </p:spPr>
      </p:pic>
      <p:sp>
        <p:nvSpPr>
          <p:cNvPr id="2" name="TextBox 1">
            <a:extLst>
              <a:ext uri="{FF2B5EF4-FFF2-40B4-BE49-F238E27FC236}">
                <a16:creationId xmlns:a16="http://schemas.microsoft.com/office/drawing/2014/main" id="{38ED2FF9-20F8-0858-C3BA-4516EC9374B1}"/>
              </a:ext>
            </a:extLst>
          </p:cNvPr>
          <p:cNvSpPr txBox="1"/>
          <p:nvPr/>
        </p:nvSpPr>
        <p:spPr>
          <a:xfrm>
            <a:off x="13017123" y="12938061"/>
            <a:ext cx="4930635" cy="1704525"/>
          </a:xfrm>
          <a:prstGeom prst="rect">
            <a:avLst/>
          </a:prstGeom>
          <a:ln w="12700">
            <a:miter lim="400000"/>
          </a:ln>
        </p:spPr>
        <p:txBody>
          <a:bodyPr wrap="square" lIns="82020" tIns="82020" rIns="82020" bIns="8202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defTabSz="457200">
              <a:defRPr sz="2000" b="1" i="1">
                <a:solidFill>
                  <a:schemeClr val="accent1">
                    <a:hueOff val="114395"/>
                    <a:lumOff val="-24975"/>
                  </a:schemeClr>
                </a:solidFill>
              </a:defRPr>
            </a:lvl1pPr>
          </a:lstStyle>
          <a:p>
            <a:r>
              <a:rPr lang="en-US" dirty="0"/>
              <a:t>De acordo com estudos recentes, os turistas gastam um terço das suas despesas de viagem em restaurantes finos ou em compras relacionadas com a alimentação (Hu Y., Ritchie B. J. R., 1992). </a:t>
            </a:r>
            <a:endParaRPr lang="el-GR" dirty="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764"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765" name="UNIT 6…"/>
          <p:cNvSpPr txBox="1"/>
          <p:nvPr/>
        </p:nvSpPr>
        <p:spPr>
          <a:xfrm>
            <a:off x="740130" y="3206459"/>
            <a:ext cx="3043223" cy="145830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uFill>
                  <a:solidFill>
                    <a:srgbClr val="0000EE"/>
                  </a:solidFill>
                </a:uFill>
              </a:defRPr>
            </a:pPr>
            <a:r>
              <a:rPr dirty="0"/>
              <a:t>UNIDADE 6</a:t>
            </a:r>
          </a:p>
          <a:p>
            <a:pPr algn="l" defTabSz="457200">
              <a:defRPr sz="2100" b="1">
                <a:solidFill>
                  <a:srgbClr val="FFFFFF"/>
                </a:solidFill>
                <a:uFill>
                  <a:solidFill>
                    <a:srgbClr val="0000EE"/>
                  </a:solidFill>
                </a:uFill>
              </a:defRPr>
            </a:pPr>
            <a:r>
              <a:rPr lang="en-US" dirty="0"/>
              <a:t>Destino turístico e mercado gastronómico</a:t>
            </a:r>
            <a:r>
              <a:rPr dirty="0"/>
              <a:t>.</a:t>
            </a:r>
          </a:p>
        </p:txBody>
      </p:sp>
      <p:grpSp>
        <p:nvGrpSpPr>
          <p:cNvPr id="769" name="Agrupar"/>
          <p:cNvGrpSpPr/>
          <p:nvPr/>
        </p:nvGrpSpPr>
        <p:grpSpPr>
          <a:xfrm>
            <a:off x="20340637" y="14829510"/>
            <a:ext cx="1300908" cy="446058"/>
            <a:chOff x="0" y="0"/>
            <a:chExt cx="1300907" cy="446057"/>
          </a:xfrm>
        </p:grpSpPr>
        <p:sp>
          <p:nvSpPr>
            <p:cNvPr id="767"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768"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TextBox 1">
            <a:extLst>
              <a:ext uri="{FF2B5EF4-FFF2-40B4-BE49-F238E27FC236}">
                <a16:creationId xmlns:a16="http://schemas.microsoft.com/office/drawing/2014/main" id="{087404B8-0272-BE28-2D86-5584E6A3F66B}"/>
              </a:ext>
            </a:extLst>
          </p:cNvPr>
          <p:cNvSpPr txBox="1"/>
          <p:nvPr/>
        </p:nvSpPr>
        <p:spPr>
          <a:xfrm>
            <a:off x="6400936" y="607591"/>
            <a:ext cx="15134734" cy="13954032"/>
          </a:xfrm>
          <a:prstGeom prst="rect">
            <a:avLst/>
          </a:prstGeom>
          <a:ln w="12700">
            <a:miter lim="400000"/>
          </a:ln>
        </p:spPr>
        <p:txBody>
          <a:bodyPr wrap="square" lIns="82020" tIns="82020" rIns="82020" bIns="8202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defTabSz="457200">
              <a:defRPr sz="2900">
                <a:solidFill>
                  <a:schemeClr val="accent1">
                    <a:hueOff val="114395"/>
                    <a:lumOff val="-24975"/>
                  </a:schemeClr>
                </a:solidFill>
                <a:uFill>
                  <a:solidFill>
                    <a:srgbClr val="0000EE"/>
                  </a:solidFill>
                </a:uFill>
              </a:defRPr>
            </a:lvl1pPr>
          </a:lstStyle>
          <a:p>
            <a:r>
              <a:rPr lang="en-US" sz="2800" dirty="0"/>
              <a:t>Há muitos países como a Grécia, Espanha, Itália, Bulgária, Portugal e Roménia que atraem turistas gastronómicos que consideram os diferentes tipos de gastronomia o principal fator na escolha do seu destino de viagem. Estes turistas são foodies, aventureiros e tradicionalistas. Os países europeus oferecem aos turistas gastronómicos experiências únicas no que respeita à cozinha local. A alimentação e o turismo são dois conceitos diretamente relacionados. Hall e Sharples (2003) explicam a relação entre alimentação e turismo como a "visita a produtores de alimentos primários e secundários, festivais de alimentos, restaurantes e locais específicos para os quais a degustação de alimentos e/ou a experiência dos atributos da região de produção de alimentos especializados são o principal fator de motivação para a viagem".  </a:t>
            </a:r>
          </a:p>
          <a:p>
            <a:endParaRPr lang="en-US" sz="2800" dirty="0"/>
          </a:p>
          <a:p>
            <a:r>
              <a:rPr lang="en-US" sz="2800" dirty="0"/>
              <a:t>O turismo gastronómico está ligado à atração cultural e natural. A comida tem </a:t>
            </a:r>
            <a:r>
              <a:rPr lang="en-US" sz="2800" b="1" dirty="0">
                <a:solidFill>
                  <a:schemeClr val="accent4">
                    <a:hueOff val="-476017"/>
                    <a:lumOff val="-10042"/>
                  </a:schemeClr>
                </a:solidFill>
                <a:uFillTx/>
              </a:rPr>
              <a:t>"significado cultural, social, geográfico e político" </a:t>
            </a:r>
            <a:r>
              <a:rPr lang="en-US" sz="2800" dirty="0"/>
              <a:t>(Ashleigh E. et al, 2018). O turismo gastronómico, o turismo alimentar ou o turismo culinário são termos que podem definir as actividades e os requisitos dos turistas relacionados com a alimentação. O turismo gastronómico inclui a experiência física da comida e interações com atividades relacionadas com a comida, como eventos alimentares e visitas a locais de produção de alimentos. Todas estas actividades contribuem para a reestruturação económica das zonas rurais, proporcionando o desenvolvimento e a manutenção de alimentos locais. Os locais rurais ou urbanos tornam-se atractivos para os turistas, principalmente para aqueles com gosto étnico especializado.</a:t>
            </a:r>
          </a:p>
          <a:p>
            <a:endParaRPr lang="en-US" sz="2800" dirty="0"/>
          </a:p>
          <a:p>
            <a:r>
              <a:rPr lang="en-US" sz="2800" dirty="0"/>
              <a:t>O termo gastronomia tem muitas definições consoante o destino turístico. O famoso gastrónomo, </a:t>
            </a:r>
            <a:r>
              <a:rPr lang="en-US" sz="2800" dirty="0" err="1"/>
              <a:t>Anthelme </a:t>
            </a:r>
            <a:r>
              <a:rPr lang="en-US" sz="2800" dirty="0"/>
              <a:t>Brillat-Savarin, afirmou que </a:t>
            </a:r>
            <a:r>
              <a:rPr lang="en-US" sz="2800" b="1" dirty="0">
                <a:solidFill>
                  <a:schemeClr val="accent4">
                    <a:hueOff val="-476017"/>
                    <a:lumOff val="-10042"/>
                  </a:schemeClr>
                </a:solidFill>
                <a:uFillTx/>
              </a:rPr>
              <a:t>"A gastronomia é o conhecimento e a compreensão de tudo o que se relaciona com o homem enquanto come. O seu objetivo é assegurar a conservação dos homens, utilizando os melhores alimentos possíveis" </a:t>
            </a:r>
            <a:r>
              <a:rPr lang="en-US" sz="2800" dirty="0"/>
              <a:t>(Brillat-Savarin J., 2009). Atualmente, o termo tem um tratamento mais científico e a gastronomia é vista como uma ciência. </a:t>
            </a:r>
          </a:p>
          <a:p>
            <a:endParaRPr lang="en-US" sz="2800" dirty="0"/>
          </a:p>
          <a:p>
            <a:r>
              <a:rPr lang="en-US" sz="2800" dirty="0"/>
              <a:t>Yeoman e McMahon-Beattie afirmaram que: </a:t>
            </a:r>
            <a:r>
              <a:rPr lang="en-US" sz="2800" b="1" dirty="0">
                <a:solidFill>
                  <a:schemeClr val="accent4">
                    <a:hueOff val="-476017"/>
                    <a:lumOff val="-10042"/>
                  </a:schemeClr>
                </a:solidFill>
                <a:uFillTx/>
              </a:rPr>
              <a:t>"A consciência, o interesse e o prazer da comida coincidiram com o aumento do consumo de turismo, pelo que era talvez inevitável que se combinassem e fossem referidos como turismo alimentar, culinário, gourmet ou gastronómico". </a:t>
            </a:r>
          </a:p>
          <a:p>
            <a:endParaRPr lang="el-GR" sz="2800" dirty="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Rectángulo redondeado"/>
          <p:cNvSpPr/>
          <p:nvPr/>
        </p:nvSpPr>
        <p:spPr>
          <a:xfrm>
            <a:off x="5954413" y="1032957"/>
            <a:ext cx="15105580" cy="12540090"/>
          </a:xfrm>
          <a:prstGeom prst="roundRect">
            <a:avLst>
              <a:gd name="adj" fmla="val 8262"/>
            </a:avLst>
          </a:pr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772"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773"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774" name="2. What factors influence customer expectations?…"/>
          <p:cNvSpPr txBox="1"/>
          <p:nvPr/>
        </p:nvSpPr>
        <p:spPr>
          <a:xfrm>
            <a:off x="6634034" y="930935"/>
            <a:ext cx="13671774" cy="13046091"/>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457200">
              <a:defRPr sz="2900">
                <a:solidFill>
                  <a:srgbClr val="FFFFFF"/>
                </a:solidFill>
                <a:uFill>
                  <a:solidFill>
                    <a:srgbClr val="0000EE"/>
                  </a:solidFill>
                </a:uFill>
                <a:latin typeface="Helvetica"/>
                <a:ea typeface="Helvetica"/>
                <a:cs typeface="Helvetica"/>
                <a:sym typeface="Helvetica"/>
              </a:defRPr>
            </a:pPr>
            <a:r>
              <a:rPr lang="en-US" dirty="0"/>
              <a:t>A gastronomia tem um grande impacto no desenvolvimento do turismo. Só o facto de a comida ser um elemento essencial do pacote de viagem fez com que os fornecedores de turismo se concentrassem em substituir a comida dos restaurantes por comida local, oferecendo assim uma "experiência culinária". A experiência culinária consiste em servir comida ao turista, de modo a que a cultura local seja transferida para o visitante através de cores, aromas e sabores. </a:t>
            </a:r>
          </a:p>
          <a:p>
            <a:pPr algn="just" defTabSz="457200">
              <a:defRPr sz="2900">
                <a:solidFill>
                  <a:srgbClr val="FFFFFF"/>
                </a:solidFill>
                <a:uFill>
                  <a:solidFill>
                    <a:srgbClr val="0000EE"/>
                  </a:solidFill>
                </a:uFill>
                <a:latin typeface="Helvetica"/>
                <a:ea typeface="Helvetica"/>
                <a:cs typeface="Helvetica"/>
                <a:sym typeface="Helvetica"/>
              </a:defRPr>
            </a:pPr>
            <a:endParaRPr lang="en-US" dirty="0"/>
          </a:p>
          <a:p>
            <a:pPr algn="just" defTabSz="457200">
              <a:defRPr sz="2900">
                <a:solidFill>
                  <a:srgbClr val="FFFFFF"/>
                </a:solidFill>
                <a:uFill>
                  <a:solidFill>
                    <a:srgbClr val="0000EE"/>
                  </a:solidFill>
                </a:uFill>
                <a:latin typeface="Helvetica"/>
                <a:ea typeface="Helvetica"/>
                <a:cs typeface="Helvetica"/>
                <a:sym typeface="Helvetica"/>
              </a:defRPr>
            </a:pPr>
            <a:r>
              <a:rPr lang="en-US" dirty="0"/>
              <a:t>Richards e </a:t>
            </a:r>
            <a:r>
              <a:rPr lang="en-US" dirty="0" err="1"/>
              <a:t>Hjalager </a:t>
            </a:r>
            <a:r>
              <a:rPr lang="en-US" dirty="0"/>
              <a:t>(2002) mencionaram que </a:t>
            </a:r>
            <a:r>
              <a:rPr lang="en-US" sz="2800" b="1" dirty="0">
                <a:solidFill>
                  <a:schemeClr val="accent4">
                    <a:hueOff val="-476017"/>
                    <a:lumOff val="-10042"/>
                  </a:schemeClr>
                </a:solidFill>
              </a:rPr>
              <a:t>"a gastronomia tem um papel particularmente importante a desempenhar neste contexto, não só porque a comida é fundamental para a experiência turística, mas também porque a gastronomia se tornou uma fonte significativa de formação de identidade nas sociedades pós-modernas".</a:t>
            </a:r>
          </a:p>
          <a:p>
            <a:pPr algn="just" defTabSz="457200">
              <a:defRPr sz="2900">
                <a:solidFill>
                  <a:srgbClr val="FFFFFF"/>
                </a:solidFill>
                <a:uFill>
                  <a:solidFill>
                    <a:srgbClr val="0000EE"/>
                  </a:solidFill>
                </a:uFill>
                <a:latin typeface="Helvetica"/>
                <a:ea typeface="Helvetica"/>
                <a:cs typeface="Helvetica"/>
                <a:sym typeface="Helvetica"/>
              </a:defRPr>
            </a:pPr>
            <a:endParaRPr lang="en-US" dirty="0"/>
          </a:p>
          <a:p>
            <a:pPr algn="just" defTabSz="457200">
              <a:defRPr sz="2900">
                <a:solidFill>
                  <a:srgbClr val="FFFFFF"/>
                </a:solidFill>
                <a:uFill>
                  <a:solidFill>
                    <a:srgbClr val="0000EE"/>
                  </a:solidFill>
                </a:uFill>
                <a:latin typeface="Helvetica"/>
                <a:ea typeface="Helvetica"/>
                <a:cs typeface="Helvetica"/>
                <a:sym typeface="Helvetica"/>
              </a:defRPr>
            </a:pPr>
            <a:r>
              <a:rPr lang="en-US" dirty="0"/>
              <a:t>Um fator importante para o sucesso do turismo gastronómico é a colaboração entre o </a:t>
            </a:r>
            <a:r>
              <a:rPr lang="en-US" dirty="0" err="1"/>
              <a:t>setor</a:t>
            </a:r>
            <a:r>
              <a:rPr lang="en-US" dirty="0"/>
              <a:t> público e o </a:t>
            </a:r>
            <a:r>
              <a:rPr lang="en-US" dirty="0" err="1"/>
              <a:t>setor</a:t>
            </a:r>
            <a:r>
              <a:rPr lang="en-US" dirty="0"/>
              <a:t> privado. A gastronomia reflecte-se principalmente nas zonas rurais. A gastronomia é vista pelos destinos como um valor acrescentado para a experiência turística e está relacionada com um turismo de alta qualidade e rendimento.</a:t>
            </a:r>
          </a:p>
          <a:p>
            <a:pPr algn="just" defTabSz="457200">
              <a:defRPr sz="2900">
                <a:solidFill>
                  <a:srgbClr val="FFFFFF"/>
                </a:solidFill>
                <a:uFill>
                  <a:solidFill>
                    <a:srgbClr val="0000EE"/>
                  </a:solidFill>
                </a:uFill>
                <a:latin typeface="Helvetica"/>
                <a:ea typeface="Helvetica"/>
                <a:cs typeface="Helvetica"/>
                <a:sym typeface="Helvetica"/>
              </a:defRPr>
            </a:pPr>
            <a:endParaRPr lang="en-US" dirty="0"/>
          </a:p>
          <a:p>
            <a:pPr algn="just" defTabSz="457200">
              <a:defRPr sz="2900">
                <a:solidFill>
                  <a:srgbClr val="FFFFFF"/>
                </a:solidFill>
                <a:uFill>
                  <a:solidFill>
                    <a:srgbClr val="0000EE"/>
                  </a:solidFill>
                </a:uFill>
                <a:latin typeface="Helvetica"/>
                <a:ea typeface="Helvetica"/>
                <a:cs typeface="Helvetica"/>
                <a:sym typeface="Helvetica"/>
              </a:defRPr>
            </a:pPr>
            <a:r>
              <a:rPr lang="en-US" dirty="0"/>
              <a:t>Existem muitos festivais que utilizam a gastronomia como tema, proporcionando desta forma uma oportunidade para promover os seus produtos locais e gerar consciência num ambiente informal. O turismo gastronómico tem a vantagem de, mesmo sem conhecimento da língua, a comida e as bebidas poderem proporcionar a "aclimatação" do turista. São muitos os benefícios que o turismo gastronómico pode proporcionar a um destino, mas os mais importantes são</a:t>
            </a:r>
          </a:p>
          <a:p>
            <a:pPr algn="just" defTabSz="457200">
              <a:defRPr sz="2900">
                <a:solidFill>
                  <a:srgbClr val="FFFFFF"/>
                </a:solidFill>
                <a:uFill>
                  <a:solidFill>
                    <a:srgbClr val="0000EE"/>
                  </a:solidFill>
                </a:uFill>
                <a:latin typeface="Helvetica"/>
                <a:ea typeface="Helvetica"/>
                <a:cs typeface="Helvetica"/>
                <a:sym typeface="Helvetica"/>
              </a:defRPr>
            </a:pPr>
            <a:r>
              <a:rPr lang="en-US" dirty="0"/>
              <a:t>- O turista gastronómico contribui para o desenvolvimento do turismo rural.</a:t>
            </a:r>
          </a:p>
          <a:p>
            <a:pPr algn="just" defTabSz="457200">
              <a:defRPr sz="2900">
                <a:solidFill>
                  <a:srgbClr val="FFFFFF"/>
                </a:solidFill>
                <a:uFill>
                  <a:solidFill>
                    <a:srgbClr val="0000EE"/>
                  </a:solidFill>
                </a:uFill>
                <a:latin typeface="Helvetica"/>
                <a:ea typeface="Helvetica"/>
                <a:cs typeface="Helvetica"/>
                <a:sym typeface="Helvetica"/>
              </a:defRPr>
            </a:pPr>
            <a:r>
              <a:rPr lang="en-US" dirty="0"/>
              <a:t>- Os destinos podem desenvolver um perfil gastronómico completo.</a:t>
            </a:r>
          </a:p>
          <a:p>
            <a:pPr algn="just" defTabSz="457200">
              <a:defRPr sz="2900">
                <a:solidFill>
                  <a:srgbClr val="FFFFFF"/>
                </a:solidFill>
                <a:uFill>
                  <a:solidFill>
                    <a:srgbClr val="0000EE"/>
                  </a:solidFill>
                </a:uFill>
                <a:latin typeface="Helvetica"/>
                <a:ea typeface="Helvetica"/>
                <a:cs typeface="Helvetica"/>
                <a:sym typeface="Helvetica"/>
              </a:defRPr>
            </a:pPr>
            <a:r>
              <a:rPr lang="en-US" dirty="0"/>
              <a:t>- A alimentação pode ser incluída noutras actividades turísticas.</a:t>
            </a:r>
          </a:p>
          <a:p>
            <a:pPr algn="just" defTabSz="457200">
              <a:defRPr sz="2900">
                <a:solidFill>
                  <a:srgbClr val="FFFFFF"/>
                </a:solidFill>
                <a:uFill>
                  <a:solidFill>
                    <a:srgbClr val="0000EE"/>
                  </a:solidFill>
                </a:uFill>
                <a:latin typeface="Helvetica"/>
                <a:ea typeface="Helvetica"/>
                <a:cs typeface="Helvetica"/>
                <a:sym typeface="Helvetica"/>
              </a:defRPr>
            </a:pPr>
            <a:endParaRPr lang="en-US" dirty="0"/>
          </a:p>
        </p:txBody>
      </p:sp>
      <p:sp>
        <p:nvSpPr>
          <p:cNvPr id="775" name="The satisfied customer…"/>
          <p:cNvSpPr txBox="1"/>
          <p:nvPr/>
        </p:nvSpPr>
        <p:spPr>
          <a:xfrm>
            <a:off x="1180276" y="12455225"/>
            <a:ext cx="2929158" cy="111782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defTabSz="457200">
              <a:lnSpc>
                <a:spcPts val="6100"/>
              </a:lnSpc>
              <a:defRPr sz="3100" b="1">
                <a:solidFill>
                  <a:schemeClr val="accent1">
                    <a:hueOff val="114395"/>
                    <a:lumOff val="-24975"/>
                  </a:schemeClr>
                </a:solidFill>
                <a:uFill>
                  <a:solidFill>
                    <a:srgbClr val="0000EE"/>
                  </a:solidFill>
                </a:uFill>
              </a:defRPr>
            </a:lvl1pPr>
          </a:lstStyle>
          <a:p>
            <a:r>
              <a:t>O cliente satisfeito...</a:t>
            </a:r>
          </a:p>
        </p:txBody>
      </p:sp>
      <p:sp>
        <p:nvSpPr>
          <p:cNvPr id="776" name="Documento aprobado"/>
          <p:cNvSpPr/>
          <p:nvPr/>
        </p:nvSpPr>
        <p:spPr>
          <a:xfrm>
            <a:off x="1270453" y="13627651"/>
            <a:ext cx="1088774" cy="1409947"/>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grpSp>
        <p:nvGrpSpPr>
          <p:cNvPr id="780" name="Agrupar"/>
          <p:cNvGrpSpPr/>
          <p:nvPr/>
        </p:nvGrpSpPr>
        <p:grpSpPr>
          <a:xfrm>
            <a:off x="20340637" y="14829510"/>
            <a:ext cx="1300908" cy="446058"/>
            <a:chOff x="0" y="0"/>
            <a:chExt cx="1300907" cy="446057"/>
          </a:xfrm>
        </p:grpSpPr>
        <p:sp>
          <p:nvSpPr>
            <p:cNvPr id="77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77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6…">
            <a:extLst>
              <a:ext uri="{FF2B5EF4-FFF2-40B4-BE49-F238E27FC236}">
                <a16:creationId xmlns:a16="http://schemas.microsoft.com/office/drawing/2014/main" id="{85A5ED66-C4EA-D69A-E768-ACBC0E2BC354}"/>
              </a:ext>
            </a:extLst>
          </p:cNvPr>
          <p:cNvSpPr txBox="1"/>
          <p:nvPr/>
        </p:nvSpPr>
        <p:spPr>
          <a:xfrm>
            <a:off x="740130" y="3206459"/>
            <a:ext cx="3043223" cy="145830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uFill>
                  <a:solidFill>
                    <a:srgbClr val="0000EE"/>
                  </a:solidFill>
                </a:uFill>
              </a:defRPr>
            </a:pPr>
            <a:r>
              <a:rPr dirty="0"/>
              <a:t>UNIDADE 6</a:t>
            </a:r>
            <a:endParaRPr lang="en-US" dirty="0"/>
          </a:p>
          <a:p>
            <a:pPr algn="l" defTabSz="457200">
              <a:defRPr sz="2100" b="1">
                <a:solidFill>
                  <a:srgbClr val="FFFFFF"/>
                </a:solidFill>
                <a:uFill>
                  <a:solidFill>
                    <a:srgbClr val="0000EE"/>
                  </a:solidFill>
                </a:uFill>
              </a:defRPr>
            </a:pPr>
            <a:r>
              <a:rPr lang="en-US" dirty="0"/>
              <a:t>Destino turístico e mercado gastronómico.</a:t>
            </a:r>
            <a:endParaRPr dirty="0"/>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783"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785" name="3. How to improve our sales…"/>
          <p:cNvSpPr txBox="1"/>
          <p:nvPr/>
        </p:nvSpPr>
        <p:spPr>
          <a:xfrm>
            <a:off x="6628941" y="648887"/>
            <a:ext cx="13711695" cy="952204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457200">
              <a:defRPr sz="2900">
                <a:solidFill>
                  <a:schemeClr val="accent1">
                    <a:hueOff val="114395"/>
                    <a:lumOff val="-24975"/>
                  </a:schemeClr>
                </a:solidFill>
                <a:uFill>
                  <a:solidFill>
                    <a:srgbClr val="0000EE"/>
                  </a:solidFill>
                </a:uFill>
                <a:latin typeface="Helvetica"/>
                <a:ea typeface="Helvetica"/>
                <a:cs typeface="Helvetica"/>
                <a:sym typeface="Helvetica"/>
              </a:defRPr>
            </a:pPr>
            <a:r>
              <a:rPr lang="en-US" sz="3200" dirty="0"/>
              <a:t>A OMT declarou que: </a:t>
            </a:r>
            <a:r>
              <a:rPr lang="en-US" sz="3200" b="1" dirty="0">
                <a:solidFill>
                  <a:schemeClr val="accent4">
                    <a:hueOff val="-476017"/>
                    <a:lumOff val="-10042"/>
                  </a:schemeClr>
                </a:solidFill>
                <a:uFill>
                  <a:solidFill>
                    <a:srgbClr val="0000EE"/>
                  </a:solidFill>
                </a:uFill>
                <a:latin typeface="Helvetica"/>
                <a:cs typeface="Helvetica"/>
              </a:rPr>
              <a:t>"A inter-relação entre a gastronomia e o turismo constitui um veículo para a transmissão da cultura que, por sua vez, se for corretamente gerida, reforça o desenvolvimento económico local, as práticas sustentáveis e as experiências alimentares. Por conseguinte, o turismo gastronómico ajuda a marcar e a comercializar destinos, bem como a manter e preservar a tradição e a diversidade locais, aproveitando e recompensando a autenticidade."</a:t>
            </a:r>
          </a:p>
          <a:p>
            <a:pPr algn="just" defTabSz="457200">
              <a:defRPr sz="2900">
                <a:solidFill>
                  <a:schemeClr val="accent1">
                    <a:hueOff val="114395"/>
                    <a:lumOff val="-24975"/>
                  </a:schemeClr>
                </a:solidFill>
                <a:uFill>
                  <a:solidFill>
                    <a:srgbClr val="0000EE"/>
                  </a:solidFill>
                </a:uFill>
                <a:latin typeface="Helvetica"/>
                <a:ea typeface="Helvetica"/>
                <a:cs typeface="Helvetica"/>
                <a:sym typeface="Helvetica"/>
              </a:defRPr>
            </a:pPr>
            <a:endParaRPr lang="en-US" sz="3200" dirty="0"/>
          </a:p>
          <a:p>
            <a:pPr algn="just" defTabSz="457200">
              <a:defRPr sz="2900">
                <a:solidFill>
                  <a:schemeClr val="accent1">
                    <a:hueOff val="114395"/>
                    <a:lumOff val="-24975"/>
                  </a:schemeClr>
                </a:solidFill>
                <a:uFill>
                  <a:solidFill>
                    <a:srgbClr val="0000EE"/>
                  </a:solidFill>
                </a:uFill>
                <a:latin typeface="Helvetica"/>
                <a:ea typeface="Helvetica"/>
                <a:cs typeface="Helvetica"/>
                <a:sym typeface="Helvetica"/>
              </a:defRPr>
            </a:pPr>
            <a:r>
              <a:rPr lang="en-US" sz="3200" dirty="0"/>
              <a:t>Ao longo dos anos, o turismo gastronómico tem-se desenvolvido continuamente, sendo um exemplo o enoturismo que começou a constituir um mercado único. Muitas regiões vinícolas, como o Porto, e destinos turísticos aperceberam-se de que os benefícios do enoturismo não se limitam às adegas, mas também a cada área da economia regional (Carlsen J, Charters R, 2006).</a:t>
            </a:r>
          </a:p>
          <a:p>
            <a:pPr algn="just" defTabSz="457200">
              <a:defRPr sz="2900">
                <a:solidFill>
                  <a:schemeClr val="accent1">
                    <a:hueOff val="114395"/>
                    <a:lumOff val="-24975"/>
                  </a:schemeClr>
                </a:solidFill>
                <a:uFill>
                  <a:solidFill>
                    <a:srgbClr val="0000EE"/>
                  </a:solidFill>
                </a:uFill>
                <a:latin typeface="Helvetica"/>
                <a:ea typeface="Helvetica"/>
                <a:cs typeface="Helvetica"/>
                <a:sym typeface="Helvetica"/>
              </a:defRPr>
            </a:pPr>
            <a:endParaRPr lang="en-US" sz="3200" dirty="0"/>
          </a:p>
          <a:p>
            <a:pPr algn="just" defTabSz="457200">
              <a:defRPr sz="2900">
                <a:solidFill>
                  <a:schemeClr val="accent1">
                    <a:hueOff val="114395"/>
                    <a:lumOff val="-24975"/>
                  </a:schemeClr>
                </a:solidFill>
                <a:uFill>
                  <a:solidFill>
                    <a:srgbClr val="0000EE"/>
                  </a:solidFill>
                </a:uFill>
                <a:latin typeface="Helvetica"/>
                <a:ea typeface="Helvetica"/>
                <a:cs typeface="Helvetica"/>
                <a:sym typeface="Helvetica"/>
              </a:defRPr>
            </a:pPr>
            <a:r>
              <a:rPr lang="en-US" sz="3200" dirty="0"/>
              <a:t>Depois de analisar informações relacionadas com a alimentação presentes em brochuras turísticas e sites de destinos, Lin et al. (2011) propuseram um quadro para a identidade da alimentação em relação a um destino:</a:t>
            </a:r>
          </a:p>
          <a:p>
            <a:pPr algn="l" defTabSz="457200">
              <a:defRPr sz="2900">
                <a:solidFill>
                  <a:schemeClr val="accent1">
                    <a:hueOff val="114395"/>
                    <a:lumOff val="-24975"/>
                  </a:schemeClr>
                </a:solidFill>
                <a:uFill>
                  <a:solidFill>
                    <a:srgbClr val="0000EE"/>
                  </a:solidFill>
                </a:uFill>
                <a:latin typeface="Helvetica"/>
                <a:ea typeface="Helvetica"/>
                <a:cs typeface="Helvetica"/>
                <a:sym typeface="Helvetica"/>
              </a:defRPr>
            </a:pPr>
            <a:r>
              <a:rPr sz="3200" dirty="0"/>
              <a:t>.</a:t>
            </a:r>
          </a:p>
        </p:txBody>
      </p:sp>
      <p:grpSp>
        <p:nvGrpSpPr>
          <p:cNvPr id="788" name="Agrupar"/>
          <p:cNvGrpSpPr/>
          <p:nvPr/>
        </p:nvGrpSpPr>
        <p:grpSpPr>
          <a:xfrm>
            <a:off x="20340637" y="14829510"/>
            <a:ext cx="1300908" cy="446058"/>
            <a:chOff x="0" y="0"/>
            <a:chExt cx="1300907" cy="446057"/>
          </a:xfrm>
        </p:grpSpPr>
        <p:sp>
          <p:nvSpPr>
            <p:cNvPr id="786"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787"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6…">
            <a:extLst>
              <a:ext uri="{FF2B5EF4-FFF2-40B4-BE49-F238E27FC236}">
                <a16:creationId xmlns:a16="http://schemas.microsoft.com/office/drawing/2014/main" id="{17D0BBEC-D23A-2AD0-1763-88D0B4606156}"/>
              </a:ext>
            </a:extLst>
          </p:cNvPr>
          <p:cNvSpPr txBox="1"/>
          <p:nvPr/>
        </p:nvSpPr>
        <p:spPr>
          <a:xfrm>
            <a:off x="740130" y="3206459"/>
            <a:ext cx="3043223" cy="145830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uFill>
                  <a:solidFill>
                    <a:srgbClr val="0000EE"/>
                  </a:solidFill>
                </a:uFill>
              </a:defRPr>
            </a:pPr>
            <a:r>
              <a:rPr dirty="0"/>
              <a:t>UNIDADE 6</a:t>
            </a:r>
          </a:p>
          <a:p>
            <a:pPr algn="l" defTabSz="457200">
              <a:defRPr sz="2100" b="1">
                <a:solidFill>
                  <a:srgbClr val="FFFFFF"/>
                </a:solidFill>
                <a:uFill>
                  <a:solidFill>
                    <a:srgbClr val="0000EE"/>
                  </a:solidFill>
                </a:uFill>
              </a:defRPr>
            </a:pPr>
            <a:r>
              <a:rPr lang="en-US" dirty="0"/>
              <a:t>Destino turístico e mercado gastronómico</a:t>
            </a:r>
            <a:r>
              <a:rPr dirty="0"/>
              <a:t>.</a:t>
            </a:r>
          </a:p>
        </p:txBody>
      </p:sp>
      <p:pic>
        <p:nvPicPr>
          <p:cNvPr id="6" name="Picture 5" descr="A picture containing food&#10;&#10;Description automatically generated">
            <a:extLst>
              <a:ext uri="{FF2B5EF4-FFF2-40B4-BE49-F238E27FC236}">
                <a16:creationId xmlns:a16="http://schemas.microsoft.com/office/drawing/2014/main" id="{353889F7-24CA-EC59-915A-232FE6971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9753" y="9901631"/>
            <a:ext cx="7822188" cy="5195570"/>
          </a:xfrm>
          <a:prstGeom prst="rect">
            <a:avLst/>
          </a:prstGeom>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791"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793" name="Texto"/>
          <p:cNvSpPr txBox="1"/>
          <p:nvPr/>
        </p:nvSpPr>
        <p:spPr>
          <a:xfrm>
            <a:off x="5874454" y="6802865"/>
            <a:ext cx="15951201" cy="5336055"/>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lnSpc>
                <a:spcPts val="5800"/>
              </a:lnSpc>
              <a:defRPr sz="2900" b="1">
                <a:solidFill>
                  <a:schemeClr val="accent1">
                    <a:hueOff val="114395"/>
                    <a:lumOff val="-24975"/>
                  </a:schemeClr>
                </a:solidFill>
                <a:uFill>
                  <a:solidFill>
                    <a:srgbClr val="0000EE"/>
                  </a:solidFill>
                </a:uFill>
                <a:latin typeface="Helvetica"/>
                <a:ea typeface="Helvetica"/>
                <a:cs typeface="Helvetica"/>
                <a:sym typeface="Helvetica"/>
              </a:defRPr>
            </a:pPr>
            <a:endParaRPr/>
          </a:p>
          <a:p>
            <a:pPr algn="just" defTabSz="457200">
              <a:lnSpc>
                <a:spcPts val="5800"/>
              </a:lnSpc>
              <a:defRPr sz="2900">
                <a:solidFill>
                  <a:schemeClr val="accent1">
                    <a:hueOff val="114395"/>
                    <a:lumOff val="-24975"/>
                  </a:schemeClr>
                </a:solidFill>
                <a:uFill>
                  <a:solidFill>
                    <a:srgbClr val="0000EE"/>
                  </a:solidFill>
                </a:uFill>
                <a:latin typeface="Helvetica"/>
                <a:ea typeface="Helvetica"/>
                <a:cs typeface="Helvetica"/>
                <a:sym typeface="Helvetica"/>
              </a:defRPr>
            </a:pPr>
            <a:endParaRPr/>
          </a:p>
          <a:p>
            <a:pPr marL="457200" marR="331470" indent="-228600" algn="just" defTabSz="449580">
              <a:lnSpc>
                <a:spcPct val="150000"/>
              </a:lnSpc>
              <a:defRPr sz="1200">
                <a:solidFill>
                  <a:srgbClr val="FFFFFF"/>
                </a:solidFill>
                <a:uFill>
                  <a:solidFill>
                    <a:srgbClr val="0000EE"/>
                  </a:solidFill>
                </a:uFill>
                <a:latin typeface="Times New Roman"/>
                <a:ea typeface="Times New Roman"/>
                <a:cs typeface="Times New Roman"/>
                <a:sym typeface="Times New Roman"/>
              </a:defRPr>
            </a:pPr>
            <a:endParaRPr/>
          </a:p>
          <a:p>
            <a:pPr algn="l" defTabSz="457200">
              <a:lnSpc>
                <a:spcPts val="5800"/>
              </a:lnSpc>
              <a:defRPr sz="2900">
                <a:solidFill>
                  <a:schemeClr val="accent1">
                    <a:hueOff val="114395"/>
                    <a:lumOff val="-24975"/>
                  </a:schemeClr>
                </a:solidFill>
                <a:uFill>
                  <a:solidFill>
                    <a:srgbClr val="0000EE"/>
                  </a:solidFill>
                </a:uFill>
                <a:latin typeface="Helvetica"/>
                <a:ea typeface="Helvetica"/>
                <a:cs typeface="Helvetica"/>
                <a:sym typeface="Helvetica"/>
              </a:defRPr>
            </a:pPr>
            <a:endParaRPr/>
          </a:p>
          <a:p>
            <a:pPr algn="l" defTabSz="457200">
              <a:lnSpc>
                <a:spcPts val="5800"/>
              </a:lnSpc>
              <a:defRPr sz="2900">
                <a:solidFill>
                  <a:schemeClr val="accent1">
                    <a:hueOff val="114395"/>
                    <a:lumOff val="-24975"/>
                  </a:schemeClr>
                </a:solidFill>
                <a:uFill>
                  <a:solidFill>
                    <a:srgbClr val="0000EE"/>
                  </a:solidFill>
                </a:uFill>
                <a:latin typeface="Helvetica"/>
                <a:ea typeface="Helvetica"/>
                <a:cs typeface="Helvetica"/>
                <a:sym typeface="Helvetica"/>
              </a:defRPr>
            </a:pPr>
            <a:endParaRPr/>
          </a:p>
          <a:p>
            <a:pPr algn="l" defTabSz="457200">
              <a:lnSpc>
                <a:spcPts val="5800"/>
              </a:lnSpc>
              <a:defRPr sz="2900" b="1">
                <a:solidFill>
                  <a:schemeClr val="accent1">
                    <a:hueOff val="114395"/>
                    <a:lumOff val="-24975"/>
                  </a:schemeClr>
                </a:solidFill>
                <a:uFill>
                  <a:solidFill>
                    <a:srgbClr val="0000EE"/>
                  </a:solidFill>
                </a:uFill>
                <a:latin typeface="Helvetica"/>
                <a:ea typeface="Helvetica"/>
                <a:cs typeface="Helvetica"/>
                <a:sym typeface="Helvetica"/>
              </a:defRPr>
            </a:pPr>
            <a:endParaRPr/>
          </a:p>
          <a:p>
            <a:pPr algn="l" defTabSz="457200">
              <a:lnSpc>
                <a:spcPts val="5800"/>
              </a:lnSpc>
              <a:defRPr sz="2900" b="1">
                <a:solidFill>
                  <a:schemeClr val="accent1">
                    <a:hueOff val="114395"/>
                    <a:lumOff val="-24975"/>
                  </a:schemeClr>
                </a:solidFill>
                <a:uFill>
                  <a:solidFill>
                    <a:srgbClr val="0000EE"/>
                  </a:solidFill>
                </a:uFill>
                <a:latin typeface="Helvetica"/>
                <a:ea typeface="Helvetica"/>
                <a:cs typeface="Helvetica"/>
                <a:sym typeface="Helvetica"/>
              </a:defRPr>
            </a:pPr>
            <a:endParaRPr/>
          </a:p>
          <a:p>
            <a:pPr algn="l" defTabSz="457200">
              <a:lnSpc>
                <a:spcPts val="5800"/>
              </a:lnSpc>
              <a:defRPr sz="2900" b="1">
                <a:solidFill>
                  <a:schemeClr val="accent1">
                    <a:hueOff val="114395"/>
                    <a:lumOff val="-24975"/>
                  </a:schemeClr>
                </a:solidFill>
                <a:uFill>
                  <a:solidFill>
                    <a:srgbClr val="0000EE"/>
                  </a:solidFill>
                </a:uFill>
                <a:latin typeface="Helvetica"/>
                <a:ea typeface="Helvetica"/>
                <a:cs typeface="Helvetica"/>
                <a:sym typeface="Helvetica"/>
              </a:defRPr>
            </a:pPr>
            <a:endParaRPr/>
          </a:p>
          <a:p>
            <a:pPr algn="l" defTabSz="457200">
              <a:lnSpc>
                <a:spcPts val="5800"/>
              </a:lnSpc>
              <a:defRPr sz="2900">
                <a:solidFill>
                  <a:schemeClr val="accent1">
                    <a:hueOff val="114395"/>
                    <a:lumOff val="-24975"/>
                  </a:schemeClr>
                </a:solidFill>
                <a:uFill>
                  <a:solidFill>
                    <a:srgbClr val="0000EE"/>
                  </a:solidFill>
                </a:uFill>
                <a:latin typeface="Helvetica"/>
                <a:ea typeface="Helvetica"/>
                <a:cs typeface="Helvetica"/>
                <a:sym typeface="Helvetica"/>
              </a:defRPr>
            </a:pPr>
            <a:endParaRPr/>
          </a:p>
          <a:p>
            <a:pPr marL="515619" indent="-515619" algn="l" defTabSz="457200">
              <a:lnSpc>
                <a:spcPts val="5800"/>
              </a:lnSpc>
              <a:buSzPct val="100000"/>
              <a:buAutoNum type="alphaLcParenR"/>
              <a:defRPr sz="2900">
                <a:solidFill>
                  <a:schemeClr val="accent1">
                    <a:hueOff val="114395"/>
                    <a:lumOff val="-24975"/>
                  </a:schemeClr>
                </a:solidFill>
                <a:uFill>
                  <a:solidFill>
                    <a:srgbClr val="0000EE"/>
                  </a:solidFill>
                </a:uFill>
                <a:latin typeface="Helvetica"/>
                <a:ea typeface="Helvetica"/>
                <a:cs typeface="Helvetica"/>
                <a:sym typeface="Helvetica"/>
              </a:defRPr>
            </a:pPr>
            <a:endParaRPr/>
          </a:p>
          <a:p>
            <a:pPr marL="515619" indent="-515619" algn="l" defTabSz="457200">
              <a:lnSpc>
                <a:spcPts val="5800"/>
              </a:lnSpc>
              <a:buSzPct val="100000"/>
              <a:buAutoNum type="alphaLcParenR" startAt="2"/>
              <a:defRPr sz="2900">
                <a:solidFill>
                  <a:schemeClr val="accent1">
                    <a:hueOff val="114395"/>
                    <a:lumOff val="-24975"/>
                  </a:schemeClr>
                </a:solidFill>
                <a:uFill>
                  <a:solidFill>
                    <a:srgbClr val="0000EE"/>
                  </a:solidFill>
                </a:uFill>
                <a:latin typeface="Helvetica"/>
                <a:ea typeface="Helvetica"/>
                <a:cs typeface="Helvetica"/>
                <a:sym typeface="Helvetica"/>
              </a:defRPr>
            </a:pPr>
            <a:endParaRPr/>
          </a:p>
        </p:txBody>
      </p:sp>
      <p:grpSp>
        <p:nvGrpSpPr>
          <p:cNvPr id="803" name="Agrupar"/>
          <p:cNvGrpSpPr/>
          <p:nvPr/>
        </p:nvGrpSpPr>
        <p:grpSpPr>
          <a:xfrm>
            <a:off x="20340637" y="14829510"/>
            <a:ext cx="1300908" cy="446058"/>
            <a:chOff x="0" y="0"/>
            <a:chExt cx="1300907" cy="446057"/>
          </a:xfrm>
        </p:grpSpPr>
        <p:sp>
          <p:nvSpPr>
            <p:cNvPr id="801"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802"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6…">
            <a:extLst>
              <a:ext uri="{FF2B5EF4-FFF2-40B4-BE49-F238E27FC236}">
                <a16:creationId xmlns:a16="http://schemas.microsoft.com/office/drawing/2014/main" id="{0879D44B-9D79-7CA9-7C6A-BE0E66FFEFCE}"/>
              </a:ext>
            </a:extLst>
          </p:cNvPr>
          <p:cNvSpPr txBox="1"/>
          <p:nvPr/>
        </p:nvSpPr>
        <p:spPr>
          <a:xfrm>
            <a:off x="740130" y="3206459"/>
            <a:ext cx="3043223" cy="1458304"/>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uFill>
                  <a:solidFill>
                    <a:srgbClr val="0000EE"/>
                  </a:solidFill>
                </a:uFill>
              </a:defRPr>
            </a:pPr>
            <a:r>
              <a:rPr dirty="0"/>
              <a:t>UNIDADE 6</a:t>
            </a:r>
          </a:p>
          <a:p>
            <a:pPr algn="l" defTabSz="457200">
              <a:defRPr sz="2100" b="1">
                <a:solidFill>
                  <a:srgbClr val="FFFFFF"/>
                </a:solidFill>
                <a:uFill>
                  <a:solidFill>
                    <a:srgbClr val="0000EE"/>
                  </a:solidFill>
                </a:uFill>
              </a:defRPr>
            </a:pPr>
            <a:r>
              <a:rPr lang="en-US" dirty="0"/>
              <a:t>Destino turístico e mercado gastronómico</a:t>
            </a:r>
            <a:r>
              <a:rPr dirty="0"/>
              <a:t>.</a:t>
            </a:r>
          </a:p>
        </p:txBody>
      </p:sp>
      <p:graphicFrame>
        <p:nvGraphicFramePr>
          <p:cNvPr id="3" name="Table 2">
            <a:extLst>
              <a:ext uri="{FF2B5EF4-FFF2-40B4-BE49-F238E27FC236}">
                <a16:creationId xmlns:a16="http://schemas.microsoft.com/office/drawing/2014/main" id="{F8E964DD-4258-14B6-16D2-0C538F2BC46B}"/>
              </a:ext>
            </a:extLst>
          </p:cNvPr>
          <p:cNvGraphicFramePr>
            <a:graphicFrameLocks noGrp="1"/>
          </p:cNvGraphicFramePr>
          <p:nvPr>
            <p:extLst>
              <p:ext uri="{D42A27DB-BD31-4B8C-83A1-F6EECF244321}">
                <p14:modId xmlns:p14="http://schemas.microsoft.com/office/powerpoint/2010/main" val="3480861612"/>
              </p:ext>
            </p:extLst>
          </p:nvPr>
        </p:nvGraphicFramePr>
        <p:xfrm>
          <a:off x="7571252" y="1592654"/>
          <a:ext cx="12557604" cy="12584704"/>
        </p:xfrm>
        <a:graphic>
          <a:graphicData uri="http://schemas.openxmlformats.org/drawingml/2006/table">
            <a:tbl>
              <a:tblPr firstRow="1" firstCol="1" bandRow="1"/>
              <a:tblGrid>
                <a:gridCol w="4185868">
                  <a:extLst>
                    <a:ext uri="{9D8B030D-6E8A-4147-A177-3AD203B41FA5}">
                      <a16:colId xmlns:a16="http://schemas.microsoft.com/office/drawing/2014/main" val="553923921"/>
                    </a:ext>
                  </a:extLst>
                </a:gridCol>
                <a:gridCol w="4185868">
                  <a:extLst>
                    <a:ext uri="{9D8B030D-6E8A-4147-A177-3AD203B41FA5}">
                      <a16:colId xmlns:a16="http://schemas.microsoft.com/office/drawing/2014/main" val="3761643217"/>
                    </a:ext>
                  </a:extLst>
                </a:gridCol>
                <a:gridCol w="4185868">
                  <a:extLst>
                    <a:ext uri="{9D8B030D-6E8A-4147-A177-3AD203B41FA5}">
                      <a16:colId xmlns:a16="http://schemas.microsoft.com/office/drawing/2014/main" val="712656189"/>
                    </a:ext>
                  </a:extLst>
                </a:gridCol>
              </a:tblGrid>
              <a:tr h="326734">
                <a:tc>
                  <a:txBody>
                    <a:bodyPr/>
                    <a:lstStyle/>
                    <a:p>
                      <a:pPr marL="0" marR="0" algn="ctr">
                        <a:lnSpc>
                          <a:spcPct val="150000"/>
                        </a:lnSpc>
                        <a:spcBef>
                          <a:spcPts val="0"/>
                        </a:spcBef>
                        <a:spcAft>
                          <a:spcPts val="0"/>
                        </a:spcAft>
                      </a:pPr>
                      <a:r>
                        <a:rPr lang="en-US" sz="24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Dimensão</a:t>
                      </a:r>
                      <a:endParaRPr lang="el-G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0"/>
                        </a:spcAft>
                      </a:pPr>
                      <a:r>
                        <a:rPr lang="en-US" sz="24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Categoria</a:t>
                      </a:r>
                      <a:endParaRPr lang="el-G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0"/>
                        </a:spcAft>
                      </a:pPr>
                      <a:r>
                        <a:rPr lang="en-US" sz="24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Exemplo de item</a:t>
                      </a:r>
                      <a:endParaRPr lang="el-G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extLst>
                  <a:ext uri="{0D108BD9-81ED-4DB2-BD59-A6C34878D82A}">
                    <a16:rowId xmlns:a16="http://schemas.microsoft.com/office/drawing/2014/main" val="1524472946"/>
                  </a:ext>
                </a:extLst>
              </a:tr>
              <a:tr h="828944">
                <a:tc rowSpan="2">
                  <a:txBody>
                    <a:bodyPr/>
                    <a:lstStyle/>
                    <a:p>
                      <a:pPr marL="0" marR="0" algn="ctr">
                        <a:lnSpc>
                          <a:spcPct val="15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Classe de alimentos</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8D08D"/>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ctr">
                        <a:lnSpc>
                          <a:spcPct val="150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Um tipo de alimento</a:t>
                      </a:r>
                      <a:endParaRPr lang="el-G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ctr">
                        <a:lnSpc>
                          <a:spcPct val="150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Cru, cozinhado, embalado, bebida, snack</a:t>
                      </a:r>
                      <a:endParaRPr lang="el-G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2916945668"/>
                  </a:ext>
                </a:extLst>
              </a:tr>
              <a:tr h="828944">
                <a:tc vMerge="1">
                  <a:txBody>
                    <a:bodyPr/>
                    <a:lstStyle/>
                    <a:p>
                      <a:endParaRPr lang="el-GR"/>
                    </a:p>
                  </a:txBody>
                  <a:tcPr/>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Um estilo de comida</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Arial" panose="020B0604020202020204" pitchFamily="34" charset="0"/>
                        </a:rPr>
                        <a:t>Tradicional, regional, internacional</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128500585"/>
                  </a:ext>
                </a:extLst>
              </a:tr>
              <a:tr h="828944">
                <a:tc rowSpan="2">
                  <a:txBody>
                    <a:bodyPr/>
                    <a:lstStyle/>
                    <a:p>
                      <a:pPr marL="0" marR="0" algn="ctr">
                        <a:lnSpc>
                          <a:spcPct val="15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Papel dos alimentos</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ctr">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Um </a:t>
                      </a:r>
                      <a:r>
                        <a:rPr lang="en-US" sz="20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estabelecimento</a:t>
                      </a: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do </a:t>
                      </a:r>
                      <a:r>
                        <a:rPr lang="en-US" sz="20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setor</a:t>
                      </a: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alimentar</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ctr">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Restaurante, café, mercado, quinta, loja</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478899376"/>
                  </a:ext>
                </a:extLst>
              </a:tr>
              <a:tr h="391057">
                <a:tc vMerge="1">
                  <a:txBody>
                    <a:bodyPr/>
                    <a:lstStyle/>
                    <a:p>
                      <a:endParaRPr lang="el-GR"/>
                    </a:p>
                  </a:txBody>
                  <a:tcPr/>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Um festival relacionado com a alimentação</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Arial" panose="020B0604020202020204" pitchFamily="34" charset="0"/>
                        </a:rPr>
                        <a:t>Festival, passeio, férias</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358178952"/>
                  </a:ext>
                </a:extLst>
              </a:tr>
              <a:tr h="391057">
                <a:tc rowSpan="3">
                  <a:txBody>
                    <a:bodyPr/>
                    <a:lstStyle/>
                    <a:p>
                      <a:pPr marL="0" marR="0" algn="ctr">
                        <a:lnSpc>
                          <a:spcPct val="15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Carácter dos alimentos</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ctr">
                        <a:lnSpc>
                          <a:spcPct val="150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Um símbolo de uma cultura</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ctr">
                        <a:lnSpc>
                          <a:spcPct val="150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História, religião, costumes</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2525824014"/>
                  </a:ext>
                </a:extLst>
              </a:tr>
              <a:tr h="828944">
                <a:tc vMerge="1">
                  <a:txBody>
                    <a:bodyPr/>
                    <a:lstStyle/>
                    <a:p>
                      <a:endParaRPr lang="el-GR"/>
                    </a:p>
                  </a:txBody>
                  <a:tcPr/>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Um indicador de uma sociedade</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Estilo de vida e estatuto socioeconómico</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3299879631"/>
                  </a:ext>
                </a:extLst>
              </a:tr>
              <a:tr h="828944">
                <a:tc vMerge="1">
                  <a:txBody>
                    <a:bodyPr/>
                    <a:lstStyle/>
                    <a:p>
                      <a:endParaRPr lang="el-GR"/>
                    </a:p>
                  </a:txBody>
                  <a:tcPr/>
                </a:tc>
                <a:tc>
                  <a:txBody>
                    <a:bodyPr/>
                    <a:lstStyle/>
                    <a:p>
                      <a:pPr marL="0" marR="0" algn="ctr">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Um reflexo de um ambiente natural</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ctr">
                        <a:lnSpc>
                          <a:spcPct val="150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Terra, mar, montanha, rio</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538249023"/>
                  </a:ext>
                </a:extLst>
              </a:tr>
              <a:tr h="828944">
                <a:tc rowSpan="4">
                  <a:txBody>
                    <a:bodyPr/>
                    <a:lstStyle/>
                    <a:p>
                      <a:pPr marL="0" marR="0" algn="ctr">
                        <a:lnSpc>
                          <a:spcPct val="150000"/>
                        </a:lnSpc>
                        <a:spcBef>
                          <a:spcPts val="0"/>
                        </a:spcBef>
                        <a:spcAft>
                          <a:spcPts val="0"/>
                        </a:spcAft>
                      </a:pPr>
                      <a:r>
                        <a:rPr lang="en-US" sz="2000" b="1">
                          <a:effectLst/>
                          <a:latin typeface="Times New Roman" panose="02020603050405020304" pitchFamily="18" charset="0"/>
                          <a:ea typeface="Calibri" panose="020F0502020204030204" pitchFamily="34" charset="0"/>
                          <a:cs typeface="Arial" panose="020B0604020202020204" pitchFamily="34" charset="0"/>
                        </a:rPr>
                        <a:t>Valor dos alimentos</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Jantar</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Autêntico, étnico, exótico, religioso, exótico</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832103108"/>
                  </a:ext>
                </a:extLst>
              </a:tr>
              <a:tr h="828944">
                <a:tc vMerge="1">
                  <a:txBody>
                    <a:bodyPr/>
                    <a:lstStyle/>
                    <a:p>
                      <a:endParaRPr lang="el-GR"/>
                    </a:p>
                  </a:txBody>
                  <a:tcPr/>
                </a:tc>
                <a:tc>
                  <a:txBody>
                    <a:bodyPr/>
                    <a:lstStyle/>
                    <a:p>
                      <a:pPr marL="0" marR="0" algn="ctr">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Experiência social e cultural</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ctr">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Com a família, amigos e determinados grupos de pessoas</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3937725538"/>
                  </a:ext>
                </a:extLst>
              </a:tr>
              <a:tr h="779627">
                <a:tc vMerge="1">
                  <a:txBody>
                    <a:bodyPr/>
                    <a:lstStyle/>
                    <a:p>
                      <a:endParaRPr lang="el-GR"/>
                    </a:p>
                  </a:txBody>
                  <a:tcPr/>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Qualidade organoléptica</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Aspeto, sabor, cheiro, textura</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739907472"/>
                  </a:ext>
                </a:extLst>
              </a:tr>
              <a:tr h="828944">
                <a:tc vMerge="1">
                  <a:txBody>
                    <a:bodyPr/>
                    <a:lstStyle/>
                    <a:p>
                      <a:endParaRPr lang="el-GR"/>
                    </a:p>
                  </a:txBody>
                  <a:tcPr/>
                </a:tc>
                <a:tc>
                  <a:txBody>
                    <a:bodyPr/>
                    <a:lstStyle/>
                    <a:p>
                      <a:pPr marL="0" marR="0" algn="ctr">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Qualidade prometida</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ctr">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Segurança alimentar, saúde, alegações e rotulagem</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199867531"/>
                  </a:ext>
                </a:extLst>
              </a:tr>
              <a:tr h="1191463">
                <a:tc>
                  <a:txBody>
                    <a:bodyPr/>
                    <a:lstStyle/>
                    <a:p>
                      <a:pPr marL="0" marR="0" algn="ctr">
                        <a:lnSpc>
                          <a:spcPct val="150000"/>
                        </a:lnSpc>
                        <a:spcBef>
                          <a:spcPts val="0"/>
                        </a:spcBef>
                        <a:spcAft>
                          <a:spcPts val="0"/>
                        </a:spcAft>
                      </a:pPr>
                      <a:r>
                        <a:rPr lang="en-US" sz="2000" b="1">
                          <a:effectLst/>
                          <a:latin typeface="Times New Roman" panose="02020603050405020304" pitchFamily="18" charset="0"/>
                          <a:ea typeface="Calibri" panose="020F0502020204030204" pitchFamily="34" charset="0"/>
                          <a:cs typeface="Arial" panose="020B0604020202020204" pitchFamily="34" charset="0"/>
                        </a:rPr>
                        <a:t>Reportagem sobre alimentação e temas afins</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Uma caraterística da alimentação ou de assuntos relacionados com a alimentação</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Origem, ingrediente, receita, preparação e métodos de cultivo</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357682532"/>
                  </a:ext>
                </a:extLst>
              </a:tr>
              <a:tr h="828944">
                <a:tc>
                  <a:txBody>
                    <a:bodyPr/>
                    <a:lstStyle/>
                    <a:p>
                      <a:pPr marL="0" marR="0" algn="ctr">
                        <a:lnSpc>
                          <a:spcPct val="15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Atributo do serviço alimentar</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ctr">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Um atributo do serviço alimentar</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ctr">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Tipo de serviço, decoração, ambiente de jantar, oferta especial</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3731495748"/>
                  </a:ext>
                </a:extLst>
              </a:tr>
              <a:tr h="828944">
                <a:tc>
                  <a:txBody>
                    <a:bodyPr/>
                    <a:lstStyle/>
                    <a:p>
                      <a:pPr marL="0" marR="0" algn="ctr">
                        <a:lnSpc>
                          <a:spcPct val="150000"/>
                        </a:lnSpc>
                        <a:spcBef>
                          <a:spcPts val="0"/>
                        </a:spcBef>
                        <a:spcAft>
                          <a:spcPts val="0"/>
                        </a:spcAft>
                      </a:pPr>
                      <a:r>
                        <a:rPr lang="en-US" sz="2000" b="1">
                          <a:effectLst/>
                          <a:latin typeface="Times New Roman" panose="02020603050405020304" pitchFamily="18" charset="0"/>
                          <a:ea typeface="Calibri" panose="020F0502020204030204" pitchFamily="34" charset="0"/>
                          <a:cs typeface="Arial" panose="020B0604020202020204" pitchFamily="34" charset="0"/>
                        </a:rPr>
                        <a:t>Disponibilidade de alimentos e temas relacionados com os alimentos</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Arial" panose="020B0604020202020204" pitchFamily="34" charset="0"/>
                        </a:rPr>
                        <a:t>Disponibilidade de alimentos e temas relacionados com os alimentos</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Dias de abertura, preço, telefone, morada, transportes, mapa</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3791706706"/>
                  </a:ext>
                </a:extLst>
              </a:tr>
            </a:tbl>
          </a:graphicData>
        </a:graphic>
      </p:graphicFrame>
      <p:sp>
        <p:nvSpPr>
          <p:cNvPr id="18" name="TextBox 17">
            <a:extLst>
              <a:ext uri="{FF2B5EF4-FFF2-40B4-BE49-F238E27FC236}">
                <a16:creationId xmlns:a16="http://schemas.microsoft.com/office/drawing/2014/main" id="{B0EFC97B-7D8A-69EC-79F3-4C864B1A50F6}"/>
              </a:ext>
            </a:extLst>
          </p:cNvPr>
          <p:cNvSpPr txBox="1"/>
          <p:nvPr/>
        </p:nvSpPr>
        <p:spPr>
          <a:xfrm>
            <a:off x="8103157" y="303469"/>
            <a:ext cx="11153552" cy="496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ct val="150000"/>
              </a:lnSpc>
              <a:defRPr sz="2000" i="1">
                <a:solidFill>
                  <a:schemeClr val="accent1">
                    <a:hueOff val="114395"/>
                    <a:lumOff val="-24975"/>
                  </a:schemeClr>
                </a:solidFill>
              </a:defRPr>
            </a:lvl1pPr>
          </a:lstStyle>
          <a:p>
            <a:r>
              <a:rPr lang="en-US" dirty="0"/>
              <a:t>Tabela 6.1. </a:t>
            </a:r>
            <a:r>
              <a:rPr lang="en-US" dirty="0" err="1"/>
              <a:t>Identidade</a:t>
            </a:r>
            <a:r>
              <a:rPr lang="en-US" dirty="0"/>
              <a:t> dos alimentos em relação a um destino (Lin et al., 2011)</a:t>
            </a:r>
            <a:endParaRPr lang="el-GR" dirty="0"/>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864"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865" name="Unit 6…"/>
          <p:cNvSpPr txBox="1"/>
          <p:nvPr/>
        </p:nvSpPr>
        <p:spPr>
          <a:xfrm>
            <a:off x="8715136" y="717184"/>
            <a:ext cx="8858727" cy="2680433"/>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p>
            <a:pPr defTabSz="457200">
              <a:lnSpc>
                <a:spcPts val="6200"/>
              </a:lnSpc>
              <a:defRPr sz="3200">
                <a:solidFill>
                  <a:schemeClr val="accent1">
                    <a:hueOff val="114395"/>
                    <a:lumOff val="-24975"/>
                  </a:schemeClr>
                </a:solidFill>
                <a:uFill>
                  <a:solidFill>
                    <a:srgbClr val="0000EE"/>
                  </a:solidFill>
                </a:uFill>
                <a:latin typeface="Helvetica"/>
                <a:ea typeface="Helvetica"/>
                <a:cs typeface="Helvetica"/>
                <a:sym typeface="Helvetica"/>
              </a:defRPr>
            </a:pPr>
            <a:r>
              <a:rPr dirty="0" err="1"/>
              <a:t>Unidade</a:t>
            </a:r>
            <a:r>
              <a:rPr dirty="0"/>
              <a:t> 6</a:t>
            </a:r>
          </a:p>
          <a:p>
            <a:pPr defTabSz="457200">
              <a:lnSpc>
                <a:spcPts val="8400"/>
              </a:lnSpc>
              <a:defRPr sz="5000">
                <a:solidFill>
                  <a:schemeClr val="accent1">
                    <a:hueOff val="114395"/>
                    <a:lumOff val="-24975"/>
                  </a:schemeClr>
                </a:solidFill>
                <a:uFill>
                  <a:solidFill>
                    <a:srgbClr val="0000EE"/>
                  </a:solidFill>
                </a:uFill>
                <a:latin typeface="A.C.M.E. Secret Agent"/>
                <a:ea typeface="A.C.M.E. Secret Agent"/>
                <a:cs typeface="A.C.M.E. Secret Agent"/>
                <a:sym typeface="A.C.M.E. Secret Agent"/>
              </a:defRPr>
            </a:pPr>
            <a:r>
              <a:rPr dirty="0" err="1"/>
              <a:t>Perguntas</a:t>
            </a:r>
            <a:r>
              <a:rPr dirty="0"/>
              <a:t> de </a:t>
            </a:r>
            <a:r>
              <a:rPr lang="en-GB" dirty="0" err="1"/>
              <a:t>correção</a:t>
            </a:r>
            <a:r>
              <a:rPr lang="en-GB" dirty="0"/>
              <a:t> </a:t>
            </a:r>
            <a:r>
              <a:rPr lang="en-GB" dirty="0" err="1"/>
              <a:t>autónoma</a:t>
            </a:r>
            <a:endParaRPr dirty="0"/>
          </a:p>
          <a:p>
            <a:pPr defTabSz="457200">
              <a:lnSpc>
                <a:spcPts val="5800"/>
              </a:lnSpc>
              <a:defRPr sz="2900">
                <a:solidFill>
                  <a:schemeClr val="accent1">
                    <a:hueOff val="114395"/>
                    <a:lumOff val="-24975"/>
                  </a:schemeClr>
                </a:solidFill>
                <a:uFill>
                  <a:solidFill>
                    <a:srgbClr val="0000EE"/>
                  </a:solidFill>
                </a:uFill>
                <a:latin typeface="Helvetica"/>
                <a:ea typeface="Helvetica"/>
                <a:cs typeface="Helvetica"/>
                <a:sym typeface="Helvetica"/>
              </a:defRPr>
            </a:pPr>
            <a:r>
              <a:rPr lang="pt-PT" dirty="0"/>
              <a:t>I</a:t>
            </a:r>
            <a:r>
              <a:rPr dirty="0" err="1"/>
              <a:t>ndique</a:t>
            </a:r>
            <a:r>
              <a:rPr dirty="0"/>
              <a:t> a </a:t>
            </a:r>
            <a:r>
              <a:rPr dirty="0" err="1"/>
              <a:t>resposta</a:t>
            </a:r>
            <a:r>
              <a:rPr dirty="0"/>
              <a:t> </a:t>
            </a:r>
            <a:r>
              <a:rPr lang="en-GB" dirty="0" err="1"/>
              <a:t>correta</a:t>
            </a:r>
            <a:endParaRPr dirty="0"/>
          </a:p>
        </p:txBody>
      </p:sp>
      <p:grpSp>
        <p:nvGrpSpPr>
          <p:cNvPr id="869" name="Agrupar"/>
          <p:cNvGrpSpPr/>
          <p:nvPr/>
        </p:nvGrpSpPr>
        <p:grpSpPr>
          <a:xfrm>
            <a:off x="20340637" y="14829510"/>
            <a:ext cx="1300908" cy="446058"/>
            <a:chOff x="0" y="0"/>
            <a:chExt cx="1300907" cy="446057"/>
          </a:xfrm>
        </p:grpSpPr>
        <p:sp>
          <p:nvSpPr>
            <p:cNvPr id="867"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868"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870" name="QUESTION 1…"/>
          <p:cNvSpPr txBox="1"/>
          <p:nvPr/>
        </p:nvSpPr>
        <p:spPr>
          <a:xfrm>
            <a:off x="6421501" y="3543829"/>
            <a:ext cx="13614215" cy="1104585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numCol="2" spcCol="680710"/>
          <a:lstStyle/>
          <a:p>
            <a:pPr algn="l" defTabSz="457200">
              <a:defRPr b="1">
                <a:solidFill>
                  <a:schemeClr val="accent1">
                    <a:hueOff val="114395"/>
                    <a:lumOff val="-24975"/>
                  </a:schemeClr>
                </a:solidFill>
                <a:uFill>
                  <a:solidFill>
                    <a:srgbClr val="0000EE"/>
                  </a:solidFill>
                </a:uFill>
              </a:defRPr>
            </a:pPr>
            <a:r>
              <a:rPr dirty="0"/>
              <a:t>PERGUNTA 1</a:t>
            </a:r>
          </a:p>
          <a:p>
            <a:pPr algn="l" defTabSz="457200">
              <a:defRPr>
                <a:solidFill>
                  <a:schemeClr val="accent1">
                    <a:hueOff val="114395"/>
                    <a:lumOff val="-24975"/>
                  </a:schemeClr>
                </a:solidFill>
                <a:uFill>
                  <a:solidFill>
                    <a:srgbClr val="0000EE"/>
                  </a:solidFill>
                </a:uFill>
              </a:defRPr>
            </a:pPr>
            <a:r>
              <a:rPr lang="en-US" dirty="0"/>
              <a:t>Um fator importante para o sucesso do turismo gastronómico é a colaboração entre </a:t>
            </a:r>
            <a:r>
              <a:rPr lang="en-US" dirty="0" err="1"/>
              <a:t>os</a:t>
            </a:r>
            <a:r>
              <a:rPr lang="en-US" dirty="0"/>
              <a:t> </a:t>
            </a:r>
            <a:r>
              <a:rPr lang="en-US" dirty="0" err="1"/>
              <a:t>setores</a:t>
            </a:r>
            <a:r>
              <a:rPr lang="en-US" dirty="0"/>
              <a:t> público e privado</a:t>
            </a:r>
            <a:r>
              <a:rPr dirty="0"/>
              <a:t>.</a:t>
            </a:r>
          </a:p>
          <a:p>
            <a:pPr marL="355599" lvl="1" indent="-355599" algn="l" defTabSz="457200">
              <a:buSzPct val="100000"/>
              <a:buAutoNum type="alphaLcParenR"/>
              <a:defRPr>
                <a:solidFill>
                  <a:schemeClr val="accent3">
                    <a:hueOff val="362282"/>
                    <a:satOff val="31803"/>
                    <a:lumOff val="-18242"/>
                  </a:schemeClr>
                </a:solidFill>
                <a:uFill>
                  <a:solidFill>
                    <a:srgbClr val="0000EE"/>
                  </a:solidFill>
                </a:uFill>
              </a:defRPr>
            </a:pPr>
            <a:r>
              <a:rPr lang="en-US" dirty="0"/>
              <a:t>Verdadeiro</a:t>
            </a:r>
          </a:p>
          <a:p>
            <a:pPr marL="355599" lvl="1" indent="-355599" algn="l" defTabSz="457200">
              <a:buSzPct val="100000"/>
              <a:buAutoNum type="alphaLcParenR"/>
              <a:defRPr>
                <a:solidFill>
                  <a:schemeClr val="accent3">
                    <a:hueOff val="362282"/>
                    <a:satOff val="31803"/>
                    <a:lumOff val="-18242"/>
                  </a:schemeClr>
                </a:solidFill>
                <a:uFill>
                  <a:solidFill>
                    <a:srgbClr val="0000EE"/>
                  </a:solidFill>
                </a:uFill>
              </a:defRPr>
            </a:pPr>
            <a:r>
              <a:rPr lang="en-US" dirty="0">
                <a:solidFill>
                  <a:schemeClr val="accent1">
                    <a:hueOff val="114395"/>
                    <a:lumOff val="-24975"/>
                  </a:schemeClr>
                </a:solidFill>
                <a:uFill>
                  <a:solidFill>
                    <a:srgbClr val="0000EE"/>
                  </a:solidFill>
                </a:uFill>
              </a:rPr>
              <a:t>Falso</a:t>
            </a:r>
            <a:endParaRPr dirty="0">
              <a:solidFill>
                <a:schemeClr val="accent1">
                  <a:hueOff val="114395"/>
                  <a:lumOff val="-24975"/>
                </a:schemeClr>
              </a:solidFill>
              <a:uFill>
                <a:solidFill>
                  <a:srgbClr val="0000EE"/>
                </a:solidFill>
              </a:uFill>
            </a:endParaRPr>
          </a:p>
          <a:p>
            <a:pPr algn="l" defTabSz="457200">
              <a:defRPr>
                <a:solidFill>
                  <a:schemeClr val="accent1">
                    <a:hueOff val="114395"/>
                    <a:lumOff val="-24975"/>
                  </a:schemeClr>
                </a:solidFill>
                <a:uFill>
                  <a:solidFill>
                    <a:srgbClr val="0000EE"/>
                  </a:solidFill>
                </a:uFill>
              </a:defRPr>
            </a:pPr>
            <a:endParaRPr dirty="0"/>
          </a:p>
          <a:p>
            <a:pPr algn="l" defTabSz="457200">
              <a:defRPr b="1">
                <a:solidFill>
                  <a:schemeClr val="accent1">
                    <a:hueOff val="114395"/>
                    <a:lumOff val="-24975"/>
                  </a:schemeClr>
                </a:solidFill>
                <a:uFill>
                  <a:solidFill>
                    <a:srgbClr val="0000EE"/>
                  </a:solidFill>
                </a:uFill>
              </a:defRPr>
            </a:pPr>
            <a:r>
              <a:rPr dirty="0"/>
              <a:t>PERGUNTA 2</a:t>
            </a:r>
          </a:p>
          <a:p>
            <a:pPr algn="l" defTabSz="457200">
              <a:defRPr>
                <a:solidFill>
                  <a:schemeClr val="accent1">
                    <a:hueOff val="114395"/>
                    <a:lumOff val="-24975"/>
                  </a:schemeClr>
                </a:solidFill>
                <a:uFill>
                  <a:solidFill>
                    <a:srgbClr val="0000EE"/>
                  </a:solidFill>
                </a:uFill>
              </a:defRPr>
            </a:pPr>
            <a:r>
              <a:rPr lang="en-US" dirty="0"/>
              <a:t>Quais são os benefícios do turismo gastronómico para os destinos?</a:t>
            </a:r>
            <a:endParaRPr dirty="0"/>
          </a:p>
          <a:p>
            <a:pPr marL="355599" lvl="1" indent="-355599" algn="l" defTabSz="457200">
              <a:buSzPct val="100000"/>
              <a:buAutoNum type="alphaLcParenR"/>
              <a:defRPr>
                <a:solidFill>
                  <a:schemeClr val="accent3">
                    <a:hueOff val="362282"/>
                    <a:satOff val="31803"/>
                    <a:lumOff val="-18242"/>
                  </a:schemeClr>
                </a:solidFill>
                <a:uFill>
                  <a:solidFill>
                    <a:srgbClr val="0000EE"/>
                  </a:solidFill>
                </a:uFill>
              </a:defRPr>
            </a:pPr>
            <a:r>
              <a:rPr lang="en-US" dirty="0">
                <a:solidFill>
                  <a:schemeClr val="accent1">
                    <a:hueOff val="114395"/>
                    <a:lumOff val="-24975"/>
                  </a:schemeClr>
                </a:solidFill>
                <a:uFill>
                  <a:solidFill>
                    <a:srgbClr val="0000EE"/>
                  </a:solidFill>
                </a:uFill>
              </a:rPr>
              <a:t>O turismo gastronómico contribui para o desenvolvimento do turismo rural</a:t>
            </a:r>
            <a:endParaRPr dirty="0">
              <a:solidFill>
                <a:schemeClr val="accent1">
                  <a:hueOff val="114395"/>
                  <a:lumOff val="-24975"/>
                </a:schemeClr>
              </a:solidFill>
              <a:uFill>
                <a:solidFill>
                  <a:srgbClr val="0000EE"/>
                </a:solidFill>
              </a:uFill>
            </a:endParaRPr>
          </a:p>
          <a:p>
            <a:pPr marL="355599" lvl="1" indent="-355599" algn="l" defTabSz="457200">
              <a:buSzPct val="100000"/>
              <a:buAutoNum type="alphaLcParenR"/>
              <a:defRPr>
                <a:solidFill>
                  <a:schemeClr val="accent1">
                    <a:hueOff val="114395"/>
                    <a:lumOff val="-24975"/>
                  </a:schemeClr>
                </a:solidFill>
                <a:uFill>
                  <a:solidFill>
                    <a:srgbClr val="0000EE"/>
                  </a:solidFill>
                </a:uFill>
              </a:defRPr>
            </a:pPr>
            <a:r>
              <a:rPr lang="it-IT" dirty="0"/>
              <a:t>Os destinos desenvolvem um perfil gastronómico completo</a:t>
            </a:r>
            <a:endParaRPr dirty="0"/>
          </a:p>
          <a:p>
            <a:pPr marL="355599" lvl="1" indent="-355599" algn="l" defTabSz="457200">
              <a:buSzPct val="100000"/>
              <a:buAutoNum type="alphaLcParenR"/>
              <a:defRPr>
                <a:solidFill>
                  <a:schemeClr val="accent1">
                    <a:hueOff val="114395"/>
                    <a:lumOff val="-24975"/>
                  </a:schemeClr>
                </a:solidFill>
                <a:uFill>
                  <a:solidFill>
                    <a:srgbClr val="0000EE"/>
                  </a:solidFill>
                </a:uFill>
              </a:defRPr>
            </a:pPr>
            <a:r>
              <a:rPr lang="en-US" dirty="0"/>
              <a:t>A alimentação pode ser incluída noutras actividades turísticas</a:t>
            </a:r>
            <a:endParaRPr dirty="0"/>
          </a:p>
          <a:p>
            <a:pPr marL="355599" lvl="1" indent="-355599" algn="l" defTabSz="457200">
              <a:buSzPct val="100000"/>
              <a:buFontTx/>
              <a:buAutoNum type="alphaLcParenR"/>
              <a:defRPr>
                <a:solidFill>
                  <a:schemeClr val="accent3">
                    <a:hueOff val="362282"/>
                    <a:satOff val="31803"/>
                    <a:lumOff val="-18242"/>
                  </a:schemeClr>
                </a:solidFill>
                <a:uFill>
                  <a:solidFill>
                    <a:srgbClr val="0000EE"/>
                  </a:solidFill>
                </a:uFill>
              </a:defRPr>
            </a:pPr>
            <a:r>
              <a:rPr lang="en-US" dirty="0">
                <a:solidFill>
                  <a:schemeClr val="accent3">
                    <a:hueOff val="362282"/>
                    <a:satOff val="31803"/>
                    <a:lumOff val="-18242"/>
                  </a:schemeClr>
                </a:solidFill>
                <a:uFill>
                  <a:solidFill>
                    <a:srgbClr val="0000EE"/>
                  </a:solidFill>
                </a:uFill>
              </a:rPr>
              <a:t>Todas as anteriores</a:t>
            </a:r>
            <a:endParaRPr dirty="0">
              <a:solidFill>
                <a:schemeClr val="accent3">
                  <a:hueOff val="362282"/>
                  <a:satOff val="31803"/>
                  <a:lumOff val="-18242"/>
                </a:schemeClr>
              </a:solidFill>
              <a:uFill>
                <a:solidFill>
                  <a:srgbClr val="0000EE"/>
                </a:solidFill>
              </a:uFill>
            </a:endParaRPr>
          </a:p>
          <a:p>
            <a:pPr algn="l" defTabSz="457200">
              <a:defRPr b="1">
                <a:solidFill>
                  <a:schemeClr val="accent1">
                    <a:hueOff val="114395"/>
                    <a:lumOff val="-24975"/>
                  </a:schemeClr>
                </a:solidFill>
                <a:uFill>
                  <a:solidFill>
                    <a:srgbClr val="0000EE"/>
                  </a:solidFill>
                </a:uFill>
              </a:defRPr>
            </a:pPr>
            <a:endParaRPr dirty="0"/>
          </a:p>
          <a:p>
            <a:pPr algn="l" defTabSz="457200">
              <a:defRPr b="1">
                <a:solidFill>
                  <a:schemeClr val="accent1">
                    <a:hueOff val="114395"/>
                    <a:lumOff val="-24975"/>
                  </a:schemeClr>
                </a:solidFill>
                <a:uFill>
                  <a:solidFill>
                    <a:srgbClr val="0000EE"/>
                  </a:solidFill>
                </a:uFill>
              </a:defRPr>
            </a:pPr>
            <a:r>
              <a:rPr dirty="0"/>
              <a:t>PERGUNTA 3 </a:t>
            </a:r>
          </a:p>
          <a:p>
            <a:pPr algn="l" defTabSz="457200">
              <a:defRPr>
                <a:solidFill>
                  <a:schemeClr val="accent1">
                    <a:hueOff val="114395"/>
                    <a:lumOff val="-24975"/>
                  </a:schemeClr>
                </a:solidFill>
                <a:uFill>
                  <a:solidFill>
                    <a:srgbClr val="0000EE"/>
                  </a:solidFill>
                </a:uFill>
              </a:defRPr>
            </a:pPr>
            <a:r>
              <a:rPr lang="en-US" dirty="0"/>
              <a:t>A gastronomia está a ser vista pelos destinos como um valor acrescentado para a experiência turística e está relacionada com um turismo de alta qualidade e rendimento</a:t>
            </a:r>
            <a:r>
              <a:rPr dirty="0"/>
              <a:t>.</a:t>
            </a:r>
          </a:p>
          <a:p>
            <a:pPr marL="355599" lvl="1" indent="-355599" algn="l" defTabSz="457200">
              <a:buSzPct val="100000"/>
              <a:buAutoNum type="alphaLcParenR"/>
              <a:defRPr>
                <a:solidFill>
                  <a:schemeClr val="accent1">
                    <a:hueOff val="114395"/>
                    <a:lumOff val="-24975"/>
                  </a:schemeClr>
                </a:solidFill>
                <a:uFill>
                  <a:solidFill>
                    <a:srgbClr val="0000EE"/>
                  </a:solidFill>
                </a:uFill>
              </a:defRPr>
            </a:pPr>
            <a:r>
              <a:rPr lang="en-US" dirty="0">
                <a:solidFill>
                  <a:schemeClr val="accent3">
                    <a:hueOff val="362282"/>
                    <a:satOff val="31803"/>
                    <a:lumOff val="-18242"/>
                  </a:schemeClr>
                </a:solidFill>
                <a:uFill>
                  <a:solidFill>
                    <a:srgbClr val="0000EE"/>
                  </a:solidFill>
                </a:uFill>
              </a:rPr>
              <a:t>Verdadeiro</a:t>
            </a:r>
          </a:p>
          <a:p>
            <a:pPr marL="355599" lvl="1" indent="-355599" algn="l" defTabSz="457200">
              <a:buSzPct val="100000"/>
              <a:buAutoNum type="alphaLcParenR"/>
              <a:defRPr>
                <a:solidFill>
                  <a:schemeClr val="accent1">
                    <a:hueOff val="114395"/>
                    <a:lumOff val="-24975"/>
                  </a:schemeClr>
                </a:solidFill>
                <a:uFill>
                  <a:solidFill>
                    <a:srgbClr val="0000EE"/>
                  </a:solidFill>
                </a:uFill>
              </a:defRPr>
            </a:pPr>
            <a:r>
              <a:rPr lang="en-US" dirty="0"/>
              <a:t>Falso</a:t>
            </a:r>
            <a:endParaRPr dirty="0"/>
          </a:p>
          <a:p>
            <a:pPr algn="l" defTabSz="457200">
              <a:defRPr>
                <a:solidFill>
                  <a:schemeClr val="accent1">
                    <a:hueOff val="114395"/>
                    <a:lumOff val="-24975"/>
                  </a:schemeClr>
                </a:solidFill>
                <a:uFill>
                  <a:solidFill>
                    <a:srgbClr val="0000EE"/>
                  </a:solidFill>
                </a:uFill>
              </a:defRPr>
            </a:pPr>
            <a:endParaRPr dirty="0"/>
          </a:p>
          <a:p>
            <a:pPr algn="l" defTabSz="457200">
              <a:defRPr>
                <a:solidFill>
                  <a:schemeClr val="accent1">
                    <a:hueOff val="114395"/>
                    <a:lumOff val="-24975"/>
                  </a:schemeClr>
                </a:solidFill>
                <a:uFill>
                  <a:solidFill>
                    <a:srgbClr val="0000EE"/>
                  </a:solidFill>
                </a:uFill>
              </a:defRPr>
            </a:pPr>
            <a:endParaRPr dirty="0"/>
          </a:p>
          <a:p>
            <a:pPr algn="l" defTabSz="457200">
              <a:defRPr b="1">
                <a:solidFill>
                  <a:schemeClr val="accent1">
                    <a:hueOff val="114395"/>
                    <a:lumOff val="-24975"/>
                  </a:schemeClr>
                </a:solidFill>
                <a:uFill>
                  <a:solidFill>
                    <a:srgbClr val="0000EE"/>
                  </a:solidFill>
                </a:uFill>
              </a:defRPr>
            </a:pPr>
            <a:endParaRPr lang="en-US" dirty="0"/>
          </a:p>
          <a:p>
            <a:pPr algn="l" defTabSz="457200">
              <a:defRPr b="1">
                <a:solidFill>
                  <a:schemeClr val="accent1">
                    <a:hueOff val="114395"/>
                    <a:lumOff val="-24975"/>
                  </a:schemeClr>
                </a:solidFill>
                <a:uFill>
                  <a:solidFill>
                    <a:srgbClr val="0000EE"/>
                  </a:solidFill>
                </a:uFill>
              </a:defRPr>
            </a:pPr>
            <a:endParaRPr lang="en-US" dirty="0"/>
          </a:p>
          <a:p>
            <a:pPr algn="l" defTabSz="457200">
              <a:defRPr b="1">
                <a:solidFill>
                  <a:schemeClr val="accent1">
                    <a:hueOff val="114395"/>
                    <a:lumOff val="-24975"/>
                  </a:schemeClr>
                </a:solidFill>
                <a:uFill>
                  <a:solidFill>
                    <a:srgbClr val="0000EE"/>
                  </a:solidFill>
                </a:uFill>
              </a:defRPr>
            </a:pPr>
            <a:endParaRPr lang="en-US" dirty="0"/>
          </a:p>
          <a:p>
            <a:pPr algn="l" defTabSz="457200">
              <a:defRPr b="1">
                <a:solidFill>
                  <a:schemeClr val="accent1">
                    <a:hueOff val="114395"/>
                    <a:lumOff val="-24975"/>
                  </a:schemeClr>
                </a:solidFill>
                <a:uFill>
                  <a:solidFill>
                    <a:srgbClr val="0000EE"/>
                  </a:solidFill>
                </a:uFill>
              </a:defRPr>
            </a:pPr>
            <a:r>
              <a:rPr dirty="0"/>
              <a:t>PERGUNTA 4</a:t>
            </a:r>
          </a:p>
          <a:p>
            <a:pPr algn="l" defTabSz="457200">
              <a:defRPr>
                <a:solidFill>
                  <a:schemeClr val="accent1">
                    <a:hueOff val="114395"/>
                    <a:lumOff val="-24975"/>
                  </a:schemeClr>
                </a:solidFill>
                <a:uFill>
                  <a:solidFill>
                    <a:srgbClr val="0000EE"/>
                  </a:solidFill>
                </a:uFill>
              </a:defRPr>
            </a:pPr>
            <a:r>
              <a:rPr lang="en-US" dirty="0"/>
              <a:t>Como é que o turismo e a alimentação estão relacionados?</a:t>
            </a:r>
            <a:endParaRPr dirty="0"/>
          </a:p>
          <a:p>
            <a:pPr marL="355599" lvl="1" indent="-355599" algn="l" defTabSz="457200">
              <a:buSzPct val="100000"/>
              <a:buAutoNum type="alphaLcParenR"/>
              <a:defRPr>
                <a:solidFill>
                  <a:schemeClr val="accent1">
                    <a:hueOff val="114395"/>
                    <a:lumOff val="-24975"/>
                  </a:schemeClr>
                </a:solidFill>
                <a:uFill>
                  <a:solidFill>
                    <a:srgbClr val="0000EE"/>
                  </a:solidFill>
                </a:uFill>
              </a:defRPr>
            </a:pPr>
            <a:r>
              <a:rPr lang="en-US" dirty="0">
                <a:solidFill>
                  <a:schemeClr val="accent3">
                    <a:hueOff val="362282"/>
                    <a:satOff val="31803"/>
                    <a:lumOff val="-18242"/>
                  </a:schemeClr>
                </a:solidFill>
                <a:uFill>
                  <a:solidFill>
                    <a:srgbClr val="0000EE"/>
                  </a:solidFill>
                </a:uFill>
              </a:rPr>
              <a:t>Visitas a produtores de alimentos, festivais de alimentos, restaurantes e locais específicos para os quais a degustação de alimentos e a experiência dos atributos de uma região de produção alimentar especializada são o principal fator de motivação para a viagem</a:t>
            </a:r>
            <a:endParaRPr dirty="0">
              <a:solidFill>
                <a:schemeClr val="accent3">
                  <a:hueOff val="362282"/>
                  <a:satOff val="31803"/>
                  <a:lumOff val="-18242"/>
                </a:schemeClr>
              </a:solidFill>
              <a:uFill>
                <a:solidFill>
                  <a:srgbClr val="0000EE"/>
                </a:solidFill>
              </a:uFill>
            </a:endParaRPr>
          </a:p>
          <a:p>
            <a:pPr marL="355599" lvl="1" indent="-355599" algn="l" defTabSz="457200">
              <a:buSzPct val="100000"/>
              <a:buAutoNum type="alphaLcParenR"/>
              <a:defRPr>
                <a:solidFill>
                  <a:schemeClr val="accent1">
                    <a:hueOff val="114395"/>
                    <a:lumOff val="-24975"/>
                  </a:schemeClr>
                </a:solidFill>
                <a:uFill>
                  <a:solidFill>
                    <a:srgbClr val="0000EE"/>
                  </a:solidFill>
                </a:uFill>
              </a:defRPr>
            </a:pPr>
            <a:r>
              <a:rPr lang="en-US" dirty="0"/>
              <a:t>Alimentação e turismo não estão relacionados</a:t>
            </a:r>
            <a:endParaRPr dirty="0"/>
          </a:p>
          <a:p>
            <a:pPr marL="355599" lvl="1" indent="-355599" algn="l" defTabSz="457200">
              <a:buSzPct val="100000"/>
              <a:buAutoNum type="alphaLcParenR"/>
              <a:defRPr>
                <a:solidFill>
                  <a:schemeClr val="accent1">
                    <a:hueOff val="114395"/>
                    <a:lumOff val="-24975"/>
                  </a:schemeClr>
                </a:solidFill>
                <a:uFill>
                  <a:solidFill>
                    <a:srgbClr val="0000EE"/>
                  </a:solidFill>
                </a:uFill>
              </a:defRPr>
            </a:pPr>
            <a:r>
              <a:rPr lang="en-US" dirty="0"/>
              <a:t>A comida é secundária quando se visita um local turístico</a:t>
            </a:r>
            <a:endParaRPr dirty="0"/>
          </a:p>
          <a:p>
            <a:pPr marL="355599" lvl="1" indent="-355599" algn="l" defTabSz="457200">
              <a:buSzPct val="100000"/>
              <a:buAutoNum type="alphaLcParenR"/>
              <a:defRPr>
                <a:solidFill>
                  <a:schemeClr val="accent3">
                    <a:hueOff val="362282"/>
                    <a:satOff val="31803"/>
                    <a:lumOff val="-18242"/>
                  </a:schemeClr>
                </a:solidFill>
                <a:uFill>
                  <a:solidFill>
                    <a:srgbClr val="0000EE"/>
                  </a:solidFill>
                </a:uFill>
              </a:defRPr>
            </a:pPr>
            <a:r>
              <a:rPr lang="en-US" dirty="0">
                <a:solidFill>
                  <a:schemeClr val="accent1">
                    <a:hueOff val="114395"/>
                    <a:lumOff val="-24975"/>
                  </a:schemeClr>
                </a:solidFill>
                <a:uFill>
                  <a:solidFill>
                    <a:srgbClr val="0000EE"/>
                  </a:solidFill>
                </a:uFill>
              </a:rPr>
              <a:t>Quando os turistas visitam os mercados alimentares</a:t>
            </a:r>
            <a:endParaRPr dirty="0">
              <a:solidFill>
                <a:schemeClr val="accent1">
                  <a:hueOff val="114395"/>
                  <a:lumOff val="-24975"/>
                </a:schemeClr>
              </a:solidFill>
              <a:uFill>
                <a:solidFill>
                  <a:srgbClr val="0000EE"/>
                </a:solidFill>
              </a:uFill>
            </a:endParaRPr>
          </a:p>
          <a:p>
            <a:pPr algn="l" defTabSz="457200">
              <a:defRPr>
                <a:solidFill>
                  <a:schemeClr val="accent3">
                    <a:hueOff val="362282"/>
                    <a:satOff val="31803"/>
                    <a:lumOff val="-18242"/>
                  </a:schemeClr>
                </a:solidFill>
                <a:uFill>
                  <a:solidFill>
                    <a:srgbClr val="0000EE"/>
                  </a:solidFill>
                </a:uFill>
              </a:defRPr>
            </a:pPr>
            <a:endParaRPr dirty="0"/>
          </a:p>
          <a:p>
            <a:pPr algn="l" defTabSz="457200">
              <a:defRPr>
                <a:solidFill>
                  <a:schemeClr val="accent1">
                    <a:hueOff val="114395"/>
                    <a:lumOff val="-24975"/>
                  </a:schemeClr>
                </a:solidFill>
                <a:uFill>
                  <a:solidFill>
                    <a:srgbClr val="0000EE"/>
                  </a:solidFill>
                </a:uFill>
              </a:defRPr>
            </a:pPr>
            <a:endParaRPr dirty="0"/>
          </a:p>
          <a:p>
            <a:pPr marL="355599" lvl="1" indent="-355599" algn="l" defTabSz="457200">
              <a:buSzPct val="100000"/>
              <a:buAutoNum type="alphaLcParenR" startAt="5"/>
              <a:defRPr>
                <a:solidFill>
                  <a:schemeClr val="accent1">
                    <a:hueOff val="114395"/>
                    <a:lumOff val="-24975"/>
                  </a:schemeClr>
                </a:solidFill>
                <a:uFill>
                  <a:solidFill>
                    <a:srgbClr val="0000EE"/>
                  </a:solidFill>
                </a:uFill>
              </a:defRPr>
            </a:pPr>
            <a:endParaRPr dirty="0"/>
          </a:p>
          <a:p>
            <a:pPr algn="l" defTabSz="457200">
              <a:defRPr sz="3100">
                <a:solidFill>
                  <a:schemeClr val="accent1">
                    <a:hueOff val="114395"/>
                    <a:lumOff val="-24975"/>
                  </a:schemeClr>
                </a:solidFill>
                <a:uFill>
                  <a:solidFill>
                    <a:srgbClr val="0000EE"/>
                  </a:solidFill>
                </a:uFill>
              </a:defRPr>
            </a:pPr>
            <a:endParaRPr dirty="0"/>
          </a:p>
          <a:p>
            <a:pPr algn="l" defTabSz="457200">
              <a:defRPr sz="3100">
                <a:solidFill>
                  <a:schemeClr val="accent1">
                    <a:hueOff val="114395"/>
                    <a:lumOff val="-24975"/>
                  </a:schemeClr>
                </a:solidFill>
                <a:uFill>
                  <a:solidFill>
                    <a:srgbClr val="0000EE"/>
                  </a:solidFill>
                </a:uFill>
              </a:defRPr>
            </a:pPr>
            <a:endParaRPr dirty="0"/>
          </a:p>
        </p:txBody>
      </p:sp>
      <p:sp>
        <p:nvSpPr>
          <p:cNvPr id="2" name="UNIT 6…">
            <a:extLst>
              <a:ext uri="{FF2B5EF4-FFF2-40B4-BE49-F238E27FC236}">
                <a16:creationId xmlns:a16="http://schemas.microsoft.com/office/drawing/2014/main" id="{BEA8F902-719B-474C-99F0-8B35B5C75D49}"/>
              </a:ext>
            </a:extLst>
          </p:cNvPr>
          <p:cNvSpPr txBox="1"/>
          <p:nvPr/>
        </p:nvSpPr>
        <p:spPr>
          <a:xfrm>
            <a:off x="740130" y="3206459"/>
            <a:ext cx="3043223" cy="145830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uFill>
                  <a:solidFill>
                    <a:srgbClr val="0000EE"/>
                  </a:solidFill>
                </a:uFill>
              </a:defRPr>
            </a:pPr>
            <a:r>
              <a:rPr dirty="0"/>
              <a:t>UNIDADE 6</a:t>
            </a:r>
          </a:p>
          <a:p>
            <a:pPr algn="l" defTabSz="457200">
              <a:defRPr sz="2100" b="1">
                <a:solidFill>
                  <a:srgbClr val="FFFFFF"/>
                </a:solidFill>
                <a:uFill>
                  <a:solidFill>
                    <a:srgbClr val="0000EE"/>
                  </a:solidFill>
                </a:uFill>
              </a:defRPr>
            </a:pPr>
            <a:r>
              <a:rPr lang="en-US" dirty="0"/>
              <a:t>Destino turístico e mercado gastronómico</a:t>
            </a:r>
            <a:r>
              <a:rPr dirty="0"/>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189"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190" name="UNIT 1…"/>
          <p:cNvSpPr txBox="1"/>
          <p:nvPr/>
        </p:nvSpPr>
        <p:spPr>
          <a:xfrm>
            <a:off x="6099530" y="856853"/>
            <a:ext cx="15493092" cy="2047760"/>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lnSpc>
                <a:spcPts val="9200"/>
              </a:lnSpc>
              <a:defRPr sz="5700" b="1">
                <a:solidFill>
                  <a:schemeClr val="accent1">
                    <a:hueOff val="114395"/>
                    <a:lumOff val="-24975"/>
                  </a:schemeClr>
                </a:solidFill>
              </a:defRPr>
            </a:pPr>
            <a:r>
              <a:rPr dirty="0"/>
              <a:t>UNIDADE 1</a:t>
            </a:r>
          </a:p>
          <a:p>
            <a:pPr algn="l" defTabSz="457200">
              <a:lnSpc>
                <a:spcPts val="6300"/>
              </a:lnSpc>
              <a:defRPr sz="3300" b="1">
                <a:solidFill>
                  <a:schemeClr val="accent1">
                    <a:hueOff val="114395"/>
                    <a:lumOff val="-24975"/>
                  </a:schemeClr>
                </a:solidFill>
              </a:defRPr>
            </a:pPr>
            <a:r>
              <a:rPr lang="en-US" dirty="0"/>
              <a:t>Conhecimentos e compreensão dos conceitos-chave: marca e imagem</a:t>
            </a:r>
            <a:r>
              <a:rPr dirty="0"/>
              <a:t>.</a:t>
            </a:r>
          </a:p>
        </p:txBody>
      </p:sp>
      <p:sp>
        <p:nvSpPr>
          <p:cNvPr id="191" name="Welcome to this first Handbook! Today you start a path full of challenges to become an entrepreneur in rural areas. We know that the road is not easy, so we want to offer you all kinds of resources to make everything easier."/>
          <p:cNvSpPr txBox="1"/>
          <p:nvPr/>
        </p:nvSpPr>
        <p:spPr>
          <a:xfrm>
            <a:off x="6138959" y="3238659"/>
            <a:ext cx="14206679" cy="164296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just" defTabSz="457200">
              <a:lnSpc>
                <a:spcPts val="5700"/>
              </a:lnSpc>
              <a:defRPr sz="2800">
                <a:solidFill>
                  <a:schemeClr val="accent1">
                    <a:hueOff val="114395"/>
                    <a:lumOff val="-24975"/>
                  </a:schemeClr>
                </a:solidFill>
              </a:defRPr>
            </a:lvl1pPr>
          </a:lstStyle>
          <a:p>
            <a:pPr>
              <a:lnSpc>
                <a:spcPct val="100000"/>
              </a:lnSpc>
            </a:pPr>
            <a:r>
              <a:rPr sz="3200" dirty="0"/>
              <a:t>Bem-vindo ao </a:t>
            </a:r>
            <a:r>
              <a:rPr lang="en-US" sz="3200" b="1" i="1" dirty="0"/>
              <a:t>segundo (2) Módulo</a:t>
            </a:r>
            <a:r>
              <a:rPr sz="3200" dirty="0"/>
              <a:t>! Hoje vão </a:t>
            </a:r>
            <a:r>
              <a:rPr lang="en-US" sz="3200" dirty="0"/>
              <a:t>aprender sobre a </a:t>
            </a:r>
            <a:r>
              <a:rPr lang="en-US" sz="3200" b="1" dirty="0"/>
              <a:t>marca </a:t>
            </a:r>
            <a:r>
              <a:rPr lang="el-GR" sz="3200" b="1" dirty="0"/>
              <a:t>e a </a:t>
            </a:r>
            <a:r>
              <a:rPr lang="en-US" sz="3200" b="1" dirty="0"/>
              <a:t>imagem</a:t>
            </a:r>
            <a:r>
              <a:rPr lang="en-US" sz="3200" dirty="0"/>
              <a:t>, quando se trata de negócios e como um destino gastronómico pode usar estes elementos para atrair turistas.</a:t>
            </a:r>
            <a:endParaRPr sz="3200" dirty="0"/>
          </a:p>
        </p:txBody>
      </p:sp>
      <p:sp>
        <p:nvSpPr>
          <p:cNvPr id="192" name="And we want to start with a definition of entrepreneur. There are many ways to define an entrepreneur.…"/>
          <p:cNvSpPr txBox="1"/>
          <p:nvPr/>
        </p:nvSpPr>
        <p:spPr>
          <a:xfrm>
            <a:off x="7075037" y="5416203"/>
            <a:ext cx="12334524" cy="410518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457200">
              <a:defRPr sz="2900">
                <a:solidFill>
                  <a:schemeClr val="accent1">
                    <a:hueOff val="114395"/>
                    <a:lumOff val="-24975"/>
                  </a:schemeClr>
                </a:solidFill>
              </a:defRPr>
            </a:pPr>
            <a:r>
              <a:rPr lang="en-US" sz="3200" dirty="0"/>
              <a:t>E queremos começar com a </a:t>
            </a:r>
            <a:r>
              <a:rPr lang="en-US" sz="3200" b="1" dirty="0">
                <a:solidFill>
                  <a:schemeClr val="accent4">
                    <a:hueOff val="-476017"/>
                    <a:lumOff val="-10042"/>
                  </a:schemeClr>
                </a:solidFill>
              </a:rPr>
              <a:t>definição </a:t>
            </a:r>
            <a:r>
              <a:rPr lang="en-US" sz="3200" dirty="0"/>
              <a:t>de marca.</a:t>
            </a:r>
          </a:p>
          <a:p>
            <a:pPr algn="just" defTabSz="457200">
              <a:defRPr sz="2900">
                <a:solidFill>
                  <a:schemeClr val="accent1">
                    <a:hueOff val="114395"/>
                    <a:lumOff val="-24975"/>
                  </a:schemeClr>
                </a:solidFill>
              </a:defRPr>
            </a:pPr>
            <a:r>
              <a:rPr lang="en-US" sz="3200" dirty="0"/>
              <a:t>O termo </a:t>
            </a:r>
            <a:r>
              <a:rPr lang="en-US" sz="3200" b="1" dirty="0">
                <a:solidFill>
                  <a:schemeClr val="accent4">
                    <a:hueOff val="-476017"/>
                    <a:lumOff val="-10042"/>
                  </a:schemeClr>
                </a:solidFill>
              </a:rPr>
              <a:t>"marca" </a:t>
            </a:r>
            <a:r>
              <a:rPr lang="en-US" sz="3200" dirty="0"/>
              <a:t>pode significar coisas diferentes quando é utilizado por pessoas diferentes. De acordo com a American Marketing Association, o termo refere-se a um nome, termo, desenho, símbolo ou qualquer outra caraterística que distingue o bem ou serviço de um vendedor dos de outros vendedores (American Marketing Association, 2012). A marca representa uma identidade competitiva que torna um produto distintivo e o diferencia de todos os outros (</a:t>
            </a:r>
            <a:r>
              <a:rPr lang="en-US" sz="3200" dirty="0" err="1"/>
              <a:t>Anholt </a:t>
            </a:r>
            <a:r>
              <a:rPr lang="en-US" sz="3200" dirty="0"/>
              <a:t>S., 2009). </a:t>
            </a:r>
          </a:p>
        </p:txBody>
      </p:sp>
      <p:sp>
        <p:nvSpPr>
          <p:cNvPr id="194" name="You yourself are already an entrepreneur because you wanted to start down this path."/>
          <p:cNvSpPr txBox="1"/>
          <p:nvPr/>
        </p:nvSpPr>
        <p:spPr>
          <a:xfrm>
            <a:off x="3718062" y="13659407"/>
            <a:ext cx="4203029" cy="519585"/>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defTabSz="457200">
              <a:lnSpc>
                <a:spcPts val="5100"/>
              </a:lnSpc>
              <a:defRPr sz="2300">
                <a:solidFill>
                  <a:schemeClr val="accent1">
                    <a:hueOff val="114395"/>
                    <a:lumOff val="-24975"/>
                  </a:schemeClr>
                </a:solidFill>
              </a:defRPr>
            </a:lvl1pPr>
          </a:lstStyle>
          <a:p>
            <a:pPr>
              <a:lnSpc>
                <a:spcPct val="100000"/>
              </a:lnSpc>
            </a:pPr>
            <a:endParaRPr dirty="0"/>
          </a:p>
        </p:txBody>
      </p:sp>
      <p:sp>
        <p:nvSpPr>
          <p:cNvPr id="197" name="Which of these definitions do you most identify with? Can you provide a definition?"/>
          <p:cNvSpPr txBox="1"/>
          <p:nvPr/>
        </p:nvSpPr>
        <p:spPr>
          <a:xfrm>
            <a:off x="16476800" y="12956646"/>
            <a:ext cx="3448767" cy="35030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300" b="1" i="1">
                <a:solidFill>
                  <a:schemeClr val="accent1">
                    <a:hueOff val="114395"/>
                    <a:lumOff val="-24975"/>
                  </a:schemeClr>
                </a:solidFill>
              </a:defRPr>
            </a:pPr>
            <a:endParaRPr sz="1200" dirty="0">
              <a:latin typeface="Times Roman"/>
              <a:ea typeface="Times Roman"/>
              <a:cs typeface="Times Roman"/>
              <a:sym typeface="Times Roman"/>
            </a:endParaRPr>
          </a:p>
        </p:txBody>
      </p:sp>
      <p:grpSp>
        <p:nvGrpSpPr>
          <p:cNvPr id="202" name="Agrupar"/>
          <p:cNvGrpSpPr/>
          <p:nvPr/>
        </p:nvGrpSpPr>
        <p:grpSpPr>
          <a:xfrm>
            <a:off x="20340637" y="14829510"/>
            <a:ext cx="1300908" cy="446058"/>
            <a:chOff x="0" y="0"/>
            <a:chExt cx="1300907" cy="446057"/>
          </a:xfrm>
        </p:grpSpPr>
        <p:sp>
          <p:nvSpPr>
            <p:cNvPr id="200"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01"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17" name="And we want to start with a definition of entrepreneur. There are many ways to define an entrepreneur.…">
            <a:extLst>
              <a:ext uri="{FF2B5EF4-FFF2-40B4-BE49-F238E27FC236}">
                <a16:creationId xmlns:a16="http://schemas.microsoft.com/office/drawing/2014/main" id="{6F1CDEA7-DCD0-E512-FA7E-40BCDFD00CDE}"/>
              </a:ext>
            </a:extLst>
          </p:cNvPr>
          <p:cNvSpPr txBox="1"/>
          <p:nvPr/>
        </p:nvSpPr>
        <p:spPr>
          <a:xfrm>
            <a:off x="7075037" y="9862460"/>
            <a:ext cx="12334524" cy="361273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457200">
              <a:defRPr sz="2900">
                <a:solidFill>
                  <a:schemeClr val="accent1">
                    <a:hueOff val="114395"/>
                    <a:lumOff val="-24975"/>
                  </a:schemeClr>
                </a:solidFill>
              </a:defRPr>
            </a:pPr>
            <a:r>
              <a:rPr lang="en-US" sz="3200" dirty="0"/>
              <a:t>Hoje em dia, para atrair mais turistas, os destinos tentam construir marcas fortes e posicioná-las corretamente na mente dos consumidores (Cai L., 2002). A escolha final dos turistas relativamente ao seu destino de férias baseia-se nos benefícios. Para além da expetativa do turista em relação ao relaxamento, à experiência de novas aventuras ou à visita a locais culturais, a alimentação é também um atributo muito importante (Robinson e Getz 2014). </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igura"/>
          <p:cNvSpPr/>
          <p:nvPr/>
        </p:nvSpPr>
        <p:spPr>
          <a:xfrm>
            <a:off x="-251810" y="-392082"/>
            <a:ext cx="22590783" cy="16311789"/>
          </a:xfrm>
          <a:custGeom>
            <a:avLst/>
            <a:gdLst/>
            <a:ahLst/>
            <a:cxnLst>
              <a:cxn ang="0">
                <a:pos x="wd2" y="hd2"/>
              </a:cxn>
              <a:cxn ang="5400000">
                <a:pos x="wd2" y="hd2"/>
              </a:cxn>
              <a:cxn ang="10800000">
                <a:pos x="wd2" y="hd2"/>
              </a:cxn>
              <a:cxn ang="16200000">
                <a:pos x="wd2" y="hd2"/>
              </a:cxn>
            </a:cxnLst>
            <a:rect l="0" t="0" r="r" b="b"/>
            <a:pathLst>
              <a:path w="21600" h="21600" extrusionOk="0">
                <a:moveTo>
                  <a:pt x="4826" y="72"/>
                </a:moveTo>
                <a:cubicBezTo>
                  <a:pt x="4666" y="858"/>
                  <a:pt x="4389" y="1591"/>
                  <a:pt x="4014" y="2227"/>
                </a:cubicBezTo>
                <a:cubicBezTo>
                  <a:pt x="3049" y="3866"/>
                  <a:pt x="1542" y="4741"/>
                  <a:pt x="0" y="4560"/>
                </a:cubicBezTo>
                <a:lnTo>
                  <a:pt x="120" y="21600"/>
                </a:lnTo>
                <a:lnTo>
                  <a:pt x="21600" y="21600"/>
                </a:lnTo>
                <a:lnTo>
                  <a:pt x="21600" y="0"/>
                </a:lnTo>
                <a:lnTo>
                  <a:pt x="4826" y="72"/>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81" name="logoflavours02.png" descr="logoflavours02.png"/>
          <p:cNvPicPr>
            <a:picLocks noChangeAspect="1"/>
          </p:cNvPicPr>
          <p:nvPr/>
        </p:nvPicPr>
        <p:blipFill>
          <a:blip r:embed="rId2"/>
          <a:stretch>
            <a:fillRect/>
          </a:stretch>
        </p:blipFill>
        <p:spPr>
          <a:xfrm>
            <a:off x="311109" y="602829"/>
            <a:ext cx="2912513" cy="1258593"/>
          </a:xfrm>
          <a:prstGeom prst="rect">
            <a:avLst/>
          </a:prstGeom>
          <a:ln w="12700">
            <a:miter lim="400000"/>
          </a:ln>
        </p:spPr>
      </p:pic>
      <p:sp>
        <p:nvSpPr>
          <p:cNvPr id="182" name="What is entrepreneurship? Entrepreneurship in the rural environment.…"/>
          <p:cNvSpPr txBox="1"/>
          <p:nvPr/>
        </p:nvSpPr>
        <p:spPr>
          <a:xfrm>
            <a:off x="5489930" y="4033478"/>
            <a:ext cx="12108740" cy="6829005"/>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marL="584200" indent="-584200" algn="l" defTabSz="457200">
              <a:spcAft>
                <a:spcPts val="1200"/>
              </a:spcAft>
              <a:buSzPct val="100000"/>
              <a:buAutoNum type="arabicPeriod"/>
              <a:defRPr sz="3300">
                <a:solidFill>
                  <a:schemeClr val="accent4">
                    <a:hueOff val="348544"/>
                    <a:lumOff val="7139"/>
                  </a:schemeClr>
                </a:solidFill>
              </a:defRPr>
            </a:pPr>
            <a:r>
              <a:rPr lang="en-US" dirty="0">
                <a:solidFill>
                  <a:schemeClr val="bg1"/>
                </a:solidFill>
              </a:rPr>
              <a:t>Conhecimentos e compreensão dos conceitos-chave: marca e imagem</a:t>
            </a:r>
            <a:r>
              <a:rPr dirty="0">
                <a:solidFill>
                  <a:schemeClr val="bg1"/>
                </a:solidFill>
              </a:rPr>
              <a:t>.</a:t>
            </a:r>
          </a:p>
          <a:p>
            <a:pPr marL="584200" indent="-584200" algn="l" defTabSz="457200">
              <a:spcAft>
                <a:spcPts val="1200"/>
              </a:spcAft>
              <a:buSzPct val="100000"/>
              <a:buFontTx/>
              <a:buAutoNum type="arabicPeriod"/>
              <a:defRPr sz="3300">
                <a:solidFill>
                  <a:schemeClr val="accent4">
                    <a:hueOff val="348544"/>
                    <a:lumOff val="7139"/>
                  </a:schemeClr>
                </a:solidFill>
              </a:defRPr>
            </a:pPr>
            <a:r>
              <a:rPr lang="en-US" sz="3300" dirty="0">
                <a:solidFill>
                  <a:schemeClr val="bg1"/>
                </a:solidFill>
              </a:rPr>
              <a:t>Criar um ponto de gastronomia local como imagem de destino turístico</a:t>
            </a:r>
            <a:r>
              <a:rPr sz="3300" dirty="0">
                <a:solidFill>
                  <a:schemeClr val="accent4">
                    <a:hueOff val="348544"/>
                    <a:lumOff val="7139"/>
                  </a:schemeClr>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Utilização de canais de redes sociais</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it-IT" dirty="0">
                <a:solidFill>
                  <a:schemeClr val="bg1"/>
                </a:solidFill>
              </a:rPr>
              <a:t>Comunicação e narração de histórias</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Sustentabilidade e apoio da comunidade local para a preservação do específico</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Destino turístico e mercado gastronómico</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it-IT" dirty="0">
                <a:solidFill>
                  <a:srgbClr val="FFFF00"/>
                </a:solidFill>
              </a:rPr>
              <a:t>Satisfação alimentar do turista</a:t>
            </a:r>
            <a:r>
              <a:rPr lang="el-GR" dirty="0">
                <a:solidFill>
                  <a:srgbClr val="FFFF00"/>
                </a:solidFill>
              </a:rPr>
              <a:t>.</a:t>
            </a:r>
            <a:endParaRPr dirty="0">
              <a:solidFill>
                <a:srgbClr val="FFFF00"/>
              </a:solidFill>
            </a:endParaRPr>
          </a:p>
          <a:p>
            <a:pPr marL="584200" indent="-584200" algn="l" defTabSz="457200">
              <a:spcAft>
                <a:spcPts val="1200"/>
              </a:spcAft>
              <a:buSzPct val="100000"/>
              <a:buAutoNum type="arabicPeriod"/>
              <a:defRPr sz="3300">
                <a:solidFill>
                  <a:srgbClr val="FFFFFF"/>
                </a:solidFill>
              </a:defRPr>
            </a:pPr>
            <a:r>
              <a:rPr lang="en-US" dirty="0"/>
              <a:t>Agências de viagens e adesão às rotas do turismo gastronómico</a:t>
            </a:r>
            <a:r>
              <a:rPr dirty="0"/>
              <a:t>.</a:t>
            </a:r>
          </a:p>
        </p:txBody>
      </p:sp>
      <p:grpSp>
        <p:nvGrpSpPr>
          <p:cNvPr id="186" name="Agrupar"/>
          <p:cNvGrpSpPr/>
          <p:nvPr/>
        </p:nvGrpSpPr>
        <p:grpSpPr>
          <a:xfrm>
            <a:off x="20340637" y="14829510"/>
            <a:ext cx="1300908" cy="446058"/>
            <a:chOff x="0" y="0"/>
            <a:chExt cx="1300907" cy="446057"/>
          </a:xfrm>
        </p:grpSpPr>
        <p:sp>
          <p:nvSpPr>
            <p:cNvPr id="184" name="Flecha"/>
            <p:cNvSpPr/>
            <p:nvPr/>
          </p:nvSpPr>
          <p:spPr>
            <a:xfrm>
              <a:off x="702902" y="0"/>
              <a:ext cx="598006" cy="446058"/>
            </a:xfrm>
            <a:prstGeom prst="rightArrow">
              <a:avLst>
                <a:gd name="adj1" fmla="val 48937"/>
                <a:gd name="adj2" fmla="val 67430"/>
              </a:avLst>
            </a:prstGeom>
            <a:noFill/>
            <a:ln w="63500" cap="flat">
              <a:solidFill>
                <a:srgbClr val="FFFFFF"/>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85" name="Flecha"/>
            <p:cNvSpPr/>
            <p:nvPr/>
          </p:nvSpPr>
          <p:spPr>
            <a:xfrm rot="10800000">
              <a:off x="0" y="-1"/>
              <a:ext cx="598005" cy="446059"/>
            </a:xfrm>
            <a:prstGeom prst="rightArrow">
              <a:avLst>
                <a:gd name="adj1" fmla="val 48937"/>
                <a:gd name="adj2" fmla="val 67430"/>
              </a:avLst>
            </a:prstGeom>
            <a:noFill/>
            <a:ln w="63500" cap="flat">
              <a:solidFill>
                <a:srgbClr val="FFFFFF"/>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S">
            <a:extLst>
              <a:ext uri="{FF2B5EF4-FFF2-40B4-BE49-F238E27FC236}">
                <a16:creationId xmlns:a16="http://schemas.microsoft.com/office/drawing/2014/main" id="{464B4AA5-09F8-F913-024B-3CAB2E020502}"/>
              </a:ext>
            </a:extLst>
          </p:cNvPr>
          <p:cNvSpPr txBox="1"/>
          <p:nvPr/>
        </p:nvSpPr>
        <p:spPr>
          <a:xfrm>
            <a:off x="1648245" y="3865918"/>
            <a:ext cx="3028885" cy="1482560"/>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dirty="0"/>
              <a:t>UNIDADES</a:t>
            </a:r>
          </a:p>
        </p:txBody>
      </p:sp>
    </p:spTree>
    <p:extLst>
      <p:ext uri="{BB962C8B-B14F-4D97-AF65-F5344CB8AC3E}">
        <p14:creationId xmlns:p14="http://schemas.microsoft.com/office/powerpoint/2010/main" val="92724267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881"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882" name="UNIT 7…"/>
          <p:cNvSpPr txBox="1"/>
          <p:nvPr/>
        </p:nvSpPr>
        <p:spPr>
          <a:xfrm>
            <a:off x="6099530" y="1105414"/>
            <a:ext cx="14407787" cy="155063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algn="l" defTabSz="457200">
              <a:defRPr sz="5700" b="1">
                <a:solidFill>
                  <a:schemeClr val="accent1">
                    <a:hueOff val="114395"/>
                    <a:lumOff val="-24975"/>
                  </a:schemeClr>
                </a:solidFill>
              </a:defRPr>
            </a:pPr>
            <a:r>
              <a:rPr dirty="0"/>
              <a:t>UNIDADE 7</a:t>
            </a:r>
          </a:p>
          <a:p>
            <a:pPr algn="l" defTabSz="457200">
              <a:defRPr sz="3300" b="1">
                <a:solidFill>
                  <a:schemeClr val="accent1">
                    <a:hueOff val="114395"/>
                    <a:lumOff val="-24975"/>
                  </a:schemeClr>
                </a:solidFill>
              </a:defRPr>
            </a:pPr>
            <a:r>
              <a:rPr lang="it-IT" dirty="0"/>
              <a:t>Satisfação alimentar dos turistas</a:t>
            </a:r>
            <a:endParaRPr dirty="0"/>
          </a:p>
        </p:txBody>
      </p:sp>
      <p:sp>
        <p:nvSpPr>
          <p:cNvPr id="883" name="In the food industry, hygiene is one of the fundamental weapons to ensure food quality. The consumer has the right to safe food that is not a vehicle for illness or food poisoning."/>
          <p:cNvSpPr txBox="1"/>
          <p:nvPr/>
        </p:nvSpPr>
        <p:spPr>
          <a:xfrm>
            <a:off x="7631141" y="3070867"/>
            <a:ext cx="11473939" cy="16429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just" defTabSz="457200">
              <a:lnSpc>
                <a:spcPts val="5700"/>
              </a:lnSpc>
              <a:defRPr sz="2800">
                <a:solidFill>
                  <a:schemeClr val="accent1">
                    <a:hueOff val="114395"/>
                    <a:lumOff val="-24975"/>
                  </a:schemeClr>
                </a:solidFill>
              </a:defRPr>
            </a:lvl1pPr>
          </a:lstStyle>
          <a:p>
            <a:pPr>
              <a:lnSpc>
                <a:spcPct val="100000"/>
              </a:lnSpc>
            </a:pPr>
            <a:r>
              <a:rPr lang="en-US" sz="3200" dirty="0"/>
              <a:t>A alimentação é um dos </a:t>
            </a:r>
            <a:r>
              <a:rPr lang="en-US" sz="3200" dirty="0" err="1"/>
              <a:t>numerosos</a:t>
            </a:r>
            <a:r>
              <a:rPr lang="en-US" sz="3200" dirty="0"/>
              <a:t> </a:t>
            </a:r>
            <a:r>
              <a:rPr lang="en-US" sz="3200" dirty="0" err="1"/>
              <a:t>fatores</a:t>
            </a:r>
            <a:r>
              <a:rPr lang="en-US" sz="3200" dirty="0"/>
              <a:t> que têm um impacto positivo na marca e na imagem do destino (Freire J. R. &amp; </a:t>
            </a:r>
            <a:r>
              <a:rPr lang="en-US" sz="3200" dirty="0" err="1"/>
              <a:t>Gertner </a:t>
            </a:r>
            <a:r>
              <a:rPr lang="en-US" sz="3200" dirty="0"/>
              <a:t>R. K., 2021)</a:t>
            </a:r>
            <a:r>
              <a:rPr sz="3200" dirty="0"/>
              <a:t>. </a:t>
            </a:r>
          </a:p>
        </p:txBody>
      </p:sp>
      <p:sp>
        <p:nvSpPr>
          <p:cNvPr id="884" name="Currently, the legal framework of application in relation to food handlers is based on two regulations. On the one hand, Regulation (EC) 852/2004 of the European Parliament and of the Council of 29 April 2004 on the hygiene of foodstuffs (specifically, C"/>
          <p:cNvSpPr txBox="1"/>
          <p:nvPr/>
        </p:nvSpPr>
        <p:spPr>
          <a:xfrm>
            <a:off x="6099530" y="5291623"/>
            <a:ext cx="14407787" cy="36127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457200">
              <a:defRPr sz="2900">
                <a:solidFill>
                  <a:schemeClr val="accent1">
                    <a:hueOff val="114395"/>
                    <a:lumOff val="-24975"/>
                  </a:schemeClr>
                </a:solidFill>
              </a:defRPr>
            </a:pPr>
            <a:r>
              <a:rPr lang="en-US" sz="3200" dirty="0"/>
              <a:t>Na última década, o turismo gastronómico registou um crescimento significativo. Devido à procura de turismo alimentar, numerosos destinos estão a tentar oferecer experiências culinárias únicas ao turismo (</a:t>
            </a:r>
            <a:r>
              <a:rPr lang="en-US" sz="3200" dirty="0" err="1"/>
              <a:t>Mykletun </a:t>
            </a:r>
            <a:r>
              <a:rPr lang="en-US" sz="3200" dirty="0"/>
              <a:t>e </a:t>
            </a:r>
            <a:r>
              <a:rPr lang="en-US" sz="3200" dirty="0" err="1"/>
              <a:t>Gyimothy </a:t>
            </a:r>
            <a:r>
              <a:rPr lang="en-US" sz="3200" dirty="0"/>
              <a:t>2010). Muitos países estão a fazer esforços para atrair turistas gastronómicos, apoiando e promovendo excursões ou festivais gastronómicos locais (Lai et al. 2017). Devido a este facto, o turista gastronómico, as pessoas que viajam principalmente para experimentar a comida e a cultura locais, pode ser considerado um segmento de nicho (</a:t>
            </a:r>
            <a:r>
              <a:rPr lang="en-US" sz="3200" dirty="0" err="1"/>
              <a:t>Enteleca </a:t>
            </a:r>
            <a:r>
              <a:rPr lang="en-US" sz="3200" dirty="0"/>
              <a:t>Research and Consultancy 2000). </a:t>
            </a:r>
            <a:endParaRPr sz="3200" dirty="0"/>
          </a:p>
        </p:txBody>
      </p:sp>
      <p:sp>
        <p:nvSpPr>
          <p:cNvPr id="885" name="Rectángulo redondeado"/>
          <p:cNvSpPr/>
          <p:nvPr/>
        </p:nvSpPr>
        <p:spPr>
          <a:xfrm>
            <a:off x="3565451" y="10892100"/>
            <a:ext cx="13260774" cy="2252417"/>
          </a:xfrm>
          <a:prstGeom prst="roundRect">
            <a:avLst>
              <a:gd name="adj" fmla="val 10184"/>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886" name="Remember: Food during its production, transport, processing and handling is an important vehicle for agents capable of causing human illness. Good practices begin with proper training that allows the acquisition of knowledge that changes the vision towar"/>
          <p:cNvSpPr txBox="1"/>
          <p:nvPr/>
        </p:nvSpPr>
        <p:spPr>
          <a:xfrm>
            <a:off x="4997809" y="11240042"/>
            <a:ext cx="11579310" cy="158141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just" defTabSz="457200">
              <a:lnSpc>
                <a:spcPts val="5100"/>
              </a:lnSpc>
              <a:defRPr sz="2300">
                <a:solidFill>
                  <a:schemeClr val="accent1">
                    <a:hueOff val="114395"/>
                    <a:lumOff val="-24975"/>
                  </a:schemeClr>
                </a:solidFill>
              </a:defRPr>
            </a:lvl1pPr>
          </a:lstStyle>
          <a:p>
            <a:pPr>
              <a:lnSpc>
                <a:spcPct val="100000"/>
              </a:lnSpc>
            </a:pPr>
            <a:r>
              <a:rPr lang="en-US" dirty="0"/>
              <a:t>De acordo com Hall e Mitchell (2000), a alimentação é definida como: </a:t>
            </a:r>
            <a:r>
              <a:rPr lang="en-US" b="1" dirty="0">
                <a:solidFill>
                  <a:schemeClr val="accent4">
                    <a:hueOff val="-476017"/>
                    <a:lumOff val="-10042"/>
                  </a:schemeClr>
                </a:solidFill>
                <a:uFill>
                  <a:solidFill>
                    <a:srgbClr val="0000EE"/>
                  </a:solidFill>
                </a:uFill>
                <a:latin typeface="Helvetica"/>
                <a:cs typeface="Helvetica"/>
              </a:rPr>
              <a:t>"A comida significa mais do que comer. A comida está relacionada com questões de identidade, cultura, produção, consumo e questões de sustentabilidade." </a:t>
            </a:r>
            <a:r>
              <a:rPr lang="en-US" dirty="0"/>
              <a:t>Esta definição significa que a cozinha e os restaurantes locais fazem parte da dimensão da marca do destino.</a:t>
            </a:r>
            <a:r>
              <a:rPr dirty="0"/>
              <a:t>..</a:t>
            </a:r>
          </a:p>
        </p:txBody>
      </p:sp>
      <p:pic>
        <p:nvPicPr>
          <p:cNvPr id="887" name="Imagen" descr="Imagen"/>
          <p:cNvPicPr>
            <a:picLocks noChangeAspect="1"/>
          </p:cNvPicPr>
          <p:nvPr/>
        </p:nvPicPr>
        <p:blipFill>
          <a:blip r:embed="rId3"/>
          <a:stretch>
            <a:fillRect/>
          </a:stretch>
        </p:blipFill>
        <p:spPr>
          <a:xfrm>
            <a:off x="4065089" y="11243192"/>
            <a:ext cx="683614" cy="1578264"/>
          </a:xfrm>
          <a:prstGeom prst="rect">
            <a:avLst/>
          </a:prstGeom>
          <a:ln w="12700">
            <a:miter lim="400000"/>
          </a:ln>
        </p:spPr>
      </p:pic>
      <p:grpSp>
        <p:nvGrpSpPr>
          <p:cNvPr id="890" name="Agrupar"/>
          <p:cNvGrpSpPr/>
          <p:nvPr/>
        </p:nvGrpSpPr>
        <p:grpSpPr>
          <a:xfrm>
            <a:off x="20340637" y="14829510"/>
            <a:ext cx="1300908" cy="446058"/>
            <a:chOff x="0" y="0"/>
            <a:chExt cx="1300907" cy="446057"/>
          </a:xfrm>
        </p:grpSpPr>
        <p:sp>
          <p:nvSpPr>
            <p:cNvPr id="88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88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893"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894" name="UNIT 7…"/>
          <p:cNvSpPr txBox="1"/>
          <p:nvPr/>
        </p:nvSpPr>
        <p:spPr>
          <a:xfrm>
            <a:off x="740130" y="3368042"/>
            <a:ext cx="3043223" cy="11351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7</a:t>
            </a:r>
          </a:p>
          <a:p>
            <a:pPr algn="l" defTabSz="457200">
              <a:defRPr sz="2100" b="1">
                <a:solidFill>
                  <a:srgbClr val="FFFFFF"/>
                </a:solidFill>
              </a:defRPr>
            </a:pPr>
            <a:r>
              <a:rPr lang="it-IT" dirty="0"/>
              <a:t>Satisfação alimentar do turista</a:t>
            </a:r>
            <a:r>
              <a:rPr dirty="0"/>
              <a:t>.</a:t>
            </a:r>
          </a:p>
        </p:txBody>
      </p:sp>
      <p:sp>
        <p:nvSpPr>
          <p:cNvPr id="895" name="Some definitions of interest:…"/>
          <p:cNvSpPr txBox="1"/>
          <p:nvPr/>
        </p:nvSpPr>
        <p:spPr>
          <a:xfrm>
            <a:off x="5847907" y="1389426"/>
            <a:ext cx="15459740" cy="129691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algn="just" defTabSz="457200">
              <a:defRPr sz="2900">
                <a:solidFill>
                  <a:schemeClr val="accent1">
                    <a:hueOff val="114395"/>
                    <a:lumOff val="-24975"/>
                  </a:schemeClr>
                </a:solidFill>
              </a:defRPr>
            </a:pPr>
            <a:r>
              <a:rPr lang="en-US" sz="3200" dirty="0"/>
              <a:t>A importância da satisfação alimentar dos turistas baseia-se na premissa de que esta satisfaz duas necessidades, uma fisiológica e outra social. Todos os turistas precisam de comer, desta forma satisfazem a necessidade fisiológica, mas a comida também satisfaz a necessidade social, uma vez que é uma forma de experimentar coisas novas e de socializar (Cohen e </a:t>
            </a:r>
            <a:r>
              <a:rPr lang="en-US" sz="3200" dirty="0" err="1"/>
              <a:t>Avieli </a:t>
            </a:r>
            <a:r>
              <a:rPr lang="en-US" sz="3200" dirty="0"/>
              <a:t>2004). O consumo de alimentos é um elemento importante da experiência turística global. Ao participar em eventos gastronómicos, comer em restaurantes locais, experimentar a cozinha local, os turistas fundem actividades sociais e culturais (Park et al., 2008). </a:t>
            </a:r>
          </a:p>
          <a:p>
            <a:pPr algn="just" defTabSz="457200">
              <a:defRPr sz="2900">
                <a:solidFill>
                  <a:schemeClr val="accent1">
                    <a:hueOff val="114395"/>
                    <a:lumOff val="-24975"/>
                  </a:schemeClr>
                </a:solidFill>
              </a:defRPr>
            </a:pPr>
            <a:r>
              <a:rPr lang="en-US" sz="3200" dirty="0" err="1"/>
              <a:t>Em</a:t>
            </a:r>
            <a:r>
              <a:rPr lang="en-US" sz="3200" dirty="0"/>
              <a:t> alguns casos, a comida pode ser a principal motivação para viajar. Para alguns turistas, experimentar a cozinha local em restaurantes locais oferece uma experiência gastronómica única que pode ser considerada um fator importante no turismo. Cohen e </a:t>
            </a:r>
            <a:r>
              <a:rPr lang="en-US" sz="3200" dirty="0" err="1"/>
              <a:t>Avieli </a:t>
            </a:r>
            <a:r>
              <a:rPr lang="en-US" sz="3200" dirty="0"/>
              <a:t>(2004) pensam que a experiência gastronómica de viagem pode ter uma grande influência na forma como os turistas percepcionam a imagem de um destino e, assim, servir como uma forma de atrair futuros visitantes. </a:t>
            </a:r>
            <a:r>
              <a:rPr lang="en-US" sz="3200" dirty="0" err="1"/>
              <a:t>Jin </a:t>
            </a:r>
            <a:r>
              <a:rPr lang="en-US" sz="3200" dirty="0"/>
              <a:t>et al. (2012) descobriram que as motivações dos turistas para comer e as experiências em restaurantes influenciam a imagem que têm do destino. </a:t>
            </a:r>
          </a:p>
          <a:p>
            <a:pPr algn="just" defTabSz="457200">
              <a:defRPr sz="2900">
                <a:solidFill>
                  <a:schemeClr val="accent1">
                    <a:hueOff val="114395"/>
                    <a:lumOff val="-24975"/>
                  </a:schemeClr>
                </a:solidFill>
              </a:defRPr>
            </a:pPr>
            <a:r>
              <a:rPr lang="en-US" sz="3200" dirty="0"/>
              <a:t>Uma experiência gastronómica pode formar uma ligação entre as pessoas e o seu destino turístico, o que pode aumentar a satisfação geral da viagem. Existem inúmeros estudos que referem que os turistas têm maior probabilidade de regressar ao mesmo destino de férias se estiverem satisfeitos com a sua experiência gastronómica (</a:t>
            </a:r>
            <a:r>
              <a:rPr lang="en-US" sz="3200" dirty="0" err="1"/>
              <a:t>Dimitrovski </a:t>
            </a:r>
            <a:r>
              <a:rPr lang="en-US" sz="3200" dirty="0"/>
              <a:t>D., </a:t>
            </a:r>
            <a:r>
              <a:rPr lang="en-US" sz="3200" dirty="0" err="1"/>
              <a:t>Crespi-Vallbona</a:t>
            </a:r>
            <a:r>
              <a:rPr lang="en-US" sz="3200" dirty="0"/>
              <a:t>. M., 2016). A experiência gastronómica positiva está relacionada com a qualidade e a gastronomia local, o ambiente e o serviço. A ligação dos turistas à comida e aos elementos relacionados com a comida também tem um impacto importante na escolha de um destino, uma vez que as experiências gastronómicas são mais partilhadas nas redes sociais</a:t>
            </a:r>
            <a:r>
              <a:rPr sz="3200" dirty="0"/>
              <a:t>.</a:t>
            </a:r>
          </a:p>
        </p:txBody>
      </p:sp>
      <p:grpSp>
        <p:nvGrpSpPr>
          <p:cNvPr id="898" name="Agrupar"/>
          <p:cNvGrpSpPr/>
          <p:nvPr/>
        </p:nvGrpSpPr>
        <p:grpSpPr>
          <a:xfrm>
            <a:off x="20340637" y="14829510"/>
            <a:ext cx="1300908" cy="446058"/>
            <a:chOff x="0" y="0"/>
            <a:chExt cx="1300907" cy="446057"/>
          </a:xfrm>
        </p:grpSpPr>
        <p:sp>
          <p:nvSpPr>
            <p:cNvPr id="896"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897"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901"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902" name="Rectángulo redondeado"/>
          <p:cNvSpPr/>
          <p:nvPr/>
        </p:nvSpPr>
        <p:spPr>
          <a:xfrm>
            <a:off x="9213289" y="11706150"/>
            <a:ext cx="10132879" cy="3423133"/>
          </a:xfrm>
          <a:prstGeom prst="roundRect">
            <a:avLst>
              <a:gd name="adj" fmla="val 11193"/>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dirty="0"/>
          </a:p>
        </p:txBody>
      </p:sp>
      <p:sp>
        <p:nvSpPr>
          <p:cNvPr id="903" name="Did you know that…?"/>
          <p:cNvSpPr txBox="1"/>
          <p:nvPr/>
        </p:nvSpPr>
        <p:spPr>
          <a:xfrm>
            <a:off x="9531886" y="12272287"/>
            <a:ext cx="2929158" cy="65808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rPr lang="en-US" sz="3200" dirty="0"/>
              <a:t>Lembrar:</a:t>
            </a:r>
            <a:endParaRPr sz="3200" dirty="0"/>
          </a:p>
        </p:txBody>
      </p:sp>
      <p:sp>
        <p:nvSpPr>
          <p:cNvPr id="904" name="Any substance or product intended or likely to be ingested by humans, whether or not processed in whole or in part, must comply with hygiene measures."/>
          <p:cNvSpPr txBox="1"/>
          <p:nvPr/>
        </p:nvSpPr>
        <p:spPr>
          <a:xfrm>
            <a:off x="12123927" y="12078544"/>
            <a:ext cx="7009076" cy="2750965"/>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just">
              <a:lnSpc>
                <a:spcPct val="90000"/>
              </a:lnSpc>
              <a:spcBef>
                <a:spcPts val="5100"/>
              </a:spcBef>
              <a:defRPr b="1" i="1">
                <a:solidFill>
                  <a:schemeClr val="accent1">
                    <a:hueOff val="114395"/>
                    <a:lumOff val="-24975"/>
                  </a:schemeClr>
                </a:solidFill>
              </a:defRPr>
            </a:lvl1pPr>
          </a:lstStyle>
          <a:p>
            <a:pPr>
              <a:lnSpc>
                <a:spcPct val="100000"/>
              </a:lnSpc>
              <a:spcBef>
                <a:spcPts val="0"/>
              </a:spcBef>
            </a:pPr>
            <a:r>
              <a:rPr lang="en-US" dirty="0"/>
              <a:t>É geralmente aceite que o tipo de alimentos e bebidas oferecidos aos turistas pode ter implicações importantes para a sustentabilidade económica, ambiental e cultural dos destinos turísticos e que a concentração em produtos locais pode resultar em benefícios tanto para o anfitrião como para o visitante.</a:t>
            </a:r>
            <a:endParaRPr dirty="0"/>
          </a:p>
        </p:txBody>
      </p:sp>
      <p:sp>
        <p:nvSpPr>
          <p:cNvPr id="906" name="1. Necessary hygiene conditions…"/>
          <p:cNvSpPr txBox="1"/>
          <p:nvPr/>
        </p:nvSpPr>
        <p:spPr>
          <a:xfrm>
            <a:off x="6115918" y="1529662"/>
            <a:ext cx="15066607" cy="9475883"/>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marR="331470" algn="just" defTabSz="449580">
              <a:defRPr sz="2900">
                <a:solidFill>
                  <a:schemeClr val="accent1">
                    <a:hueOff val="114395"/>
                    <a:lumOff val="-24975"/>
                  </a:schemeClr>
                </a:solidFill>
              </a:defRPr>
            </a:pPr>
            <a:r>
              <a:rPr lang="en-US" sz="3200" dirty="0"/>
              <a:t>Doshi (1995) afirmou que a função da alimentação na sociedade é a seguinte:</a:t>
            </a:r>
          </a:p>
          <a:p>
            <a:pPr marL="457200" marR="331470" indent="-457200" algn="just" defTabSz="449580">
              <a:buFont typeface="Arial" panose="020B0604020202020204" pitchFamily="34" charset="0"/>
              <a:buChar char="•"/>
              <a:defRPr sz="2900">
                <a:solidFill>
                  <a:schemeClr val="accent1">
                    <a:hueOff val="114395"/>
                    <a:lumOff val="-24975"/>
                  </a:schemeClr>
                </a:solidFill>
              </a:defRPr>
            </a:pPr>
            <a:r>
              <a:rPr lang="en-US" sz="3200" dirty="0"/>
              <a:t> 	Função gastronómica</a:t>
            </a:r>
          </a:p>
          <a:p>
            <a:pPr marL="457200" marR="331470" indent="-457200" algn="just" defTabSz="449580">
              <a:buFont typeface="Arial" panose="020B0604020202020204" pitchFamily="34" charset="0"/>
              <a:buChar char="•"/>
              <a:defRPr sz="2900">
                <a:solidFill>
                  <a:schemeClr val="accent1">
                    <a:hueOff val="114395"/>
                    <a:lumOff val="-24975"/>
                  </a:schemeClr>
                </a:solidFill>
              </a:defRPr>
            </a:pPr>
            <a:r>
              <a:rPr lang="en-US" sz="3200" dirty="0"/>
              <a:t> 	Identidade cultural</a:t>
            </a:r>
          </a:p>
          <a:p>
            <a:pPr marL="457200" marR="331470" indent="-457200" algn="just" defTabSz="449580">
              <a:buFont typeface="Arial" panose="020B0604020202020204" pitchFamily="34" charset="0"/>
              <a:buChar char="•"/>
              <a:defRPr sz="2900">
                <a:solidFill>
                  <a:schemeClr val="accent1">
                    <a:hueOff val="114395"/>
                    <a:lumOff val="-24975"/>
                  </a:schemeClr>
                </a:solidFill>
              </a:defRPr>
            </a:pPr>
            <a:r>
              <a:rPr lang="en-US" sz="3200" dirty="0"/>
              <a:t> 	Função religiosa </a:t>
            </a:r>
          </a:p>
          <a:p>
            <a:pPr marL="457200" marR="331470" indent="-457200" algn="just" defTabSz="449580">
              <a:buFont typeface="Arial" panose="020B0604020202020204" pitchFamily="34" charset="0"/>
              <a:buChar char="•"/>
              <a:defRPr sz="2900">
                <a:solidFill>
                  <a:schemeClr val="accent1">
                    <a:hueOff val="114395"/>
                    <a:lumOff val="-24975"/>
                  </a:schemeClr>
                </a:solidFill>
              </a:defRPr>
            </a:pPr>
            <a:r>
              <a:rPr lang="en-US" sz="3200" dirty="0"/>
              <a:t> 	Meios de comunicação </a:t>
            </a:r>
          </a:p>
          <a:p>
            <a:pPr marL="457200" marR="331470" indent="-457200" algn="just" defTabSz="449580">
              <a:buFont typeface="Arial" panose="020B0604020202020204" pitchFamily="34" charset="0"/>
              <a:buChar char="•"/>
              <a:defRPr sz="2900">
                <a:solidFill>
                  <a:schemeClr val="accent1">
                    <a:hueOff val="114395"/>
                    <a:lumOff val="-24975"/>
                  </a:schemeClr>
                </a:solidFill>
              </a:defRPr>
            </a:pPr>
            <a:r>
              <a:rPr lang="en-US" sz="3200" dirty="0"/>
              <a:t> 	Expressão do estatuto económico.</a:t>
            </a:r>
          </a:p>
          <a:p>
            <a:pPr marR="331470" algn="just" defTabSz="449580">
              <a:defRPr sz="2900">
                <a:solidFill>
                  <a:schemeClr val="accent1">
                    <a:hueOff val="114395"/>
                    <a:lumOff val="-24975"/>
                  </a:schemeClr>
                </a:solidFill>
              </a:defRPr>
            </a:pPr>
            <a:endParaRPr lang="en-US" sz="3200" dirty="0"/>
          </a:p>
          <a:p>
            <a:pPr marR="331470" algn="just" defTabSz="449580">
              <a:defRPr sz="2900">
                <a:solidFill>
                  <a:schemeClr val="accent1">
                    <a:hueOff val="114395"/>
                    <a:lumOff val="-24975"/>
                  </a:schemeClr>
                </a:solidFill>
              </a:defRPr>
            </a:pPr>
            <a:r>
              <a:rPr lang="en-US" sz="3200" dirty="0"/>
              <a:t>A função gastronómica faz parte da ciência do bem comer. As propriedades sensoriais de um prato podem determinar se o turista aceita ou rejeita um alimento. O prazer obtido pelo consumo de um alimento é determinado pela sua aparência, sabor, aroma, temperatura, estrutura e textura. O aspeto social do consumo de alimentos refere-se ao facto de estes fazerem parte da identidade cultural. </a:t>
            </a:r>
          </a:p>
          <a:p>
            <a:pPr marR="331470" algn="just" defTabSz="449580">
              <a:defRPr sz="2900">
                <a:solidFill>
                  <a:schemeClr val="accent1">
                    <a:hueOff val="114395"/>
                    <a:lumOff val="-24975"/>
                  </a:schemeClr>
                </a:solidFill>
              </a:defRPr>
            </a:pPr>
            <a:endParaRPr lang="en-US" sz="3200" dirty="0"/>
          </a:p>
          <a:p>
            <a:pPr marR="331470" algn="just" defTabSz="449580">
              <a:defRPr sz="2900">
                <a:solidFill>
                  <a:schemeClr val="accent1">
                    <a:hueOff val="114395"/>
                    <a:lumOff val="-24975"/>
                  </a:schemeClr>
                </a:solidFill>
              </a:defRPr>
            </a:pPr>
            <a:r>
              <a:rPr lang="en-US" sz="3200" dirty="0"/>
              <a:t>A comida tem muitas funções quando se tem em consideração o consumidor final; é uma necessidade fisiológica (sustenta a vida); está presente em celebrações; é um meio de socialização; é deliciosa e é uma forma de conhecer novas culturas e países. Para muitos turistas, a comida torna-se altamente experimental quando faz parte de uma experiência de viagem, é simbólica e ritualística/</a:t>
            </a:r>
          </a:p>
          <a:p>
            <a:pPr marR="331470" algn="just" defTabSz="449580">
              <a:defRPr sz="2900">
                <a:solidFill>
                  <a:schemeClr val="accent1">
                    <a:hueOff val="114395"/>
                    <a:lumOff val="-24975"/>
                  </a:schemeClr>
                </a:solidFill>
              </a:defRPr>
            </a:pPr>
            <a:endParaRPr lang="en-US" sz="3200" dirty="0"/>
          </a:p>
        </p:txBody>
      </p:sp>
      <p:grpSp>
        <p:nvGrpSpPr>
          <p:cNvPr id="910" name="Agrupar"/>
          <p:cNvGrpSpPr/>
          <p:nvPr/>
        </p:nvGrpSpPr>
        <p:grpSpPr>
          <a:xfrm>
            <a:off x="20340637" y="14829510"/>
            <a:ext cx="1300908" cy="446058"/>
            <a:chOff x="0" y="0"/>
            <a:chExt cx="1300907" cy="446057"/>
          </a:xfrm>
        </p:grpSpPr>
        <p:sp>
          <p:nvSpPr>
            <p:cNvPr id="90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90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7…">
            <a:extLst>
              <a:ext uri="{FF2B5EF4-FFF2-40B4-BE49-F238E27FC236}">
                <a16:creationId xmlns:a16="http://schemas.microsoft.com/office/drawing/2014/main" id="{75AF7A72-D7EC-75EA-7A49-63879DF83E0D}"/>
              </a:ext>
            </a:extLst>
          </p:cNvPr>
          <p:cNvSpPr txBox="1"/>
          <p:nvPr/>
        </p:nvSpPr>
        <p:spPr>
          <a:xfrm>
            <a:off x="740130" y="3368042"/>
            <a:ext cx="3043223" cy="113513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7</a:t>
            </a:r>
          </a:p>
          <a:p>
            <a:pPr algn="l" defTabSz="457200">
              <a:defRPr sz="2100" b="1">
                <a:solidFill>
                  <a:srgbClr val="FFFFFF"/>
                </a:solidFill>
              </a:defRPr>
            </a:pPr>
            <a:r>
              <a:rPr lang="it-IT" dirty="0"/>
              <a:t>Satisfação alimentar do turista</a:t>
            </a:r>
            <a:r>
              <a:rPr dirty="0"/>
              <a:t>.</a:t>
            </a:r>
          </a:p>
        </p:txBody>
      </p:sp>
      <p:sp>
        <p:nvSpPr>
          <p:cNvPr id="13" name="Final">
            <a:extLst>
              <a:ext uri="{FF2B5EF4-FFF2-40B4-BE49-F238E27FC236}">
                <a16:creationId xmlns:a16="http://schemas.microsoft.com/office/drawing/2014/main" id="{F28D1E86-EE39-1113-1771-C4CF136FDF0C}"/>
              </a:ext>
            </a:extLst>
          </p:cNvPr>
          <p:cNvSpPr/>
          <p:nvPr/>
        </p:nvSpPr>
        <p:spPr>
          <a:xfrm>
            <a:off x="9856644" y="13232932"/>
            <a:ext cx="1139821" cy="113982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moveTo>
                  <a:pt x="10800" y="2377"/>
                </a:moveTo>
                <a:lnTo>
                  <a:pt x="12757" y="8229"/>
                </a:lnTo>
                <a:lnTo>
                  <a:pt x="18845" y="8229"/>
                </a:lnTo>
                <a:lnTo>
                  <a:pt x="13939" y="11923"/>
                </a:lnTo>
                <a:lnTo>
                  <a:pt x="15873" y="17710"/>
                </a:lnTo>
                <a:lnTo>
                  <a:pt x="10800" y="14219"/>
                </a:lnTo>
                <a:lnTo>
                  <a:pt x="5727" y="17710"/>
                </a:lnTo>
                <a:lnTo>
                  <a:pt x="7661" y="11923"/>
                </a:lnTo>
                <a:lnTo>
                  <a:pt x="2755" y="8229"/>
                </a:lnTo>
                <a:lnTo>
                  <a:pt x="8845" y="8229"/>
                </a:lnTo>
                <a:lnTo>
                  <a:pt x="10800" y="2377"/>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913"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914" name="1.1. Types of food…"/>
          <p:cNvSpPr txBox="1"/>
          <p:nvPr/>
        </p:nvSpPr>
        <p:spPr>
          <a:xfrm>
            <a:off x="5954234" y="143474"/>
            <a:ext cx="16055162" cy="1247670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marR="331470" algn="just" defTabSz="449580">
              <a:defRPr sz="2900">
                <a:solidFill>
                  <a:schemeClr val="accent1">
                    <a:hueOff val="114395"/>
                    <a:lumOff val="-24975"/>
                  </a:schemeClr>
                </a:solidFill>
              </a:defRPr>
            </a:pPr>
            <a:r>
              <a:rPr lang="en-US" sz="3200" dirty="0"/>
              <a:t>A alimentação é um elemento importante no marketing turístico e na determinação da satisfação do turista, sendo também um elemento importante dos estudos de hospitalidade. O turismo gastronómico é muito importante porque a comida é uma atração quando se viaja (uma adega ou uma cervejaria), um destino pode ter a melhor reputação para certos alimentos e bebidas (o vinho da Toscana ou do Porto pode ter um interesse especial para os turistas) e é um elemento importante no marketing turístico. </a:t>
            </a:r>
          </a:p>
          <a:p>
            <a:pPr marR="331470" algn="just" defTabSz="449580">
              <a:defRPr sz="2900">
                <a:solidFill>
                  <a:schemeClr val="accent1">
                    <a:hueOff val="114395"/>
                    <a:lumOff val="-24975"/>
                  </a:schemeClr>
                </a:solidFill>
              </a:defRPr>
            </a:pPr>
            <a:endParaRPr lang="en-US" sz="3200" dirty="0"/>
          </a:p>
          <a:p>
            <a:pPr marR="331470" algn="just" defTabSz="449580">
              <a:defRPr sz="2900">
                <a:solidFill>
                  <a:schemeClr val="accent1">
                    <a:hueOff val="114395"/>
                    <a:lumOff val="-24975"/>
                  </a:schemeClr>
                </a:solidFill>
              </a:defRPr>
            </a:pPr>
            <a:r>
              <a:rPr lang="en-US" sz="3200" dirty="0"/>
              <a:t>Hall e Mitchell (2001) afirmam que o turismo alimentar pode ser definido como "a visita a produtores de alimentos primários e secundários, festivais de alimentos, restaurantes e locais específicos para os quais a degustação de alimentos e/ou a experiência dos atributos da região de produção de alimentos especializados são o principal fator de motivação para a viagem".  Isto não significa que qualquer ida a um restaurante seja turismo gastronómico. O turismo alimentar pode ser considerado como um turismo culinário, gastronómico ou de cozinha que reflecte os visitantes para os quais o interesse pela comida e pelas bebidas é importante. </a:t>
            </a:r>
          </a:p>
          <a:p>
            <a:pPr marR="331470" algn="just" defTabSz="449580">
              <a:defRPr sz="2900">
                <a:solidFill>
                  <a:schemeClr val="accent1">
                    <a:hueOff val="114395"/>
                    <a:lumOff val="-24975"/>
                  </a:schemeClr>
                </a:solidFill>
              </a:defRPr>
            </a:pPr>
            <a:endParaRPr lang="en-US" sz="3200" dirty="0"/>
          </a:p>
          <a:p>
            <a:pPr marR="331470" algn="just" defTabSz="449580">
              <a:defRPr sz="2900">
                <a:solidFill>
                  <a:schemeClr val="accent1">
                    <a:hueOff val="114395"/>
                    <a:lumOff val="-24975"/>
                  </a:schemeClr>
                </a:solidFill>
              </a:defRPr>
            </a:pPr>
            <a:r>
              <a:rPr lang="en-US" sz="3200" dirty="0"/>
              <a:t> O turista gastronómico pode ser classificado da seguinte forma (Hall e Mitchell, 2001):</a:t>
            </a:r>
          </a:p>
          <a:p>
            <a:pPr marR="331470" algn="just" defTabSz="449580">
              <a:defRPr sz="2900">
                <a:solidFill>
                  <a:schemeClr val="accent1">
                    <a:hueOff val="114395"/>
                    <a:lumOff val="-24975"/>
                  </a:schemeClr>
                </a:solidFill>
              </a:defRPr>
            </a:pPr>
            <a:r>
              <a:rPr lang="en-US" sz="3200" dirty="0"/>
              <a:t>- Turistas gourmet que visitam restaurantes caros ou adegas;</a:t>
            </a:r>
          </a:p>
          <a:p>
            <a:pPr marR="331470" algn="just" defTabSz="449580">
              <a:defRPr sz="2900">
                <a:solidFill>
                  <a:schemeClr val="accent1">
                    <a:hueOff val="114395"/>
                    <a:lumOff val="-24975"/>
                  </a:schemeClr>
                </a:solidFill>
              </a:defRPr>
            </a:pPr>
            <a:r>
              <a:rPr lang="en-US" sz="3200" dirty="0"/>
              <a:t>- Turistas gastronómicos/culinários que se interessam também pela cultura e pelas paisagens que produzem alimentos e vinho;</a:t>
            </a:r>
          </a:p>
          <a:p>
            <a:pPr marR="331470" algn="just" defTabSz="449580">
              <a:defRPr sz="2900">
                <a:solidFill>
                  <a:schemeClr val="accent1">
                    <a:hueOff val="114395"/>
                    <a:lumOff val="-24975"/>
                  </a:schemeClr>
                </a:solidFill>
              </a:defRPr>
            </a:pPr>
            <a:r>
              <a:rPr lang="en-US" sz="3200" dirty="0"/>
              <a:t>- Os turistas gastronómicos que se interessam por cozinhas específicas de uma região ou de um país. </a:t>
            </a:r>
          </a:p>
          <a:p>
            <a:pPr marR="331470" algn="just" defTabSz="449580">
              <a:defRPr sz="2900">
                <a:solidFill>
                  <a:schemeClr val="accent1">
                    <a:hueOff val="114395"/>
                    <a:lumOff val="-24975"/>
                  </a:schemeClr>
                </a:solidFill>
              </a:defRPr>
            </a:pPr>
            <a:endParaRPr lang="en-US" sz="3200" dirty="0"/>
          </a:p>
        </p:txBody>
      </p:sp>
      <p:grpSp>
        <p:nvGrpSpPr>
          <p:cNvPr id="918" name="Agrupar"/>
          <p:cNvGrpSpPr/>
          <p:nvPr/>
        </p:nvGrpSpPr>
        <p:grpSpPr>
          <a:xfrm>
            <a:off x="20340637" y="14829510"/>
            <a:ext cx="1300908" cy="446058"/>
            <a:chOff x="0" y="0"/>
            <a:chExt cx="1300907" cy="446057"/>
          </a:xfrm>
        </p:grpSpPr>
        <p:sp>
          <p:nvSpPr>
            <p:cNvPr id="916"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917"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7…">
            <a:extLst>
              <a:ext uri="{FF2B5EF4-FFF2-40B4-BE49-F238E27FC236}">
                <a16:creationId xmlns:a16="http://schemas.microsoft.com/office/drawing/2014/main" id="{902DB5DB-F9D6-F085-233F-BE708650AF06}"/>
              </a:ext>
            </a:extLst>
          </p:cNvPr>
          <p:cNvSpPr txBox="1"/>
          <p:nvPr/>
        </p:nvSpPr>
        <p:spPr>
          <a:xfrm>
            <a:off x="740130" y="3368042"/>
            <a:ext cx="3043223" cy="113513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7</a:t>
            </a:r>
          </a:p>
          <a:p>
            <a:pPr algn="l" defTabSz="457200">
              <a:defRPr sz="2100" b="1">
                <a:solidFill>
                  <a:srgbClr val="FFFFFF"/>
                </a:solidFill>
              </a:defRPr>
            </a:pPr>
            <a:r>
              <a:rPr lang="it-IT" dirty="0"/>
              <a:t>Satisfação alimentar do turista</a:t>
            </a:r>
            <a:r>
              <a:rPr dirty="0"/>
              <a:t>.</a:t>
            </a:r>
          </a:p>
        </p:txBody>
      </p:sp>
      <p:sp>
        <p:nvSpPr>
          <p:cNvPr id="9" name="Rectángulo redondeado">
            <a:extLst>
              <a:ext uri="{FF2B5EF4-FFF2-40B4-BE49-F238E27FC236}">
                <a16:creationId xmlns:a16="http://schemas.microsoft.com/office/drawing/2014/main" id="{3D3BEDAD-9822-2B5F-BDD1-B3DF8947D999}"/>
              </a:ext>
            </a:extLst>
          </p:cNvPr>
          <p:cNvSpPr/>
          <p:nvPr/>
        </p:nvSpPr>
        <p:spPr>
          <a:xfrm>
            <a:off x="6495286" y="12235117"/>
            <a:ext cx="11631747" cy="3154866"/>
          </a:xfrm>
          <a:prstGeom prst="roundRect">
            <a:avLst>
              <a:gd name="adj" fmla="val 9292"/>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b="1" i="1">
                <a:solidFill>
                  <a:srgbClr val="FFFFFF"/>
                </a:solidFill>
              </a:defRPr>
            </a:pPr>
            <a:endParaRPr/>
          </a:p>
        </p:txBody>
      </p:sp>
      <p:sp>
        <p:nvSpPr>
          <p:cNvPr id="10" name="Did you know that…?">
            <a:extLst>
              <a:ext uri="{FF2B5EF4-FFF2-40B4-BE49-F238E27FC236}">
                <a16:creationId xmlns:a16="http://schemas.microsoft.com/office/drawing/2014/main" id="{726FA895-B0E8-BA16-3A5A-195C8DB5E615}"/>
              </a:ext>
            </a:extLst>
          </p:cNvPr>
          <p:cNvSpPr txBox="1"/>
          <p:nvPr/>
        </p:nvSpPr>
        <p:spPr>
          <a:xfrm>
            <a:off x="6792998" y="12234191"/>
            <a:ext cx="2929159" cy="1027416"/>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rPr sz="2800" dirty="0"/>
              <a:t>Sabias que...?</a:t>
            </a:r>
          </a:p>
        </p:txBody>
      </p:sp>
      <p:sp>
        <p:nvSpPr>
          <p:cNvPr id="11" name="Documento aprobado">
            <a:extLst>
              <a:ext uri="{FF2B5EF4-FFF2-40B4-BE49-F238E27FC236}">
                <a16:creationId xmlns:a16="http://schemas.microsoft.com/office/drawing/2014/main" id="{46EBEC72-38D2-9482-D075-981B9495C2BB}"/>
              </a:ext>
            </a:extLst>
          </p:cNvPr>
          <p:cNvSpPr/>
          <p:nvPr/>
        </p:nvSpPr>
        <p:spPr>
          <a:xfrm>
            <a:off x="6999600" y="13711533"/>
            <a:ext cx="630752" cy="790284"/>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sp>
        <p:nvSpPr>
          <p:cNvPr id="12" name="Characteristics of food quality are: safety, ethical, aesthetically, functional, convenience, authenticity, sensory, nutrition anda origin.">
            <a:extLst>
              <a:ext uri="{FF2B5EF4-FFF2-40B4-BE49-F238E27FC236}">
                <a16:creationId xmlns:a16="http://schemas.microsoft.com/office/drawing/2014/main" id="{F4C78C8B-BBD9-5210-259F-27AF3B678D22}"/>
              </a:ext>
            </a:extLst>
          </p:cNvPr>
          <p:cNvSpPr txBox="1"/>
          <p:nvPr/>
        </p:nvSpPr>
        <p:spPr>
          <a:xfrm>
            <a:off x="9928759" y="12252402"/>
            <a:ext cx="7806348" cy="3120297"/>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defRPr sz="2300" b="1" i="1">
                <a:solidFill>
                  <a:schemeClr val="accent1">
                    <a:hueOff val="114395"/>
                    <a:lumOff val="-24975"/>
                  </a:schemeClr>
                </a:solidFill>
              </a:defRPr>
            </a:lvl1pPr>
          </a:lstStyle>
          <a:p>
            <a:r>
              <a:rPr lang="en-US" sz="2400" dirty="0"/>
              <a:t>O vinho, a gastronomia e o turismo são produtos que se diferenciam com base na identidade regional. O vinho é frequentemente identificado pela sua origem geográfica (Champagne, Porto). Os alimentos, como o queijo, por exemplo, também são identificados pelo seu local de origem. Do mesmo modo, o turismo é promovido pelas atracções dos destinos regionais ou locais.</a:t>
            </a:r>
            <a:endParaRPr sz="2400" dirty="0"/>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921"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922" name="c) Due to the presence of alterations or contaminations that make it unsuitable for consumption:…"/>
          <p:cNvSpPr txBox="1"/>
          <p:nvPr/>
        </p:nvSpPr>
        <p:spPr>
          <a:xfrm>
            <a:off x="6193888" y="1112153"/>
            <a:ext cx="15066607" cy="625961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marR="331470" algn="just" defTabSz="449580">
              <a:defRPr sz="2900">
                <a:solidFill>
                  <a:schemeClr val="accent1">
                    <a:hueOff val="114395"/>
                    <a:lumOff val="-24975"/>
                  </a:schemeClr>
                </a:solidFill>
              </a:defRPr>
            </a:pPr>
            <a:r>
              <a:rPr lang="en-US" sz="3600" dirty="0"/>
              <a:t>Os turistas gastronómicos são, em geral, mais ricos e mais instruídos e viajam normalmente sem filhos. Os autores supracitados afirmam que apenas 3% dos turistas internacionais podem ser caracterizados como turistas gastronómicos. </a:t>
            </a:r>
            <a:r>
              <a:rPr lang="en-US" sz="3600" dirty="0" err="1"/>
              <a:t>A Enteleca </a:t>
            </a:r>
            <a:r>
              <a:rPr lang="en-US" sz="3600" dirty="0"/>
              <a:t>Research &amp; Consultancy (2000) forneceu uma pesquisa sobre a tipologia do turista que implica que mais turistas apreciam a gastronomia:</a:t>
            </a:r>
          </a:p>
          <a:p>
            <a:pPr marR="331470" algn="just" defTabSz="449580">
              <a:defRPr sz="2900">
                <a:solidFill>
                  <a:schemeClr val="accent1">
                    <a:hueOff val="114395"/>
                    <a:lumOff val="-24975"/>
                  </a:schemeClr>
                </a:solidFill>
              </a:defRPr>
            </a:pPr>
            <a:r>
              <a:rPr lang="en-US" sz="3600" dirty="0"/>
              <a:t>- Turistas gastronómicos (6-8%);</a:t>
            </a:r>
          </a:p>
          <a:p>
            <a:pPr marR="331470" algn="just" defTabSz="449580">
              <a:defRPr sz="2900">
                <a:solidFill>
                  <a:schemeClr val="accent1">
                    <a:hueOff val="114395"/>
                    <a:lumOff val="-24975"/>
                  </a:schemeClr>
                </a:solidFill>
              </a:defRPr>
            </a:pPr>
            <a:r>
              <a:rPr lang="en-US" sz="3600" dirty="0"/>
              <a:t>- Compras interessadas (30-33%);</a:t>
            </a:r>
          </a:p>
          <a:p>
            <a:pPr marR="331470" algn="just" defTabSz="449580">
              <a:defRPr sz="2900">
                <a:solidFill>
                  <a:schemeClr val="accent1">
                    <a:hueOff val="114395"/>
                    <a:lumOff val="-24975"/>
                  </a:schemeClr>
                </a:solidFill>
              </a:defRPr>
            </a:pPr>
            <a:r>
              <a:rPr lang="en-US" sz="3600" dirty="0"/>
              <a:t>- </a:t>
            </a:r>
            <a:r>
              <a:rPr lang="en-US" sz="3600" dirty="0" err="1"/>
              <a:t>Os</a:t>
            </a:r>
            <a:r>
              <a:rPr lang="en-US" sz="3600" dirty="0"/>
              <a:t> </a:t>
            </a:r>
            <a:r>
              <a:rPr lang="en-US" sz="3600" dirty="0" err="1"/>
              <a:t>não</a:t>
            </a:r>
            <a:r>
              <a:rPr lang="en-US" sz="3600" dirty="0"/>
              <a:t> </a:t>
            </a:r>
            <a:r>
              <a:rPr lang="en-US" sz="3600" dirty="0" err="1"/>
              <a:t>alcançados</a:t>
            </a:r>
            <a:r>
              <a:rPr lang="en-US" sz="3600" dirty="0"/>
              <a:t> (15-17%);</a:t>
            </a:r>
          </a:p>
          <a:p>
            <a:pPr marR="331470" algn="just" defTabSz="449580">
              <a:defRPr sz="2900">
                <a:solidFill>
                  <a:schemeClr val="accent1">
                    <a:hueOff val="114395"/>
                    <a:lumOff val="-24975"/>
                  </a:schemeClr>
                </a:solidFill>
              </a:defRPr>
            </a:pPr>
            <a:r>
              <a:rPr lang="en-US" sz="3600" dirty="0"/>
              <a:t>- Os não empenhados (22-24%);</a:t>
            </a:r>
          </a:p>
          <a:p>
            <a:pPr marL="457200" marR="331470" indent="-457200" algn="just" defTabSz="449580">
              <a:buFontTx/>
              <a:buChar char="-"/>
              <a:defRPr sz="2900">
                <a:solidFill>
                  <a:schemeClr val="accent1">
                    <a:hueOff val="114395"/>
                    <a:lumOff val="-24975"/>
                  </a:schemeClr>
                </a:solidFill>
              </a:defRPr>
            </a:pPr>
            <a:r>
              <a:rPr lang="en-US" sz="3600" dirty="0"/>
              <a:t>Retardatários (17-28%).</a:t>
            </a:r>
          </a:p>
        </p:txBody>
      </p:sp>
      <p:grpSp>
        <p:nvGrpSpPr>
          <p:cNvPr id="930" name="Agrupar"/>
          <p:cNvGrpSpPr/>
          <p:nvPr/>
        </p:nvGrpSpPr>
        <p:grpSpPr>
          <a:xfrm>
            <a:off x="20340637" y="14829510"/>
            <a:ext cx="1300908" cy="446058"/>
            <a:chOff x="0" y="0"/>
            <a:chExt cx="1300907" cy="446057"/>
          </a:xfrm>
        </p:grpSpPr>
        <p:sp>
          <p:nvSpPr>
            <p:cNvPr id="92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92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7…">
            <a:extLst>
              <a:ext uri="{FF2B5EF4-FFF2-40B4-BE49-F238E27FC236}">
                <a16:creationId xmlns:a16="http://schemas.microsoft.com/office/drawing/2014/main" id="{59A3FAC4-9424-3CD7-6031-8EFEF1873B18}"/>
              </a:ext>
            </a:extLst>
          </p:cNvPr>
          <p:cNvSpPr txBox="1"/>
          <p:nvPr/>
        </p:nvSpPr>
        <p:spPr>
          <a:xfrm>
            <a:off x="740130" y="3368042"/>
            <a:ext cx="3043223" cy="113513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7</a:t>
            </a:r>
          </a:p>
          <a:p>
            <a:pPr algn="l" defTabSz="457200">
              <a:defRPr sz="2100" b="1">
                <a:solidFill>
                  <a:srgbClr val="FFFFFF"/>
                </a:solidFill>
              </a:defRPr>
            </a:pPr>
            <a:r>
              <a:rPr lang="it-IT" dirty="0"/>
              <a:t>Satisfação alimentar do turista</a:t>
            </a:r>
            <a:r>
              <a:rPr dirty="0"/>
              <a:t>.</a:t>
            </a:r>
          </a:p>
        </p:txBody>
      </p:sp>
      <p:pic>
        <p:nvPicPr>
          <p:cNvPr id="4" name="Picture 3" descr="A picture containing person, produce&#10;&#10;Description automatically generated">
            <a:extLst>
              <a:ext uri="{FF2B5EF4-FFF2-40B4-BE49-F238E27FC236}">
                <a16:creationId xmlns:a16="http://schemas.microsoft.com/office/drawing/2014/main" id="{E82B0989-458B-DD25-1BDB-E133B584FE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513" y="8173756"/>
            <a:ext cx="10653572" cy="7101813"/>
          </a:xfrm>
          <a:prstGeom prst="rect">
            <a:avLst/>
          </a:prstGeom>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934"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935" name="1.2. Food contamination: How can it be prevented?…"/>
          <p:cNvSpPr txBox="1"/>
          <p:nvPr/>
        </p:nvSpPr>
        <p:spPr>
          <a:xfrm>
            <a:off x="6115918" y="348672"/>
            <a:ext cx="15066607" cy="459762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marR="331470" algn="just" defTabSz="449580">
              <a:defRPr sz="2900">
                <a:solidFill>
                  <a:schemeClr val="accent1">
                    <a:hueOff val="114395"/>
                    <a:lumOff val="-24975"/>
                  </a:schemeClr>
                </a:solidFill>
              </a:defRPr>
            </a:pPr>
            <a:r>
              <a:rPr lang="en-US" sz="3200" dirty="0"/>
              <a:t>Para o turista gastronómico, a comida local tem um papel importante na escolha do seu destino. No caso dos compradores interessados, a comida contribuiu para a satisfação das férias e eles comem comida local quando têm oportunidade. Os turistas que não são contactados pensam que a comida pode contribuir para a satisfação das suas férias, mas raramente compram comida local (</a:t>
            </a:r>
            <a:r>
              <a:rPr lang="en-US" sz="3200" b="1" dirty="0"/>
              <a:t>Fig. 7.1</a:t>
            </a:r>
            <a:r>
              <a:rPr lang="en-US" sz="3200" dirty="0"/>
              <a:t>). Os não empenhados e os retardatários são as pessoas que têm pouca ou nenhuma intenção de consumir alimentos locais (Smith et al., 2010). No caso do turista pós-moderno, a comida e a gastronomia são fundamentais para a formação da sua identidade. </a:t>
            </a:r>
            <a:endParaRPr sz="3200" dirty="0"/>
          </a:p>
        </p:txBody>
      </p:sp>
      <p:grpSp>
        <p:nvGrpSpPr>
          <p:cNvPr id="939" name="Agrupar"/>
          <p:cNvGrpSpPr/>
          <p:nvPr/>
        </p:nvGrpSpPr>
        <p:grpSpPr>
          <a:xfrm>
            <a:off x="20340637" y="14829510"/>
            <a:ext cx="1300908" cy="446058"/>
            <a:chOff x="0" y="0"/>
            <a:chExt cx="1300907" cy="446057"/>
          </a:xfrm>
        </p:grpSpPr>
        <p:sp>
          <p:nvSpPr>
            <p:cNvPr id="937"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938"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7…">
            <a:extLst>
              <a:ext uri="{FF2B5EF4-FFF2-40B4-BE49-F238E27FC236}">
                <a16:creationId xmlns:a16="http://schemas.microsoft.com/office/drawing/2014/main" id="{BF585BE5-1D36-6009-7458-721513D18FA2}"/>
              </a:ext>
            </a:extLst>
          </p:cNvPr>
          <p:cNvSpPr txBox="1"/>
          <p:nvPr/>
        </p:nvSpPr>
        <p:spPr>
          <a:xfrm>
            <a:off x="740130" y="3368042"/>
            <a:ext cx="3043223" cy="113513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7</a:t>
            </a:r>
          </a:p>
          <a:p>
            <a:pPr algn="l" defTabSz="457200">
              <a:defRPr sz="2100" b="1">
                <a:solidFill>
                  <a:srgbClr val="FFFFFF"/>
                </a:solidFill>
              </a:defRPr>
            </a:pPr>
            <a:r>
              <a:rPr lang="it-IT" dirty="0"/>
              <a:t>Satisfação alimentar do turista</a:t>
            </a:r>
            <a:r>
              <a:rPr dirty="0"/>
              <a:t>.</a:t>
            </a:r>
          </a:p>
        </p:txBody>
      </p:sp>
      <p:pic>
        <p:nvPicPr>
          <p:cNvPr id="10" name="Picture 9">
            <a:extLst>
              <a:ext uri="{FF2B5EF4-FFF2-40B4-BE49-F238E27FC236}">
                <a16:creationId xmlns:a16="http://schemas.microsoft.com/office/drawing/2014/main" id="{B71EDF30-FD9D-0DA6-69A2-889E291DF9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0652" y="5442179"/>
            <a:ext cx="12140389" cy="7168159"/>
          </a:xfrm>
          <a:prstGeom prst="rect">
            <a:avLst/>
          </a:prstGeom>
          <a:noFill/>
          <a:ln>
            <a:noFill/>
          </a:ln>
        </p:spPr>
      </p:pic>
      <p:sp>
        <p:nvSpPr>
          <p:cNvPr id="12" name="TextBox 11">
            <a:extLst>
              <a:ext uri="{FF2B5EF4-FFF2-40B4-BE49-F238E27FC236}">
                <a16:creationId xmlns:a16="http://schemas.microsoft.com/office/drawing/2014/main" id="{3491A480-3D5C-DDE6-13E5-182E4FD25BB0}"/>
              </a:ext>
            </a:extLst>
          </p:cNvPr>
          <p:cNvSpPr txBox="1"/>
          <p:nvPr/>
        </p:nvSpPr>
        <p:spPr>
          <a:xfrm>
            <a:off x="7665523" y="13313679"/>
            <a:ext cx="11153552" cy="5871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ct val="150000"/>
              </a:lnSpc>
              <a:defRPr sz="2000" i="1">
                <a:solidFill>
                  <a:schemeClr val="accent1">
                    <a:hueOff val="114395"/>
                    <a:lumOff val="-24975"/>
                  </a:schemeClr>
                </a:solidFill>
              </a:defRPr>
            </a:lvl1pPr>
          </a:lstStyle>
          <a:p>
            <a:r>
              <a:rPr lang="en-US" dirty="0"/>
              <a:t>Fig. 7.1. Importância do interesse pela alimentação como motivação para viajar</a:t>
            </a:r>
            <a:endParaRPr lang="el-GR" dirty="0"/>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 name="QUESTION 1…"/>
          <p:cNvSpPr txBox="1"/>
          <p:nvPr/>
        </p:nvSpPr>
        <p:spPr>
          <a:xfrm>
            <a:off x="6585654" y="3645429"/>
            <a:ext cx="14557066" cy="994635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numCol="2" spcCol="727853"/>
          <a:lstStyle/>
          <a:p>
            <a:pPr algn="l" defTabSz="457200">
              <a:defRPr b="1">
                <a:solidFill>
                  <a:schemeClr val="accent1">
                    <a:hueOff val="114395"/>
                    <a:lumOff val="-24975"/>
                  </a:schemeClr>
                </a:solidFill>
              </a:defRPr>
            </a:pPr>
            <a:r>
              <a:rPr dirty="0"/>
              <a:t>PERGUNTA 1</a:t>
            </a:r>
          </a:p>
          <a:p>
            <a:pPr algn="l" defTabSz="457200">
              <a:defRPr>
                <a:solidFill>
                  <a:schemeClr val="accent1">
                    <a:hueOff val="114395"/>
                    <a:lumOff val="-24975"/>
                  </a:schemeClr>
                </a:solidFill>
              </a:defRPr>
            </a:pPr>
            <a:r>
              <a:rPr lang="en-US" dirty="0"/>
              <a:t>A importância da satisfação alimentar dos turistas baseia-se na premissa de que esta satisfaz duas necessidades, uma _______ e outra ______.</a:t>
            </a:r>
            <a:endParaRPr dirty="0"/>
          </a:p>
          <a:p>
            <a:pPr marL="355599" lvl="1" indent="-355599" algn="l" defTabSz="457200">
              <a:buSzPct val="100000"/>
              <a:buAutoNum type="alphaLcParenR"/>
              <a:defRPr>
                <a:solidFill>
                  <a:schemeClr val="accent3">
                    <a:hueOff val="362282"/>
                    <a:satOff val="31803"/>
                    <a:lumOff val="-18242"/>
                  </a:schemeClr>
                </a:solidFill>
              </a:defRPr>
            </a:pPr>
            <a:r>
              <a:rPr lang="en-US" dirty="0"/>
              <a:t>Psicológico e social</a:t>
            </a:r>
            <a:endParaRPr dirty="0"/>
          </a:p>
          <a:p>
            <a:pPr marL="355599" lvl="1" indent="-355599" algn="l" defTabSz="457200">
              <a:buSzPct val="100000"/>
              <a:buAutoNum type="alphaLcParenR"/>
              <a:defRPr>
                <a:solidFill>
                  <a:schemeClr val="accent1">
                    <a:hueOff val="114395"/>
                    <a:lumOff val="-24975"/>
                  </a:schemeClr>
                </a:solidFill>
              </a:defRPr>
            </a:pPr>
            <a:r>
              <a:rPr lang="en-US" dirty="0"/>
              <a:t>Psicológico e económico</a:t>
            </a:r>
          </a:p>
          <a:p>
            <a:pPr marL="355599" lvl="1" indent="-355599" algn="l" defTabSz="457200">
              <a:buSzPct val="100000"/>
              <a:buAutoNum type="alphaLcParenR"/>
              <a:defRPr>
                <a:solidFill>
                  <a:schemeClr val="accent1">
                    <a:hueOff val="114395"/>
                    <a:lumOff val="-24975"/>
                  </a:schemeClr>
                </a:solidFill>
              </a:defRPr>
            </a:pPr>
            <a:r>
              <a:rPr lang="en-US" dirty="0"/>
              <a:t>Social e económico</a:t>
            </a:r>
            <a:endParaRPr dirty="0"/>
          </a:p>
          <a:p>
            <a:pPr algn="just" defTabSz="457200">
              <a:defRPr>
                <a:solidFill>
                  <a:schemeClr val="accent1">
                    <a:hueOff val="114395"/>
                    <a:lumOff val="-24975"/>
                  </a:schemeClr>
                </a:solidFill>
              </a:defRPr>
            </a:pPr>
            <a:endParaRPr dirty="0"/>
          </a:p>
          <a:p>
            <a:pPr algn="just" defTabSz="457200">
              <a:defRPr b="1">
                <a:solidFill>
                  <a:schemeClr val="accent1">
                    <a:hueOff val="114395"/>
                    <a:lumOff val="-24975"/>
                  </a:schemeClr>
                </a:solidFill>
              </a:defRPr>
            </a:pPr>
            <a:r>
              <a:rPr dirty="0"/>
              <a:t>PERGUNTA 2</a:t>
            </a:r>
          </a:p>
          <a:p>
            <a:pPr algn="just" defTabSz="457200">
              <a:defRPr>
                <a:solidFill>
                  <a:schemeClr val="accent1">
                    <a:hueOff val="114395"/>
                    <a:lumOff val="-24975"/>
                  </a:schemeClr>
                </a:solidFill>
              </a:defRPr>
            </a:pPr>
            <a:r>
              <a:rPr lang="en-US" dirty="0"/>
              <a:t>Uma experiência gastronómica pode criar uma ligação entre as pessoas e o seu destino turístico, o que pode aumentar a satisfação global da viagem</a:t>
            </a:r>
            <a:endParaRPr dirty="0"/>
          </a:p>
          <a:p>
            <a:pPr marL="355599" lvl="1" indent="-355599" algn="l" defTabSz="457200">
              <a:buSzPct val="100000"/>
              <a:buFontTx/>
              <a:buAutoNum type="alphaLcParenR"/>
              <a:defRPr>
                <a:solidFill>
                  <a:schemeClr val="accent3">
                    <a:hueOff val="362282"/>
                    <a:satOff val="31803"/>
                    <a:lumOff val="-18242"/>
                  </a:schemeClr>
                </a:solidFill>
              </a:defRPr>
            </a:pPr>
            <a:r>
              <a:rPr lang="en-US" dirty="0">
                <a:solidFill>
                  <a:schemeClr val="accent3">
                    <a:hueOff val="362282"/>
                    <a:satOff val="31803"/>
                    <a:lumOff val="-18242"/>
                  </a:schemeClr>
                </a:solidFill>
              </a:rPr>
              <a:t>Verdadeiro</a:t>
            </a:r>
          </a:p>
          <a:p>
            <a:pPr marL="426719" indent="-426719" algn="just" defTabSz="457200">
              <a:buSzPct val="100000"/>
              <a:buAutoNum type="alphaLcParenR"/>
              <a:defRPr>
                <a:solidFill>
                  <a:schemeClr val="accent1">
                    <a:hueOff val="114395"/>
                    <a:lumOff val="-24975"/>
                  </a:schemeClr>
                </a:solidFill>
              </a:defRPr>
            </a:pPr>
            <a:r>
              <a:rPr lang="en-US" dirty="0"/>
              <a:t>Falso</a:t>
            </a:r>
            <a:endParaRPr dirty="0"/>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3</a:t>
            </a:r>
          </a:p>
          <a:p>
            <a:pPr algn="l" defTabSz="457200">
              <a:defRPr>
                <a:solidFill>
                  <a:schemeClr val="accent1">
                    <a:hueOff val="114395"/>
                    <a:lumOff val="-24975"/>
                  </a:schemeClr>
                </a:solidFill>
              </a:defRPr>
            </a:pPr>
            <a:r>
              <a:rPr lang="en-US" dirty="0"/>
              <a:t>O que é um turista gastronómico?</a:t>
            </a:r>
            <a:endParaRPr dirty="0"/>
          </a:p>
          <a:p>
            <a:pPr marL="355599" lvl="1" indent="-355599" algn="l" defTabSz="457200">
              <a:buSzPct val="100000"/>
              <a:buAutoNum type="alphaLcParenR"/>
              <a:defRPr>
                <a:solidFill>
                  <a:schemeClr val="accent1">
                    <a:hueOff val="114395"/>
                    <a:lumOff val="-24975"/>
                  </a:schemeClr>
                </a:solidFill>
              </a:defRPr>
            </a:pPr>
            <a:r>
              <a:rPr lang="en-US" dirty="0"/>
              <a:t>Um turista que cozinha as suas próprias refeições durante as viagens</a:t>
            </a:r>
            <a:endParaRPr dirty="0"/>
          </a:p>
          <a:p>
            <a:pPr marL="355599" lvl="1" indent="-355599" algn="l" defTabSz="457200">
              <a:buSzPct val="100000"/>
              <a:buAutoNum type="alphaLcParenR"/>
              <a:defRPr>
                <a:solidFill>
                  <a:schemeClr val="accent3">
                    <a:hueOff val="362282"/>
                    <a:satOff val="31803"/>
                    <a:lumOff val="-18242"/>
                  </a:schemeClr>
                </a:solidFill>
              </a:defRPr>
            </a:pPr>
            <a:r>
              <a:rPr lang="en-US" dirty="0"/>
              <a:t>Pessoas que querem experimentar a comida e a cultura locais </a:t>
            </a:r>
            <a:endParaRPr dirty="0"/>
          </a:p>
          <a:p>
            <a:pPr marL="355599" lvl="1" indent="-355599" algn="l" defTabSz="457200">
              <a:buSzPct val="100000"/>
              <a:buAutoNum type="alphaLcParenR"/>
              <a:defRPr>
                <a:solidFill>
                  <a:schemeClr val="accent1">
                    <a:hueOff val="114395"/>
                    <a:lumOff val="-24975"/>
                  </a:schemeClr>
                </a:solidFill>
              </a:defRPr>
            </a:pPr>
            <a:r>
              <a:rPr lang="en-US" dirty="0"/>
              <a:t>Turistas que queiram participar em aulas de culinária local</a:t>
            </a:r>
            <a:endParaRPr dirty="0"/>
          </a:p>
          <a:p>
            <a:pPr marL="355599" lvl="1" indent="-355599" algn="l" defTabSz="457200">
              <a:buSzPct val="100000"/>
              <a:buAutoNum type="alphaLcParenR"/>
              <a:defRPr>
                <a:solidFill>
                  <a:schemeClr val="accent1">
                    <a:hueOff val="114395"/>
                    <a:lumOff val="-24975"/>
                  </a:schemeClr>
                </a:solidFill>
              </a:defRPr>
            </a:pPr>
            <a:r>
              <a:rPr lang="en-US" dirty="0"/>
              <a:t>B e C</a:t>
            </a:r>
            <a:r>
              <a:rPr dirty="0"/>
              <a:t>. </a:t>
            </a:r>
          </a:p>
          <a:p>
            <a:pPr algn="just" defTabSz="457200">
              <a:defRPr b="1">
                <a:solidFill>
                  <a:schemeClr val="accent1">
                    <a:hueOff val="114395"/>
                    <a:lumOff val="-24975"/>
                  </a:schemeClr>
                </a:solidFill>
              </a:defRPr>
            </a:pPr>
            <a:endParaRPr lang="en-US" dirty="0"/>
          </a:p>
          <a:p>
            <a:pPr algn="just" defTabSz="457200">
              <a:defRPr b="1">
                <a:solidFill>
                  <a:schemeClr val="accent1">
                    <a:hueOff val="114395"/>
                    <a:lumOff val="-24975"/>
                  </a:schemeClr>
                </a:solidFill>
              </a:defRPr>
            </a:pPr>
            <a:endParaRPr lang="en-US" dirty="0"/>
          </a:p>
          <a:p>
            <a:pPr algn="just" defTabSz="457200">
              <a:defRPr b="1">
                <a:solidFill>
                  <a:schemeClr val="accent1">
                    <a:hueOff val="114395"/>
                    <a:lumOff val="-24975"/>
                  </a:schemeClr>
                </a:solidFill>
              </a:defRPr>
            </a:pPr>
            <a:endParaRPr lang="en-US" dirty="0"/>
          </a:p>
          <a:p>
            <a:pPr algn="just" defTabSz="457200">
              <a:defRPr b="1">
                <a:solidFill>
                  <a:schemeClr val="accent1">
                    <a:hueOff val="114395"/>
                    <a:lumOff val="-24975"/>
                  </a:schemeClr>
                </a:solidFill>
              </a:defRPr>
            </a:pPr>
            <a:r>
              <a:rPr dirty="0"/>
              <a:t>PERGUNTA 4</a:t>
            </a:r>
          </a:p>
          <a:p>
            <a:pPr algn="just" defTabSz="457200">
              <a:defRPr b="1">
                <a:solidFill>
                  <a:schemeClr val="accent1">
                    <a:hueOff val="114395"/>
                    <a:lumOff val="-24975"/>
                  </a:schemeClr>
                </a:solidFill>
              </a:defRPr>
            </a:pPr>
            <a:r>
              <a:rPr lang="en-US" b="0" dirty="0"/>
              <a:t>O consumo de alimentos não é um elemento tão importante da experiência turística global</a:t>
            </a:r>
            <a:r>
              <a:rPr b="0" dirty="0"/>
              <a:t>.</a:t>
            </a:r>
          </a:p>
          <a:p>
            <a:pPr marL="355599" lvl="1" indent="-355599" algn="l" defTabSz="457200">
              <a:buSzPct val="100000"/>
              <a:buAutoNum type="alphaLcParenR"/>
              <a:defRPr>
                <a:solidFill>
                  <a:schemeClr val="accent1">
                    <a:hueOff val="114395"/>
                    <a:lumOff val="-24975"/>
                  </a:schemeClr>
                </a:solidFill>
              </a:defRPr>
            </a:pPr>
            <a:r>
              <a:rPr lang="en-US" dirty="0"/>
              <a:t>Verdadeiro</a:t>
            </a:r>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Falso</a:t>
            </a:r>
            <a:endParaRPr dirty="0">
              <a:solidFill>
                <a:schemeClr val="accent3">
                  <a:hueOff val="362282"/>
                  <a:satOff val="31803"/>
                  <a:lumOff val="-18242"/>
                </a:schemeClr>
              </a:solidFill>
            </a:endParaRPr>
          </a:p>
          <a:p>
            <a:pPr algn="l" defTabSz="457200">
              <a:defRPr sz="2200">
                <a:solidFill>
                  <a:schemeClr val="accent1">
                    <a:hueOff val="114395"/>
                    <a:lumOff val="-24975"/>
                  </a:schemeClr>
                </a:solidFill>
              </a:defRPr>
            </a:pPr>
            <a:endParaRPr dirty="0"/>
          </a:p>
        </p:txBody>
      </p:sp>
      <p:sp>
        <p:nvSpPr>
          <p:cNvPr id="1144"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1145"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1146" name="Unit 7…"/>
          <p:cNvSpPr txBox="1"/>
          <p:nvPr/>
        </p:nvSpPr>
        <p:spPr>
          <a:xfrm>
            <a:off x="8715136" y="1095099"/>
            <a:ext cx="8858727" cy="187380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p>
            <a:pPr defTabSz="738187">
              <a:defRPr sz="3200">
                <a:solidFill>
                  <a:schemeClr val="accent1">
                    <a:hueOff val="114395"/>
                    <a:lumOff val="-24975"/>
                  </a:schemeClr>
                </a:solidFill>
                <a:latin typeface="Helvetica"/>
                <a:ea typeface="Helvetica"/>
                <a:cs typeface="Helvetica"/>
                <a:sym typeface="Helvetica"/>
              </a:defRPr>
            </a:pPr>
            <a:r>
              <a:rPr dirty="0" err="1"/>
              <a:t>Unidade</a:t>
            </a:r>
            <a:r>
              <a:rPr dirty="0"/>
              <a:t> 7</a:t>
            </a:r>
          </a:p>
          <a:p>
            <a:pPr defTabSz="738187">
              <a:defRPr sz="5000">
                <a:solidFill>
                  <a:schemeClr val="accent1">
                    <a:hueOff val="114395"/>
                    <a:lumOff val="-24975"/>
                  </a:schemeClr>
                </a:solidFill>
                <a:latin typeface="A.C.M.E. Secret Agent"/>
                <a:ea typeface="A.C.M.E. Secret Agent"/>
                <a:cs typeface="A.C.M.E. Secret Agent"/>
                <a:sym typeface="A.C.M.E. Secret Agent"/>
              </a:defRPr>
            </a:pPr>
            <a:r>
              <a:rPr dirty="0" err="1"/>
              <a:t>Perguntas</a:t>
            </a:r>
            <a:r>
              <a:rPr dirty="0"/>
              <a:t> de </a:t>
            </a:r>
            <a:r>
              <a:rPr lang="en-GB" dirty="0" err="1"/>
              <a:t>correção</a:t>
            </a:r>
            <a:r>
              <a:rPr lang="en-GB" dirty="0"/>
              <a:t> </a:t>
            </a:r>
            <a:r>
              <a:rPr lang="en-GB" dirty="0" err="1"/>
              <a:t>autónoma</a:t>
            </a:r>
            <a:endParaRPr dirty="0"/>
          </a:p>
          <a:p>
            <a:pPr defTabSz="738187">
              <a:defRPr sz="2900">
                <a:solidFill>
                  <a:schemeClr val="accent1">
                    <a:hueOff val="114395"/>
                    <a:lumOff val="-24975"/>
                  </a:schemeClr>
                </a:solidFill>
                <a:latin typeface="Helvetica"/>
                <a:ea typeface="Helvetica"/>
                <a:cs typeface="Helvetica"/>
                <a:sym typeface="Helvetica"/>
              </a:defRPr>
            </a:pPr>
            <a:r>
              <a:rPr lang="pt-PT" dirty="0"/>
              <a:t>I</a:t>
            </a:r>
            <a:r>
              <a:rPr dirty="0" err="1"/>
              <a:t>ndique</a:t>
            </a:r>
            <a:r>
              <a:rPr dirty="0"/>
              <a:t> a </a:t>
            </a:r>
            <a:r>
              <a:rPr dirty="0" err="1"/>
              <a:t>resposta</a:t>
            </a:r>
            <a:r>
              <a:rPr dirty="0"/>
              <a:t> </a:t>
            </a:r>
            <a:r>
              <a:rPr lang="en-GB" dirty="0" err="1"/>
              <a:t>correta</a:t>
            </a:r>
            <a:endParaRPr dirty="0"/>
          </a:p>
        </p:txBody>
      </p:sp>
      <p:grpSp>
        <p:nvGrpSpPr>
          <p:cNvPr id="1150" name="Agrupar"/>
          <p:cNvGrpSpPr/>
          <p:nvPr/>
        </p:nvGrpSpPr>
        <p:grpSpPr>
          <a:xfrm>
            <a:off x="20340637" y="14829510"/>
            <a:ext cx="1300908" cy="446058"/>
            <a:chOff x="0" y="0"/>
            <a:chExt cx="1300907" cy="446057"/>
          </a:xfrm>
        </p:grpSpPr>
        <p:sp>
          <p:nvSpPr>
            <p:cNvPr id="114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14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7…">
            <a:extLst>
              <a:ext uri="{FF2B5EF4-FFF2-40B4-BE49-F238E27FC236}">
                <a16:creationId xmlns:a16="http://schemas.microsoft.com/office/drawing/2014/main" id="{BC9D571A-15F3-BE4A-6A12-9C8204D1504B}"/>
              </a:ext>
            </a:extLst>
          </p:cNvPr>
          <p:cNvSpPr txBox="1"/>
          <p:nvPr/>
        </p:nvSpPr>
        <p:spPr>
          <a:xfrm>
            <a:off x="740130" y="3368042"/>
            <a:ext cx="3043223" cy="113513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7</a:t>
            </a:r>
          </a:p>
          <a:p>
            <a:pPr algn="l" defTabSz="457200">
              <a:defRPr sz="2100" b="1">
                <a:solidFill>
                  <a:srgbClr val="FFFFFF"/>
                </a:solidFill>
              </a:defRPr>
            </a:pPr>
            <a:r>
              <a:rPr lang="it-IT" dirty="0"/>
              <a:t>Satisfação alimentar do turista</a:t>
            </a:r>
            <a:r>
              <a:rPr dirty="0"/>
              <a:t>.</a:t>
            </a:r>
          </a:p>
        </p:txBody>
      </p:sp>
      <p:sp>
        <p:nvSpPr>
          <p:cNvPr id="11" name="Rectángulo redondeado">
            <a:extLst>
              <a:ext uri="{FF2B5EF4-FFF2-40B4-BE49-F238E27FC236}">
                <a16:creationId xmlns:a16="http://schemas.microsoft.com/office/drawing/2014/main" id="{87DB3276-A165-05EC-1E18-6126FA743203}"/>
              </a:ext>
            </a:extLst>
          </p:cNvPr>
          <p:cNvSpPr/>
          <p:nvPr/>
        </p:nvSpPr>
        <p:spPr>
          <a:xfrm>
            <a:off x="14323646" y="11604259"/>
            <a:ext cx="7246935" cy="2774591"/>
          </a:xfrm>
          <a:prstGeom prst="roundRect">
            <a:avLst>
              <a:gd name="adj" fmla="val 9616"/>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2" name="LINKS OF INTEREST">
            <a:extLst>
              <a:ext uri="{FF2B5EF4-FFF2-40B4-BE49-F238E27FC236}">
                <a16:creationId xmlns:a16="http://schemas.microsoft.com/office/drawing/2014/main" id="{62470D2D-2355-1778-99C2-1D6B63BD3202}"/>
              </a:ext>
            </a:extLst>
          </p:cNvPr>
          <p:cNvSpPr txBox="1"/>
          <p:nvPr/>
        </p:nvSpPr>
        <p:spPr>
          <a:xfrm>
            <a:off x="14654975" y="11876986"/>
            <a:ext cx="2918888" cy="111974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rPr dirty="0"/>
              <a:t>LIGAÇÕES DE INTERESSE</a:t>
            </a:r>
          </a:p>
        </p:txBody>
      </p:sp>
      <p:sp>
        <p:nvSpPr>
          <p:cNvPr id="13" name="Encendido">
            <a:extLst>
              <a:ext uri="{FF2B5EF4-FFF2-40B4-BE49-F238E27FC236}">
                <a16:creationId xmlns:a16="http://schemas.microsoft.com/office/drawing/2014/main" id="{28FE0482-1BC6-26A0-47C9-41079D097AD3}"/>
              </a:ext>
            </a:extLst>
          </p:cNvPr>
          <p:cNvSpPr/>
          <p:nvPr/>
        </p:nvSpPr>
        <p:spPr>
          <a:xfrm>
            <a:off x="15012206" y="13059703"/>
            <a:ext cx="1001797" cy="1042359"/>
          </a:xfrm>
          <a:custGeom>
            <a:avLst/>
            <a:gdLst/>
            <a:ahLst/>
            <a:cxnLst>
              <a:cxn ang="0">
                <a:pos x="wd2" y="hd2"/>
              </a:cxn>
              <a:cxn ang="5400000">
                <a:pos x="wd2" y="hd2"/>
              </a:cxn>
              <a:cxn ang="10800000">
                <a:pos x="wd2" y="hd2"/>
              </a:cxn>
              <a:cxn ang="16200000">
                <a:pos x="wd2" y="hd2"/>
              </a:cxn>
            </a:cxnLst>
            <a:rect l="0" t="0" r="r" b="b"/>
            <a:pathLst>
              <a:path w="21594" h="21600" extrusionOk="0">
                <a:moveTo>
                  <a:pt x="10797" y="0"/>
                </a:moveTo>
                <a:cubicBezTo>
                  <a:pt x="9878" y="0"/>
                  <a:pt x="9133" y="716"/>
                  <a:pt x="9133" y="1600"/>
                </a:cubicBezTo>
                <a:lnTo>
                  <a:pt x="9133" y="10222"/>
                </a:lnTo>
                <a:cubicBezTo>
                  <a:pt x="9133" y="11106"/>
                  <a:pt x="9878" y="11822"/>
                  <a:pt x="10797" y="11822"/>
                </a:cubicBezTo>
                <a:cubicBezTo>
                  <a:pt x="11717" y="11822"/>
                  <a:pt x="12461" y="11106"/>
                  <a:pt x="12461" y="10222"/>
                </a:cubicBezTo>
                <a:lnTo>
                  <a:pt x="12461" y="1600"/>
                </a:lnTo>
                <a:cubicBezTo>
                  <a:pt x="12461" y="716"/>
                  <a:pt x="11717" y="0"/>
                  <a:pt x="10797" y="0"/>
                </a:cubicBezTo>
                <a:close/>
                <a:moveTo>
                  <a:pt x="4155" y="3552"/>
                </a:moveTo>
                <a:cubicBezTo>
                  <a:pt x="3730" y="3561"/>
                  <a:pt x="3308" y="3725"/>
                  <a:pt x="2990" y="4045"/>
                </a:cubicBezTo>
                <a:cubicBezTo>
                  <a:pt x="1061" y="5987"/>
                  <a:pt x="0" y="8536"/>
                  <a:pt x="0" y="11220"/>
                </a:cubicBezTo>
                <a:cubicBezTo>
                  <a:pt x="0" y="16941"/>
                  <a:pt x="4840" y="21600"/>
                  <a:pt x="10797" y="21600"/>
                </a:cubicBezTo>
                <a:cubicBezTo>
                  <a:pt x="16754" y="21600"/>
                  <a:pt x="21600" y="16941"/>
                  <a:pt x="21594" y="11220"/>
                </a:cubicBezTo>
                <a:cubicBezTo>
                  <a:pt x="21594" y="8536"/>
                  <a:pt x="20534" y="5987"/>
                  <a:pt x="18605" y="4045"/>
                </a:cubicBezTo>
                <a:cubicBezTo>
                  <a:pt x="17973" y="3411"/>
                  <a:pt x="16917" y="3383"/>
                  <a:pt x="16251" y="3996"/>
                </a:cubicBezTo>
                <a:cubicBezTo>
                  <a:pt x="15591" y="4603"/>
                  <a:pt x="15565" y="5618"/>
                  <a:pt x="16202" y="6258"/>
                </a:cubicBezTo>
                <a:cubicBezTo>
                  <a:pt x="17539" y="7603"/>
                  <a:pt x="18271" y="9360"/>
                  <a:pt x="18271" y="11220"/>
                </a:cubicBezTo>
                <a:cubicBezTo>
                  <a:pt x="18271" y="15179"/>
                  <a:pt x="14910" y="18401"/>
                  <a:pt x="10792" y="18401"/>
                </a:cubicBezTo>
                <a:cubicBezTo>
                  <a:pt x="6674" y="18401"/>
                  <a:pt x="3323" y="15179"/>
                  <a:pt x="3323" y="11220"/>
                </a:cubicBezTo>
                <a:cubicBezTo>
                  <a:pt x="3323" y="9360"/>
                  <a:pt x="4056" y="7598"/>
                  <a:pt x="5392" y="6258"/>
                </a:cubicBezTo>
                <a:cubicBezTo>
                  <a:pt x="6030" y="5618"/>
                  <a:pt x="6009" y="4609"/>
                  <a:pt x="5343" y="3996"/>
                </a:cubicBezTo>
                <a:cubicBezTo>
                  <a:pt x="5010" y="3690"/>
                  <a:pt x="4580" y="3543"/>
                  <a:pt x="4155" y="3552"/>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dirty="0"/>
          </a:p>
        </p:txBody>
      </p:sp>
      <p:sp>
        <p:nvSpPr>
          <p:cNvPr id="3" name="TextBox 2">
            <a:extLst>
              <a:ext uri="{FF2B5EF4-FFF2-40B4-BE49-F238E27FC236}">
                <a16:creationId xmlns:a16="http://schemas.microsoft.com/office/drawing/2014/main" id="{40F3C665-A2AE-E294-E45D-BE3C43E62FE6}"/>
              </a:ext>
            </a:extLst>
          </p:cNvPr>
          <p:cNvSpPr txBox="1"/>
          <p:nvPr/>
        </p:nvSpPr>
        <p:spPr>
          <a:xfrm>
            <a:off x="17325474" y="12553385"/>
            <a:ext cx="3613168" cy="904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pPr marL="0" marR="0" indent="0" algn="ctr" defTabSz="2799574" rtl="0" fontAlgn="auto" latinLnBrk="0" hangingPunct="0">
              <a:lnSpc>
                <a:spcPct val="100000"/>
              </a:lnSpc>
              <a:spcBef>
                <a:spcPts val="0"/>
              </a:spcBef>
              <a:spcAft>
                <a:spcPts val="0"/>
              </a:spcAft>
              <a:buClrTx/>
              <a:buSzTx/>
              <a:buFontTx/>
              <a:buNone/>
              <a:tabLst/>
            </a:pPr>
            <a:r>
              <a:rPr kumimoji="0" lang="it-IT" sz="2400" b="0" i="0" u="none" strike="noStrike" cap="none" spc="0" normalizeH="0" baseline="0" dirty="0">
                <a:ln>
                  <a:noFill/>
                </a:ln>
                <a:solidFill>
                  <a:srgbClr val="5E5E5E"/>
                </a:solidFill>
                <a:effectLst/>
                <a:uFillTx/>
                <a:latin typeface="+mn-lt"/>
                <a:ea typeface="+mn-ea"/>
                <a:cs typeface="+mn-cs"/>
                <a:sym typeface="Helvetica Neue"/>
                <a:hlinkClick r:id="rId3"/>
              </a:rPr>
              <a:t>https://www.youtube.com/watch?v=Hqh1Kk-3BYo</a:t>
            </a:r>
            <a:endParaRPr kumimoji="0" lang="el-GR" sz="2400" b="0" i="0" u="none" strike="noStrike" cap="none" spc="0" normalizeH="0" baseline="0" dirty="0">
              <a:ln>
                <a:noFill/>
              </a:ln>
              <a:solidFill>
                <a:srgbClr val="5E5E5E"/>
              </a:solidFill>
              <a:effectLst/>
              <a:uFillTx/>
              <a:latin typeface="+mn-lt"/>
              <a:ea typeface="+mn-ea"/>
              <a:cs typeface="+mn-cs"/>
              <a:sym typeface="Helvetica Neue"/>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igura"/>
          <p:cNvSpPr/>
          <p:nvPr/>
        </p:nvSpPr>
        <p:spPr>
          <a:xfrm>
            <a:off x="-251810" y="-392082"/>
            <a:ext cx="22590783" cy="16311789"/>
          </a:xfrm>
          <a:custGeom>
            <a:avLst/>
            <a:gdLst/>
            <a:ahLst/>
            <a:cxnLst>
              <a:cxn ang="0">
                <a:pos x="wd2" y="hd2"/>
              </a:cxn>
              <a:cxn ang="5400000">
                <a:pos x="wd2" y="hd2"/>
              </a:cxn>
              <a:cxn ang="10800000">
                <a:pos x="wd2" y="hd2"/>
              </a:cxn>
              <a:cxn ang="16200000">
                <a:pos x="wd2" y="hd2"/>
              </a:cxn>
            </a:cxnLst>
            <a:rect l="0" t="0" r="r" b="b"/>
            <a:pathLst>
              <a:path w="21600" h="21600" extrusionOk="0">
                <a:moveTo>
                  <a:pt x="4826" y="72"/>
                </a:moveTo>
                <a:cubicBezTo>
                  <a:pt x="4666" y="858"/>
                  <a:pt x="4389" y="1591"/>
                  <a:pt x="4014" y="2227"/>
                </a:cubicBezTo>
                <a:cubicBezTo>
                  <a:pt x="3049" y="3866"/>
                  <a:pt x="1542" y="4741"/>
                  <a:pt x="0" y="4560"/>
                </a:cubicBezTo>
                <a:lnTo>
                  <a:pt x="120" y="21600"/>
                </a:lnTo>
                <a:lnTo>
                  <a:pt x="21600" y="21600"/>
                </a:lnTo>
                <a:lnTo>
                  <a:pt x="21600" y="0"/>
                </a:lnTo>
                <a:lnTo>
                  <a:pt x="4826" y="72"/>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81" name="logoflavours02.png" descr="logoflavours02.png"/>
          <p:cNvPicPr>
            <a:picLocks noChangeAspect="1"/>
          </p:cNvPicPr>
          <p:nvPr/>
        </p:nvPicPr>
        <p:blipFill>
          <a:blip r:embed="rId2"/>
          <a:stretch>
            <a:fillRect/>
          </a:stretch>
        </p:blipFill>
        <p:spPr>
          <a:xfrm>
            <a:off x="311109" y="602829"/>
            <a:ext cx="2912513" cy="1258593"/>
          </a:xfrm>
          <a:prstGeom prst="rect">
            <a:avLst/>
          </a:prstGeom>
          <a:ln w="12700">
            <a:miter lim="400000"/>
          </a:ln>
        </p:spPr>
      </p:pic>
      <p:sp>
        <p:nvSpPr>
          <p:cNvPr id="182" name="What is entrepreneurship? Entrepreneurship in the rural environment.…"/>
          <p:cNvSpPr txBox="1"/>
          <p:nvPr/>
        </p:nvSpPr>
        <p:spPr>
          <a:xfrm>
            <a:off x="5489930" y="4033478"/>
            <a:ext cx="12108740" cy="6829005"/>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marL="584200" indent="-584200" algn="l" defTabSz="457200">
              <a:spcAft>
                <a:spcPts val="1200"/>
              </a:spcAft>
              <a:buSzPct val="100000"/>
              <a:buAutoNum type="arabicPeriod"/>
              <a:defRPr sz="3300">
                <a:solidFill>
                  <a:schemeClr val="accent4">
                    <a:hueOff val="348544"/>
                    <a:lumOff val="7139"/>
                  </a:schemeClr>
                </a:solidFill>
              </a:defRPr>
            </a:pPr>
            <a:r>
              <a:rPr lang="en-US" dirty="0">
                <a:solidFill>
                  <a:schemeClr val="bg1"/>
                </a:solidFill>
              </a:rPr>
              <a:t>Conhecimentos e compreensão dos conceitos-chave: marca e imagem</a:t>
            </a:r>
            <a:r>
              <a:rPr dirty="0">
                <a:solidFill>
                  <a:schemeClr val="bg1"/>
                </a:solidFill>
              </a:rPr>
              <a:t>.</a:t>
            </a:r>
          </a:p>
          <a:p>
            <a:pPr marL="584200" indent="-584200" algn="l" defTabSz="457200">
              <a:spcAft>
                <a:spcPts val="1200"/>
              </a:spcAft>
              <a:buSzPct val="100000"/>
              <a:buFontTx/>
              <a:buAutoNum type="arabicPeriod"/>
              <a:defRPr sz="3300">
                <a:solidFill>
                  <a:schemeClr val="accent4">
                    <a:hueOff val="348544"/>
                    <a:lumOff val="7139"/>
                  </a:schemeClr>
                </a:solidFill>
              </a:defRPr>
            </a:pPr>
            <a:r>
              <a:rPr lang="en-US" sz="3300" dirty="0">
                <a:solidFill>
                  <a:schemeClr val="bg1"/>
                </a:solidFill>
              </a:rPr>
              <a:t>Criar um ponto de gastronomia local como imagem de destino turístico</a:t>
            </a:r>
            <a:r>
              <a:rPr sz="3300" dirty="0">
                <a:solidFill>
                  <a:schemeClr val="accent4">
                    <a:hueOff val="348544"/>
                    <a:lumOff val="7139"/>
                  </a:schemeClr>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Utilização de canais de redes sociais</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it-IT" dirty="0">
                <a:solidFill>
                  <a:schemeClr val="bg1"/>
                </a:solidFill>
              </a:rPr>
              <a:t>Comunicação e narração de histórias</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Sustentabilidade e apoio da comunidade local para a preservação do específico</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Destino turístico e mercado gastronómico</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it-IT" dirty="0">
                <a:solidFill>
                  <a:schemeClr val="bg1"/>
                </a:solidFill>
              </a:rPr>
              <a:t>Satisfação alimentar do turista</a:t>
            </a:r>
            <a:r>
              <a:rPr lang="el-GR" dirty="0">
                <a:solidFill>
                  <a:schemeClr val="bg1"/>
                </a:solidFill>
              </a:rPr>
              <a:t>.</a:t>
            </a:r>
            <a:endParaRPr dirty="0">
              <a:solidFill>
                <a:schemeClr val="bg1"/>
              </a:solidFill>
            </a:endParaRPr>
          </a:p>
          <a:p>
            <a:pPr marL="584200" indent="-584200" algn="l" defTabSz="457200">
              <a:spcAft>
                <a:spcPts val="1200"/>
              </a:spcAft>
              <a:buSzPct val="100000"/>
              <a:buAutoNum type="arabicPeriod"/>
              <a:defRPr sz="3300">
                <a:solidFill>
                  <a:srgbClr val="FFFFFF"/>
                </a:solidFill>
              </a:defRPr>
            </a:pPr>
            <a:r>
              <a:rPr lang="en-US" dirty="0">
                <a:solidFill>
                  <a:srgbClr val="FFFF00"/>
                </a:solidFill>
              </a:rPr>
              <a:t>Agências de viagens e adesão às rotas do turismo gastronómico</a:t>
            </a:r>
            <a:r>
              <a:rPr dirty="0">
                <a:solidFill>
                  <a:srgbClr val="FFFF00"/>
                </a:solidFill>
              </a:rPr>
              <a:t>.</a:t>
            </a:r>
          </a:p>
        </p:txBody>
      </p:sp>
      <p:grpSp>
        <p:nvGrpSpPr>
          <p:cNvPr id="186" name="Agrupar"/>
          <p:cNvGrpSpPr/>
          <p:nvPr/>
        </p:nvGrpSpPr>
        <p:grpSpPr>
          <a:xfrm>
            <a:off x="20340637" y="14829510"/>
            <a:ext cx="1300908" cy="446058"/>
            <a:chOff x="0" y="0"/>
            <a:chExt cx="1300907" cy="446057"/>
          </a:xfrm>
        </p:grpSpPr>
        <p:sp>
          <p:nvSpPr>
            <p:cNvPr id="184" name="Flecha"/>
            <p:cNvSpPr/>
            <p:nvPr/>
          </p:nvSpPr>
          <p:spPr>
            <a:xfrm>
              <a:off x="702902" y="0"/>
              <a:ext cx="598006" cy="446058"/>
            </a:xfrm>
            <a:prstGeom prst="rightArrow">
              <a:avLst>
                <a:gd name="adj1" fmla="val 48937"/>
                <a:gd name="adj2" fmla="val 67430"/>
              </a:avLst>
            </a:prstGeom>
            <a:noFill/>
            <a:ln w="63500" cap="flat">
              <a:solidFill>
                <a:srgbClr val="FFFFFF"/>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85" name="Flecha"/>
            <p:cNvSpPr/>
            <p:nvPr/>
          </p:nvSpPr>
          <p:spPr>
            <a:xfrm rot="10800000">
              <a:off x="0" y="-1"/>
              <a:ext cx="598005" cy="446059"/>
            </a:xfrm>
            <a:prstGeom prst="rightArrow">
              <a:avLst>
                <a:gd name="adj1" fmla="val 48937"/>
                <a:gd name="adj2" fmla="val 67430"/>
              </a:avLst>
            </a:prstGeom>
            <a:noFill/>
            <a:ln w="63500" cap="flat">
              <a:solidFill>
                <a:srgbClr val="FFFFFF"/>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S">
            <a:extLst>
              <a:ext uri="{FF2B5EF4-FFF2-40B4-BE49-F238E27FC236}">
                <a16:creationId xmlns:a16="http://schemas.microsoft.com/office/drawing/2014/main" id="{464B4AA5-09F8-F913-024B-3CAB2E020502}"/>
              </a:ext>
            </a:extLst>
          </p:cNvPr>
          <p:cNvSpPr txBox="1"/>
          <p:nvPr/>
        </p:nvSpPr>
        <p:spPr>
          <a:xfrm>
            <a:off x="1648245" y="3865918"/>
            <a:ext cx="3028885" cy="1482560"/>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dirty="0"/>
              <a:t>UNIDADES</a:t>
            </a:r>
          </a:p>
        </p:txBody>
      </p:sp>
    </p:spTree>
    <p:extLst>
      <p:ext uri="{BB962C8B-B14F-4D97-AF65-F5344CB8AC3E}">
        <p14:creationId xmlns:p14="http://schemas.microsoft.com/office/powerpoint/2010/main" val="2173562298"/>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marL="601903" indent="-601903" defTabSz="943239">
              <a:buSzPct val="100000"/>
              <a:buAutoNum type="arabicPeriod"/>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1162"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1163" name="UNIT 8…"/>
          <p:cNvSpPr txBox="1"/>
          <p:nvPr/>
        </p:nvSpPr>
        <p:spPr>
          <a:xfrm>
            <a:off x="6099530" y="1105414"/>
            <a:ext cx="15493092" cy="1550636"/>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5700" b="1">
                <a:solidFill>
                  <a:schemeClr val="accent1">
                    <a:hueOff val="114395"/>
                    <a:lumOff val="-24975"/>
                  </a:schemeClr>
                </a:solidFill>
              </a:defRPr>
            </a:pPr>
            <a:r>
              <a:rPr dirty="0"/>
              <a:t>UNIDADE 8</a:t>
            </a:r>
          </a:p>
          <a:p>
            <a:pPr algn="l" defTabSz="457200">
              <a:defRPr sz="3300" b="1">
                <a:solidFill>
                  <a:schemeClr val="accent1">
                    <a:hueOff val="114395"/>
                    <a:lumOff val="-24975"/>
                  </a:schemeClr>
                </a:solidFill>
              </a:defRPr>
            </a:pPr>
            <a:r>
              <a:rPr lang="en-US" dirty="0"/>
              <a:t>Agências de viagens e adesão às rotas do turismo gastronómico</a:t>
            </a:r>
            <a:r>
              <a:rPr dirty="0"/>
              <a:t>.</a:t>
            </a:r>
          </a:p>
        </p:txBody>
      </p:sp>
      <p:sp>
        <p:nvSpPr>
          <p:cNvPr id="1164" name="In this unit we will deal with the topic of mistakes in entrepreneurship and how to make a good calculation of the cost of our product."/>
          <p:cNvSpPr txBox="1"/>
          <p:nvPr/>
        </p:nvSpPr>
        <p:spPr>
          <a:xfrm>
            <a:off x="6099530" y="3194629"/>
            <a:ext cx="11473939" cy="1150527"/>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defTabSz="457200">
              <a:lnSpc>
                <a:spcPts val="5800"/>
              </a:lnSpc>
              <a:defRPr sz="2900">
                <a:solidFill>
                  <a:schemeClr val="accent1">
                    <a:hueOff val="114395"/>
                    <a:lumOff val="-24975"/>
                  </a:schemeClr>
                </a:solidFill>
              </a:defRPr>
            </a:lvl1pPr>
          </a:lstStyle>
          <a:p>
            <a:pPr>
              <a:lnSpc>
                <a:spcPct val="100000"/>
              </a:lnSpc>
            </a:pPr>
            <a:r>
              <a:rPr sz="3200" dirty="0"/>
              <a:t>Nesta unidade, abordaremos o tema das </a:t>
            </a:r>
            <a:r>
              <a:rPr lang="en-US" sz="3200" dirty="0"/>
              <a:t>agências de viagens e </a:t>
            </a:r>
            <a:r>
              <a:rPr sz="3200" dirty="0"/>
              <a:t>das </a:t>
            </a:r>
            <a:r>
              <a:rPr lang="en-US" sz="3200" dirty="0"/>
              <a:t>rotas de turismo gastronómico</a:t>
            </a:r>
            <a:r>
              <a:rPr sz="3200" dirty="0"/>
              <a:t>.</a:t>
            </a:r>
          </a:p>
        </p:txBody>
      </p:sp>
      <p:sp>
        <p:nvSpPr>
          <p:cNvPr id="1165" name="We must be realistic, we cannot believe that just because we set up a business everything is going to be fine overnight. Mistakes do exist, and they are more common than we think, both in large and small companies. Let's get to know the nine most common "/>
          <p:cNvSpPr txBox="1"/>
          <p:nvPr/>
        </p:nvSpPr>
        <p:spPr>
          <a:xfrm>
            <a:off x="7050974" y="4713467"/>
            <a:ext cx="12334523" cy="558250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457200">
              <a:defRPr sz="2900">
                <a:solidFill>
                  <a:schemeClr val="accent1">
                    <a:hueOff val="114395"/>
                    <a:lumOff val="-24975"/>
                  </a:schemeClr>
                </a:solidFill>
              </a:defRPr>
            </a:pPr>
            <a:r>
              <a:rPr lang="en-US" sz="3200" dirty="0"/>
              <a:t>As agências de viagens podem promover a identidade de um destino a nível nacional e internacional. As agências de viagens são instituições que reúnem produtos turísticos (logística, alojamento, </a:t>
            </a:r>
            <a:r>
              <a:rPr lang="en-US" sz="3200" dirty="0" err="1"/>
              <a:t>alimentação</a:t>
            </a:r>
            <a:r>
              <a:rPr lang="en-US" sz="3200" dirty="0"/>
              <a:t>, </a:t>
            </a:r>
            <a:r>
              <a:rPr lang="en-US" sz="3200" dirty="0" err="1"/>
              <a:t>bebidas</a:t>
            </a:r>
            <a:r>
              <a:rPr lang="en-US" sz="3200" dirty="0"/>
              <a:t> e outros produtos) com os consumidores, prestam consultoria e informação aos clientes, apoiam a promoção do país/região e geram novos destinos de viagem (</a:t>
            </a:r>
            <a:r>
              <a:rPr lang="en-US" sz="3200" dirty="0" err="1"/>
              <a:t>Cankül</a:t>
            </a:r>
            <a:r>
              <a:rPr lang="en-US" sz="3200" dirty="0"/>
              <a:t> D., Demir İ., 2018). Outro papel destas instituições é informar o consumidor e gerir a decisão de compra. Quando se considera o turismo gastronómico, grandes responsabilidades recaem sobre as agências de viagens, a fim de reunir o turismo culinário e os consumidores e oferecer experiência. </a:t>
            </a:r>
            <a:endParaRPr sz="3200" dirty="0"/>
          </a:p>
        </p:txBody>
      </p:sp>
      <p:sp>
        <p:nvSpPr>
          <p:cNvPr id="1166" name="Rectángulo redondeado"/>
          <p:cNvSpPr/>
          <p:nvPr/>
        </p:nvSpPr>
        <p:spPr>
          <a:xfrm>
            <a:off x="634254" y="11449012"/>
            <a:ext cx="7226848" cy="3525150"/>
          </a:xfrm>
          <a:prstGeom prst="roundRect">
            <a:avLst>
              <a:gd name="adj" fmla="val 9029"/>
            </a:avLst>
          </a:prstGeom>
          <a:solidFill>
            <a:srgbClr val="FFFFFF"/>
          </a:solidFill>
          <a:ln w="127000">
            <a:solidFill>
              <a:schemeClr val="accent1">
                <a:hueOff val="114395"/>
                <a:lumOff val="-24975"/>
              </a:schemeClr>
            </a:solidFill>
            <a:miter lim="400000"/>
          </a:ln>
        </p:spPr>
        <p:txBody>
          <a:bodyPr lIns="82020" tIns="82020" rIns="82020" bIns="82020" anchor="ctr"/>
          <a:lstStyle/>
          <a:p>
            <a:pPr marL="601903" indent="-601903" defTabSz="943239">
              <a:buSzPct val="100000"/>
              <a:buAutoNum type="arabicPeriod"/>
              <a:defRPr sz="3400">
                <a:solidFill>
                  <a:srgbClr val="FFFFFF"/>
                </a:solidFill>
                <a:latin typeface="Helvetica Neue Medium"/>
                <a:ea typeface="Helvetica Neue Medium"/>
                <a:cs typeface="Helvetica Neue Medium"/>
                <a:sym typeface="Helvetica Neue Medium"/>
              </a:defRPr>
            </a:pPr>
            <a:endParaRPr/>
          </a:p>
        </p:txBody>
      </p:sp>
      <p:sp>
        <p:nvSpPr>
          <p:cNvPr id="1167" name="Don't worry, making mistakes is normal, it's not realizing that we make them that's the problem!"/>
          <p:cNvSpPr txBox="1"/>
          <p:nvPr/>
        </p:nvSpPr>
        <p:spPr>
          <a:xfrm>
            <a:off x="2303425" y="11889965"/>
            <a:ext cx="5361251" cy="2643243"/>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lnSpc>
                <a:spcPts val="5100"/>
              </a:lnSpc>
              <a:defRPr sz="2300">
                <a:solidFill>
                  <a:schemeClr val="accent1">
                    <a:hueOff val="114395"/>
                    <a:lumOff val="-24975"/>
                  </a:schemeClr>
                </a:solidFill>
              </a:defRPr>
            </a:lvl1pPr>
          </a:lstStyle>
          <a:p>
            <a:pPr>
              <a:lnSpc>
                <a:spcPct val="100000"/>
              </a:lnSpc>
            </a:pPr>
            <a:r>
              <a:rPr lang="en-US" dirty="0"/>
              <a:t>A experiência gastronómica pode estar relacionada com festivais de comida e bebida, feiras, eventos, espectáculos de pastelaria, provas de comida, vinhos e outros conceitos sobre eventos alimentares. Infelizmente, há muitas agências de turismo que não dispõem de informações sobre serviços gastronómicos. </a:t>
            </a:r>
            <a:endParaRPr dirty="0"/>
          </a:p>
        </p:txBody>
      </p:sp>
      <p:pic>
        <p:nvPicPr>
          <p:cNvPr id="1168" name="Imagen" descr="Imagen"/>
          <p:cNvPicPr>
            <a:picLocks noChangeAspect="1"/>
          </p:cNvPicPr>
          <p:nvPr/>
        </p:nvPicPr>
        <p:blipFill>
          <a:blip r:embed="rId3"/>
          <a:stretch>
            <a:fillRect/>
          </a:stretch>
        </p:blipFill>
        <p:spPr>
          <a:xfrm>
            <a:off x="991320" y="11999343"/>
            <a:ext cx="1035217" cy="2390012"/>
          </a:xfrm>
          <a:prstGeom prst="rect">
            <a:avLst/>
          </a:prstGeom>
          <a:ln w="12700">
            <a:miter lim="400000"/>
          </a:ln>
        </p:spPr>
      </p:pic>
      <p:grpSp>
        <p:nvGrpSpPr>
          <p:cNvPr id="1171" name="Agrupar"/>
          <p:cNvGrpSpPr/>
          <p:nvPr/>
        </p:nvGrpSpPr>
        <p:grpSpPr>
          <a:xfrm>
            <a:off x="20340637" y="14829510"/>
            <a:ext cx="1300908" cy="446058"/>
            <a:chOff x="0" y="0"/>
            <a:chExt cx="1300907" cy="446057"/>
          </a:xfrm>
        </p:grpSpPr>
        <p:sp>
          <p:nvSpPr>
            <p:cNvPr id="1169"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170"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pic>
        <p:nvPicPr>
          <p:cNvPr id="3" name="Picture 2" descr="A hand holding an ice cream cone&#10;&#10;Description automatically generated">
            <a:extLst>
              <a:ext uri="{FF2B5EF4-FFF2-40B4-BE49-F238E27FC236}">
                <a16:creationId xmlns:a16="http://schemas.microsoft.com/office/drawing/2014/main" id="{1BABAFAC-8F7E-6777-04E2-CBC946A92F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1874" y="10625026"/>
            <a:ext cx="7423175" cy="4939481"/>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dirty="0"/>
          </a:p>
        </p:txBody>
      </p:sp>
      <p:pic>
        <p:nvPicPr>
          <p:cNvPr id="205"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06" name="UNIT 1…"/>
          <p:cNvSpPr txBox="1"/>
          <p:nvPr/>
        </p:nvSpPr>
        <p:spPr>
          <a:xfrm>
            <a:off x="740130" y="3044876"/>
            <a:ext cx="3043223" cy="178146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1</a:t>
            </a:r>
          </a:p>
          <a:p>
            <a:pPr algn="l" defTabSz="457200">
              <a:defRPr sz="2100" b="1">
                <a:solidFill>
                  <a:srgbClr val="FFFFFF"/>
                </a:solidFill>
              </a:defRPr>
            </a:pPr>
            <a:r>
              <a:rPr lang="en-US" dirty="0"/>
              <a:t>Conhecimentos e compreensão dos conceitos-chave: marca e imagem</a:t>
            </a:r>
            <a:r>
              <a:rPr dirty="0"/>
              <a:t>.</a:t>
            </a:r>
          </a:p>
        </p:txBody>
      </p:sp>
      <p:sp>
        <p:nvSpPr>
          <p:cNvPr id="207" name="Some entrepreneurs have very specific competencies. Maybe you also have some of these:…"/>
          <p:cNvSpPr txBox="1"/>
          <p:nvPr/>
        </p:nvSpPr>
        <p:spPr>
          <a:xfrm>
            <a:off x="6193888" y="1367511"/>
            <a:ext cx="14622265" cy="4166737"/>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457200">
              <a:defRPr sz="2600">
                <a:solidFill>
                  <a:schemeClr val="accent1">
                    <a:hueOff val="114395"/>
                    <a:lumOff val="-24975"/>
                  </a:schemeClr>
                </a:solidFill>
              </a:defRPr>
            </a:pPr>
            <a:r>
              <a:rPr lang="en-US" sz="3200" dirty="0"/>
              <a:t>O termo </a:t>
            </a:r>
            <a:r>
              <a:rPr lang="en-US" sz="3600" b="1" dirty="0">
                <a:solidFill>
                  <a:schemeClr val="accent4">
                    <a:hueOff val="-476017"/>
                    <a:lumOff val="-10042"/>
                  </a:schemeClr>
                </a:solidFill>
              </a:rPr>
              <a:t>"marca de destino" </a:t>
            </a:r>
            <a:r>
              <a:rPr lang="en-US" sz="3200" dirty="0"/>
              <a:t>refere-se à identidade competitiva de um destino, é o que torna um destino memorável e único. A identidade competitiva é influenciada pela forma como as imagens do país são naturalmente formadas e os </a:t>
            </a:r>
            <a:r>
              <a:rPr lang="en-US" sz="3200" dirty="0" err="1"/>
              <a:t>principais</a:t>
            </a:r>
            <a:r>
              <a:rPr lang="en-US" sz="3200" dirty="0"/>
              <a:t> </a:t>
            </a:r>
            <a:r>
              <a:rPr lang="en-US" sz="3200" dirty="0" err="1"/>
              <a:t>fatores</a:t>
            </a:r>
            <a:r>
              <a:rPr lang="en-US" sz="3200" dirty="0"/>
              <a:t> são mencionados na </a:t>
            </a:r>
            <a:r>
              <a:rPr lang="en-US" sz="3200" b="1" dirty="0"/>
              <a:t>Figura 1.1</a:t>
            </a:r>
            <a:r>
              <a:rPr lang="en-US" sz="3200" dirty="0"/>
              <a:t>.</a:t>
            </a:r>
          </a:p>
          <a:p>
            <a:pPr algn="just" defTabSz="457200">
              <a:defRPr sz="2600">
                <a:solidFill>
                  <a:schemeClr val="accent1">
                    <a:hueOff val="114395"/>
                    <a:lumOff val="-24975"/>
                  </a:schemeClr>
                </a:solidFill>
              </a:defRPr>
            </a:pPr>
            <a:endParaRPr lang="en-US" sz="3200" dirty="0"/>
          </a:p>
          <a:p>
            <a:pPr algn="just" defTabSz="457200">
              <a:defRPr sz="2600">
                <a:solidFill>
                  <a:schemeClr val="accent1">
                    <a:hueOff val="114395"/>
                    <a:lumOff val="-24975"/>
                  </a:schemeClr>
                </a:solidFill>
              </a:defRPr>
            </a:pPr>
            <a:r>
              <a:rPr lang="en-US" sz="3200" dirty="0"/>
              <a:t>A coordenação entre </a:t>
            </a:r>
            <a:r>
              <a:rPr lang="en-US" sz="3200" dirty="0" err="1"/>
              <a:t>os</a:t>
            </a:r>
            <a:r>
              <a:rPr lang="en-US" sz="3200" dirty="0"/>
              <a:t> </a:t>
            </a:r>
            <a:r>
              <a:rPr lang="en-US" sz="3200" dirty="0" err="1"/>
              <a:t>fatores</a:t>
            </a:r>
            <a:r>
              <a:rPr lang="en-US" sz="3200" dirty="0"/>
              <a:t> e o desenvolvimento de estratégias nacionais, a afetação de recursos e de conhecimentos especializados e a inovação podem conduzir a uma reputação nacional eficaz.</a:t>
            </a:r>
            <a:endParaRPr sz="3200" dirty="0"/>
          </a:p>
        </p:txBody>
      </p:sp>
      <p:sp>
        <p:nvSpPr>
          <p:cNvPr id="209" name="The European Union is encouraging the creation of businesses and the promotion of entrepreneurial culture, especially in three priorities:…"/>
          <p:cNvSpPr txBox="1"/>
          <p:nvPr/>
        </p:nvSpPr>
        <p:spPr>
          <a:xfrm>
            <a:off x="10971646" y="12653035"/>
            <a:ext cx="8890795" cy="519585"/>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300" b="1" i="1">
                <a:solidFill>
                  <a:schemeClr val="accent1">
                    <a:hueOff val="114395"/>
                    <a:lumOff val="-24975"/>
                  </a:schemeClr>
                </a:solidFill>
              </a:defRPr>
            </a:pPr>
            <a:r>
              <a:rPr dirty="0"/>
              <a:t> </a:t>
            </a:r>
          </a:p>
        </p:txBody>
      </p:sp>
      <p:grpSp>
        <p:nvGrpSpPr>
          <p:cNvPr id="214" name="Agrupar"/>
          <p:cNvGrpSpPr/>
          <p:nvPr/>
        </p:nvGrpSpPr>
        <p:grpSpPr>
          <a:xfrm>
            <a:off x="20340637" y="14829510"/>
            <a:ext cx="1300908" cy="446058"/>
            <a:chOff x="0" y="0"/>
            <a:chExt cx="1300907" cy="446057"/>
          </a:xfrm>
        </p:grpSpPr>
        <p:sp>
          <p:nvSpPr>
            <p:cNvPr id="212"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dirty="0"/>
            </a:p>
          </p:txBody>
        </p:sp>
        <p:sp>
          <p:nvSpPr>
            <p:cNvPr id="213"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dirty="0"/>
            </a:p>
          </p:txBody>
        </p:sp>
      </p:grpSp>
      <p:pic>
        <p:nvPicPr>
          <p:cNvPr id="2" name="Picture 1">
            <a:extLst>
              <a:ext uri="{FF2B5EF4-FFF2-40B4-BE49-F238E27FC236}">
                <a16:creationId xmlns:a16="http://schemas.microsoft.com/office/drawing/2014/main" id="{239EB541-871E-29E9-B4EB-CFDF6E4354AE}"/>
              </a:ext>
            </a:extLst>
          </p:cNvPr>
          <p:cNvPicPr>
            <a:picLocks noChangeAspect="1"/>
          </p:cNvPicPr>
          <p:nvPr/>
        </p:nvPicPr>
        <p:blipFill>
          <a:blip r:embed="rId3"/>
          <a:stretch>
            <a:fillRect/>
          </a:stretch>
        </p:blipFill>
        <p:spPr>
          <a:xfrm>
            <a:off x="6313236" y="5999142"/>
            <a:ext cx="12504915" cy="7173478"/>
          </a:xfrm>
          <a:prstGeom prst="rect">
            <a:avLst/>
          </a:prstGeom>
        </p:spPr>
      </p:pic>
      <p:sp>
        <p:nvSpPr>
          <p:cNvPr id="16" name="TextBox 15">
            <a:extLst>
              <a:ext uri="{FF2B5EF4-FFF2-40B4-BE49-F238E27FC236}">
                <a16:creationId xmlns:a16="http://schemas.microsoft.com/office/drawing/2014/main" id="{5E40AE7D-C664-C85C-2D0F-444D97129699}"/>
              </a:ext>
            </a:extLst>
          </p:cNvPr>
          <p:cNvSpPr txBox="1"/>
          <p:nvPr/>
        </p:nvSpPr>
        <p:spPr>
          <a:xfrm>
            <a:off x="7666447" y="13637514"/>
            <a:ext cx="11151704" cy="5778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lnSpc>
                <a:spcPct val="150000"/>
              </a:lnSpc>
              <a:spcBef>
                <a:spcPts val="0"/>
              </a:spcBef>
              <a:spcAft>
                <a:spcPts val="0"/>
              </a:spcAft>
            </a:pPr>
            <a:r>
              <a:rPr lang="en-US" i="1" dirty="0">
                <a:solidFill>
                  <a:schemeClr val="accent1">
                    <a:hueOff val="114395"/>
                    <a:lumOff val="-24975"/>
                  </a:schemeClr>
                </a:solidFill>
              </a:rPr>
              <a:t>Fig. 1.1. </a:t>
            </a:r>
            <a:r>
              <a:rPr lang="en-US" i="1" dirty="0" err="1">
                <a:solidFill>
                  <a:schemeClr val="accent1">
                    <a:hueOff val="114395"/>
                    <a:lumOff val="-24975"/>
                  </a:schemeClr>
                </a:solidFill>
              </a:rPr>
              <a:t>fatores</a:t>
            </a:r>
            <a:r>
              <a:rPr lang="en-US" i="1" dirty="0">
                <a:solidFill>
                  <a:schemeClr val="accent1">
                    <a:hueOff val="114395"/>
                    <a:lumOff val="-24975"/>
                  </a:schemeClr>
                </a:solidFill>
              </a:rPr>
              <a:t> que influenciam a identidade </a:t>
            </a:r>
            <a:r>
              <a:rPr lang="en-US" i="1" dirty="0" err="1">
                <a:solidFill>
                  <a:schemeClr val="accent1">
                    <a:hueOff val="114395"/>
                    <a:lumOff val="-24975"/>
                  </a:schemeClr>
                </a:solidFill>
              </a:rPr>
              <a:t>competitiva</a:t>
            </a:r>
            <a:r>
              <a:rPr lang="en-US" i="1" dirty="0">
                <a:solidFill>
                  <a:schemeClr val="accent1">
                    <a:hueOff val="114395"/>
                    <a:lumOff val="-24975"/>
                  </a:schemeClr>
                </a:solidFill>
              </a:rPr>
              <a:t> (</a:t>
            </a:r>
            <a:r>
              <a:rPr lang="pt-PT" i="1" dirty="0" err="1">
                <a:solidFill>
                  <a:schemeClr val="accent1">
                    <a:hueOff val="114395"/>
                    <a:lumOff val="-24975"/>
                  </a:schemeClr>
                </a:solidFill>
              </a:rPr>
              <a:t>Anholt</a:t>
            </a:r>
            <a:r>
              <a:rPr lang="en-US" i="1" dirty="0">
                <a:solidFill>
                  <a:schemeClr val="accent1">
                    <a:hueOff val="114395"/>
                    <a:lumOff val="-24975"/>
                  </a:schemeClr>
                </a:solidFill>
              </a:rPr>
              <a:t> S., 2012)</a:t>
            </a:r>
            <a:endParaRPr lang="el-GR" i="1" dirty="0">
              <a:solidFill>
                <a:schemeClr val="accent1">
                  <a:hueOff val="114395"/>
                  <a:lumOff val="-24975"/>
                </a:schemeClr>
              </a:solidFill>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marL="601903" indent="-601903" defTabSz="943239">
              <a:buSzPct val="100000"/>
              <a:buAutoNum type="arabicPeriod"/>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1174"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1175" name="Now that we know what the errors are, let's break them down:…"/>
          <p:cNvSpPr txBox="1"/>
          <p:nvPr/>
        </p:nvSpPr>
        <p:spPr>
          <a:xfrm>
            <a:off x="6115918" y="2222979"/>
            <a:ext cx="14622265" cy="1642969"/>
          </a:xfrm>
          <a:prstGeom prst="rect">
            <a:avLst/>
          </a:prstGeom>
          <a:ln w="12700">
            <a:miter lim="400000"/>
          </a:ln>
          <a:extLst>
            <a:ext uri="{C572A759-6A51-4108-AA02-DFA0A04FC94B}">
              <ma14:wrappingTextBoxFlag xmlns="" xmlns:a16="http://schemas.microsoft.com/office/drawing/2014/main" xmlns:p14="http://schemas.microsoft.com/office/powerpoint/2010/main" xmlns:dgm="http://schemas.openxmlformats.org/drawingml/2006/diagram"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457200">
              <a:defRPr sz="2900">
                <a:solidFill>
                  <a:schemeClr val="accent1">
                    <a:hueOff val="114395"/>
                    <a:lumOff val="-24975"/>
                  </a:schemeClr>
                </a:solidFill>
              </a:defRPr>
            </a:pPr>
            <a:r>
              <a:rPr lang="en-US" sz="3200" dirty="0"/>
              <a:t>As agências de viagens devem ter em consideração a dinâmica gastronómica do destino quando preparam os programas turísticos. Os serviços gastronómicos que uma agência de viagens pode ter em conta são apresentados na </a:t>
            </a:r>
            <a:r>
              <a:rPr lang="en-US" sz="3200" b="1" dirty="0"/>
              <a:t>Figura 8.1</a:t>
            </a:r>
            <a:r>
              <a:rPr lang="en-US" sz="3200" dirty="0"/>
              <a:t>.</a:t>
            </a:r>
            <a:endParaRPr sz="3200" dirty="0"/>
          </a:p>
        </p:txBody>
      </p:sp>
      <p:sp>
        <p:nvSpPr>
          <p:cNvPr id="1176" name="UNIT 8…"/>
          <p:cNvSpPr txBox="1"/>
          <p:nvPr/>
        </p:nvSpPr>
        <p:spPr>
          <a:xfrm>
            <a:off x="662160" y="3185636"/>
            <a:ext cx="3043223" cy="2086681"/>
          </a:xfrm>
          <a:prstGeom prst="rect">
            <a:avLst/>
          </a:prstGeom>
          <a:ln w="12700">
            <a:miter lim="400000"/>
          </a:ln>
          <a:extLst>
            <a:ext uri="{C572A759-6A51-4108-AA02-DFA0A04FC94B}">
              <ma14:wrappingTextBoxFlag xmlns="" xmlns:a16="http://schemas.microsoft.com/office/drawing/2014/main" xmlns:p14="http://schemas.microsoft.com/office/powerpoint/2010/main" xmlns:dgm="http://schemas.openxmlformats.org/drawingml/2006/diagram"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lnSpc>
                <a:spcPts val="4900"/>
              </a:lnSpc>
              <a:defRPr sz="2100" b="1">
                <a:solidFill>
                  <a:srgbClr val="FFFFFF"/>
                </a:solidFill>
              </a:defRPr>
            </a:pPr>
            <a:r>
              <a:rPr dirty="0"/>
              <a:t>UNIDADE 8</a:t>
            </a:r>
            <a:endParaRPr lang="en-US" dirty="0"/>
          </a:p>
          <a:p>
            <a:pPr algn="l" defTabSz="457200">
              <a:defRPr sz="2100" b="1">
                <a:solidFill>
                  <a:srgbClr val="FFFFFF"/>
                </a:solidFill>
              </a:defRPr>
            </a:pPr>
            <a:r>
              <a:rPr lang="en-US" sz="2100" b="1" dirty="0">
                <a:solidFill>
                  <a:srgbClr val="FFFFFF"/>
                </a:solidFill>
              </a:rPr>
              <a:t>Agências de viagens e adesão às rotas do turismo gastronómico.</a:t>
            </a:r>
            <a:endParaRPr sz="2100" b="1" dirty="0">
              <a:solidFill>
                <a:srgbClr val="FFFFFF"/>
              </a:solidFill>
            </a:endParaRPr>
          </a:p>
        </p:txBody>
      </p:sp>
      <p:grpSp>
        <p:nvGrpSpPr>
          <p:cNvPr id="1179" name="Agrupar"/>
          <p:cNvGrpSpPr/>
          <p:nvPr/>
        </p:nvGrpSpPr>
        <p:grpSpPr>
          <a:xfrm>
            <a:off x="20340637" y="14829510"/>
            <a:ext cx="1300908" cy="446058"/>
            <a:chOff x="0" y="0"/>
            <a:chExt cx="1300907" cy="446057"/>
          </a:xfrm>
        </p:grpSpPr>
        <p:sp>
          <p:nvSpPr>
            <p:cNvPr id="1177"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178"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graphicFrame>
        <p:nvGraphicFramePr>
          <p:cNvPr id="14" name="Diagram 13">
            <a:extLst>
              <a:ext uri="{FF2B5EF4-FFF2-40B4-BE49-F238E27FC236}">
                <a16:creationId xmlns:a16="http://schemas.microsoft.com/office/drawing/2014/main" id="{17A7914B-AAAA-0D1B-1B4A-3D6AC2573C96}"/>
              </a:ext>
            </a:extLst>
          </p:cNvPr>
          <p:cNvGraphicFramePr/>
          <p:nvPr>
            <p:extLst>
              <p:ext uri="{D42A27DB-BD31-4B8C-83A1-F6EECF244321}">
                <p14:modId xmlns:p14="http://schemas.microsoft.com/office/powerpoint/2010/main" val="2981083653"/>
              </p:ext>
            </p:extLst>
          </p:nvPr>
        </p:nvGraphicFramePr>
        <p:xfrm>
          <a:off x="6115918" y="4716378"/>
          <a:ext cx="13193313" cy="7711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4666348A-595C-ACED-0C55-8F0F93ECC81D}"/>
              </a:ext>
            </a:extLst>
          </p:cNvPr>
          <p:cNvSpPr txBox="1"/>
          <p:nvPr/>
        </p:nvSpPr>
        <p:spPr>
          <a:xfrm>
            <a:off x="7314071" y="13306674"/>
            <a:ext cx="11153552" cy="504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ct val="150000"/>
              </a:lnSpc>
              <a:defRPr sz="2000" i="1">
                <a:solidFill>
                  <a:schemeClr val="accent1">
                    <a:hueOff val="114395"/>
                    <a:lumOff val="-24975"/>
                  </a:schemeClr>
                </a:solidFill>
              </a:defRPr>
            </a:lvl1pPr>
          </a:lstStyle>
          <a:p>
            <a:r>
              <a:rPr lang="en-US" dirty="0"/>
              <a:t>Fig. 8.1. Serviços Gastronómicos (</a:t>
            </a:r>
            <a:r>
              <a:rPr lang="ro-RO" dirty="0"/>
              <a:t>Cankül D., Demir İ., 2018)</a:t>
            </a:r>
            <a:endParaRPr lang="el-GR" dirty="0"/>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marL="601903" indent="-601903" defTabSz="943239">
              <a:buSzPct val="100000"/>
              <a:buAutoNum type="arabicPeriod"/>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1186"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1187" name="Starting without a partnership agreement.…"/>
          <p:cNvSpPr txBox="1"/>
          <p:nvPr/>
        </p:nvSpPr>
        <p:spPr>
          <a:xfrm>
            <a:off x="6017374" y="937535"/>
            <a:ext cx="15518296" cy="998371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lvl="2" algn="just" defTabSz="457200">
              <a:defRPr sz="2900">
                <a:solidFill>
                  <a:schemeClr val="accent1">
                    <a:hueOff val="114395"/>
                    <a:lumOff val="-24975"/>
                  </a:schemeClr>
                </a:solidFill>
              </a:defRPr>
            </a:pPr>
            <a:r>
              <a:rPr lang="en-US" dirty="0"/>
              <a:t>As rotas gastronómicas são produtos turísticos populares no âmbito do turismo gastronómico. Ao experimentar uma rota turística, as pessoas podem encontrar informações sobre outras atracções. De acordo com um inquérito da Organização Mundial do Turismo, mais de 88% dos turistas acreditam que a gastronomia é um elemento importante na definição da marca e da imagem do destino e 67% afirmaram que cada país tem a sua própria marca gourmet (Organização Mundial do Turismo, 2012). O estudo menciona que os eventos gastronómicos mais importantes são os eventos gastronómicos (79%), as rotas gastronómicas (62%), os cursos e workshops de culinária (62%), as visitas a mercados e produtores locais (53%).</a:t>
            </a:r>
          </a:p>
          <a:p>
            <a:pPr lvl="2" algn="just" defTabSz="457200">
              <a:defRPr sz="2900">
                <a:solidFill>
                  <a:schemeClr val="accent1">
                    <a:hueOff val="114395"/>
                    <a:lumOff val="-24975"/>
                  </a:schemeClr>
                </a:solidFill>
              </a:defRPr>
            </a:pPr>
            <a:endParaRPr lang="en-US" dirty="0"/>
          </a:p>
          <a:p>
            <a:pPr lvl="2" algn="just" defTabSz="457200">
              <a:defRPr sz="2900">
                <a:solidFill>
                  <a:schemeClr val="accent1">
                    <a:hueOff val="114395"/>
                    <a:lumOff val="-24975"/>
                  </a:schemeClr>
                </a:solidFill>
              </a:defRPr>
            </a:pPr>
            <a:r>
              <a:rPr lang="en-US" dirty="0"/>
              <a:t>As rotas gastronómicas são os produtos mais avançados do turismo. De acordo com Gheorghe G. et all (2014), as rotas gastronómicas são</a:t>
            </a:r>
            <a:r>
              <a:rPr lang="en-US" sz="2900" b="1" dirty="0">
                <a:solidFill>
                  <a:schemeClr val="accent4">
                    <a:hueOff val="-476017"/>
                    <a:lumOff val="-10042"/>
                  </a:schemeClr>
                </a:solidFill>
                <a:uFill>
                  <a:solidFill>
                    <a:srgbClr val="0000EE"/>
                  </a:solidFill>
                </a:uFill>
                <a:latin typeface="Helvetica"/>
                <a:cs typeface="Helvetica"/>
              </a:rPr>
              <a:t>: "um sistema que representa uma oferta turística completa e temática definida por uma ou mais rotas a partir de uma determinada área geográfica (embora, na realidade, a cozinha não tenha fronteiras) com uma série de produtos ou locais turísticos, tais como fábricas e restaurantes, que estão listados em guias turísticos e giram em torno de um alimento específico, produto ou tipo de alimento geralmente com qualidade diferenciada, e eventos ou actividades gastronómicas." </a:t>
            </a:r>
            <a:r>
              <a:rPr lang="en-US" dirty="0"/>
              <a:t>O principal objetivo das rotas gastronómicas é oferecer ao turista diferentes tipos de atracções num pacote conveniente, para que o turista permaneça mais tempo na zona. As rotas gastronómicas têm sucesso se conseguirem ativar o património gastronómico e transformá-lo num turismo gastronómico como ponto de atração. </a:t>
            </a:r>
          </a:p>
          <a:p>
            <a:pPr lvl="2" algn="just" defTabSz="457200">
              <a:defRPr sz="2900">
                <a:solidFill>
                  <a:schemeClr val="accent1">
                    <a:hueOff val="114395"/>
                    <a:lumOff val="-24975"/>
                  </a:schemeClr>
                </a:solidFill>
              </a:defRPr>
            </a:pPr>
            <a:r>
              <a:rPr dirty="0"/>
              <a:t>.</a:t>
            </a:r>
            <a:endParaRPr b="1" dirty="0"/>
          </a:p>
        </p:txBody>
      </p:sp>
      <p:sp>
        <p:nvSpPr>
          <p:cNvPr id="1188" name="Rectángulo redondeado"/>
          <p:cNvSpPr/>
          <p:nvPr/>
        </p:nvSpPr>
        <p:spPr>
          <a:xfrm>
            <a:off x="6947824" y="11551851"/>
            <a:ext cx="13392812" cy="2404756"/>
          </a:xfrm>
          <a:prstGeom prst="roundRect">
            <a:avLst>
              <a:gd name="adj" fmla="val 7311"/>
            </a:avLst>
          </a:prstGeom>
          <a:solidFill>
            <a:srgbClr val="FFFFFF"/>
          </a:solidFill>
          <a:ln w="127000">
            <a:solidFill>
              <a:schemeClr val="accent1">
                <a:hueOff val="114395"/>
                <a:lumOff val="-24975"/>
              </a:schemeClr>
            </a:solidFill>
            <a:miter lim="400000"/>
          </a:ln>
        </p:spPr>
        <p:txBody>
          <a:bodyPr lIns="82020" tIns="82020" rIns="82020" bIns="82020" anchor="ctr"/>
          <a:lstStyle/>
          <a:p>
            <a:pPr marL="601903" indent="-601903" defTabSz="943239">
              <a:buSzPct val="100000"/>
              <a:buAutoNum type="arabicPeriod"/>
              <a:defRPr sz="3400">
                <a:solidFill>
                  <a:srgbClr val="FFFFFF"/>
                </a:solidFill>
                <a:latin typeface="Helvetica Neue Medium"/>
                <a:ea typeface="Helvetica Neue Medium"/>
                <a:cs typeface="Helvetica Neue Medium"/>
                <a:sym typeface="Helvetica Neue Medium"/>
              </a:defRPr>
            </a:pPr>
            <a:endParaRPr/>
          </a:p>
        </p:txBody>
      </p:sp>
      <p:sp>
        <p:nvSpPr>
          <p:cNvPr id="1189" name="When talking about entrepreneurs, it is always common to think of young people. However, this is not the case. A study in the United States, conducted by the Massachusetts Institute of Technology (MIT), revealed that the average age of an entrepreneur is"/>
          <p:cNvSpPr txBox="1"/>
          <p:nvPr/>
        </p:nvSpPr>
        <p:spPr>
          <a:xfrm>
            <a:off x="10306153" y="11775471"/>
            <a:ext cx="9809793" cy="224313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700" b="1" i="1">
                <a:solidFill>
                  <a:schemeClr val="accent1">
                    <a:hueOff val="114395"/>
                    <a:lumOff val="-24975"/>
                  </a:schemeClr>
                </a:solidFill>
              </a:defRPr>
            </a:pPr>
            <a:r>
              <a:rPr lang="en-US" dirty="0"/>
              <a:t>Recentemente, a cozinha tornou-se um elemento indispensável para definir a cultura e o estilo de vida de um destino. A cozinha é sinónimo de respeito pela cultura e pela tradição, de sustentabilidade, de sentimento e de um estilo de vida saudável</a:t>
            </a:r>
            <a:r>
              <a:rPr dirty="0"/>
              <a:t>.</a:t>
            </a:r>
          </a:p>
          <a:p>
            <a:pPr algn="l" defTabSz="457200">
              <a:defRPr sz="2700" b="1" i="1">
                <a:solidFill>
                  <a:schemeClr val="accent1">
                    <a:hueOff val="114395"/>
                    <a:lumOff val="-24975"/>
                  </a:schemeClr>
                </a:solidFill>
              </a:defRPr>
            </a:pPr>
            <a:r>
              <a:rPr dirty="0"/>
              <a:t> </a:t>
            </a:r>
          </a:p>
        </p:txBody>
      </p:sp>
      <p:sp>
        <p:nvSpPr>
          <p:cNvPr id="1190" name="Did you know that…?"/>
          <p:cNvSpPr txBox="1"/>
          <p:nvPr/>
        </p:nvSpPr>
        <p:spPr>
          <a:xfrm>
            <a:off x="7304959" y="11636972"/>
            <a:ext cx="3489325" cy="102741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defTabSz="457200">
              <a:lnSpc>
                <a:spcPts val="6300"/>
              </a:lnSpc>
              <a:defRPr sz="3300" b="1">
                <a:solidFill>
                  <a:schemeClr val="accent1">
                    <a:hueOff val="114395"/>
                    <a:lumOff val="-24975"/>
                  </a:schemeClr>
                </a:solidFill>
              </a:defRPr>
            </a:lvl1pPr>
          </a:lstStyle>
          <a:p>
            <a:pPr>
              <a:lnSpc>
                <a:spcPct val="100000"/>
              </a:lnSpc>
            </a:pPr>
            <a:r>
              <a:rPr sz="2800" dirty="0"/>
              <a:t>Sabias que...?</a:t>
            </a:r>
          </a:p>
        </p:txBody>
      </p:sp>
      <p:sp>
        <p:nvSpPr>
          <p:cNvPr id="1191" name="Documento aprobado"/>
          <p:cNvSpPr/>
          <p:nvPr/>
        </p:nvSpPr>
        <p:spPr>
          <a:xfrm>
            <a:off x="7734884" y="12749509"/>
            <a:ext cx="707368" cy="862160"/>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marL="601903" indent="-601903" defTabSz="943239">
              <a:buSzPct val="100000"/>
              <a:buAutoNum type="arabicPeriod"/>
              <a:defRPr sz="3400">
                <a:solidFill>
                  <a:schemeClr val="accent1">
                    <a:hueOff val="114395"/>
                    <a:lumOff val="-24975"/>
                  </a:schemeClr>
                </a:solidFill>
                <a:latin typeface="Helvetica Neue Medium"/>
                <a:ea typeface="Helvetica Neue Medium"/>
                <a:cs typeface="Helvetica Neue Medium"/>
                <a:sym typeface="Helvetica Neue Medium"/>
              </a:defRPr>
            </a:pPr>
            <a:endParaRPr dirty="0"/>
          </a:p>
        </p:txBody>
      </p:sp>
      <p:sp>
        <p:nvSpPr>
          <p:cNvPr id="1192" name="UNIT 8…"/>
          <p:cNvSpPr txBox="1"/>
          <p:nvPr/>
        </p:nvSpPr>
        <p:spPr>
          <a:xfrm>
            <a:off x="740130" y="3044876"/>
            <a:ext cx="3043223" cy="17814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8</a:t>
            </a:r>
          </a:p>
          <a:p>
            <a:pPr algn="l" defTabSz="457200">
              <a:defRPr sz="2100" b="1">
                <a:solidFill>
                  <a:srgbClr val="FFFFFF"/>
                </a:solidFill>
              </a:defRPr>
            </a:pPr>
            <a:r>
              <a:rPr lang="en-US" dirty="0"/>
              <a:t>Agências de viagens e adesão às rotas do turismo gastronómico.</a:t>
            </a:r>
            <a:endParaRPr dirty="0"/>
          </a:p>
        </p:txBody>
      </p:sp>
      <p:grpSp>
        <p:nvGrpSpPr>
          <p:cNvPr id="1195" name="Agrupar"/>
          <p:cNvGrpSpPr/>
          <p:nvPr/>
        </p:nvGrpSpPr>
        <p:grpSpPr>
          <a:xfrm>
            <a:off x="20340637" y="14829510"/>
            <a:ext cx="1300908" cy="446058"/>
            <a:chOff x="0" y="0"/>
            <a:chExt cx="1300907" cy="446057"/>
          </a:xfrm>
        </p:grpSpPr>
        <p:sp>
          <p:nvSpPr>
            <p:cNvPr id="1193"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194"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 name="Rectángulo"/>
          <p:cNvSpPr/>
          <p:nvPr/>
        </p:nvSpPr>
        <p:spPr>
          <a:xfrm>
            <a:off x="0" y="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marL="601903" indent="-601903" defTabSz="943239">
              <a:buSzPct val="100000"/>
              <a:buAutoNum type="arabicPeriod"/>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1198"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1200" name="7. Being too optimistic.…"/>
          <p:cNvSpPr txBox="1"/>
          <p:nvPr/>
        </p:nvSpPr>
        <p:spPr>
          <a:xfrm>
            <a:off x="6193888" y="1719441"/>
            <a:ext cx="14622265" cy="558250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lvl="2" algn="just" defTabSz="457200">
              <a:defRPr sz="2900">
                <a:solidFill>
                  <a:schemeClr val="accent1">
                    <a:hueOff val="114395"/>
                    <a:lumOff val="-24975"/>
                  </a:schemeClr>
                </a:solidFill>
              </a:defRPr>
            </a:pPr>
            <a:r>
              <a:rPr lang="en-US" sz="3200" dirty="0"/>
              <a:t>O turismo gastronómico é o segmento mais dinâmico do mercado turístico. Os recursos naturais são transformados em produtos turísticos.  As ofertas gastronómicas devem ter em conta o acesso ao património cultural e histórico de um destino através da degustação, da realização de experiências e da compra de produtos. </a:t>
            </a:r>
          </a:p>
          <a:p>
            <a:pPr lvl="2" algn="just" defTabSz="457200">
              <a:defRPr sz="2900">
                <a:solidFill>
                  <a:schemeClr val="accent1">
                    <a:hueOff val="114395"/>
                    <a:lumOff val="-24975"/>
                  </a:schemeClr>
                </a:solidFill>
              </a:defRPr>
            </a:pPr>
            <a:endParaRPr lang="en-US" sz="3200" dirty="0"/>
          </a:p>
          <a:p>
            <a:pPr lvl="2" algn="just" defTabSz="457200">
              <a:defRPr sz="2900">
                <a:solidFill>
                  <a:schemeClr val="accent1">
                    <a:hueOff val="114395"/>
                    <a:lumOff val="-24975"/>
                  </a:schemeClr>
                </a:solidFill>
              </a:defRPr>
            </a:pPr>
            <a:r>
              <a:rPr lang="en-US" sz="3200" dirty="0"/>
              <a:t>Os destinos que promovem o turismo gastronómico devem proteger e reconhecer os produtos locais, desenvolver uma oferta competitiva, formar e requalificar os recursos humanos profissionais, a fim de aumentar a satisfação dos turistas.</a:t>
            </a:r>
          </a:p>
          <a:p>
            <a:pPr lvl="2" algn="just" defTabSz="457200">
              <a:defRPr sz="2900">
                <a:solidFill>
                  <a:schemeClr val="accent1">
                    <a:hueOff val="114395"/>
                    <a:lumOff val="-24975"/>
                  </a:schemeClr>
                </a:solidFill>
              </a:defRPr>
            </a:pPr>
            <a:endParaRPr sz="3200" dirty="0"/>
          </a:p>
        </p:txBody>
      </p:sp>
      <p:sp>
        <p:nvSpPr>
          <p:cNvPr id="1202" name="Remember: These are some of the most common mistakes. Never forget to take decisions with a forward-looking perspective, and if you make a mistake, you can always reflect and learn.…"/>
          <p:cNvSpPr txBox="1"/>
          <p:nvPr/>
        </p:nvSpPr>
        <p:spPr>
          <a:xfrm>
            <a:off x="6862668" y="11415238"/>
            <a:ext cx="9721558" cy="324340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500">
                <a:solidFill>
                  <a:srgbClr val="FFFFFF"/>
                </a:solidFill>
              </a:defRPr>
            </a:pPr>
            <a:r>
              <a:rPr b="1" dirty="0"/>
              <a:t>Não esquecer: </a:t>
            </a:r>
            <a:r>
              <a:rPr dirty="0"/>
              <a:t>Estes são alguns dos erros mais comuns. Nunca se esqueça de tomar decisões com uma perspetiva de futuro e, se cometer um erro, pode sempre refletir e aprender. </a:t>
            </a:r>
          </a:p>
          <a:p>
            <a:pPr algn="l" defTabSz="457200">
              <a:defRPr sz="2500">
                <a:solidFill>
                  <a:srgbClr val="FFFFFF"/>
                </a:solidFill>
              </a:defRPr>
            </a:pPr>
            <a:endParaRPr dirty="0"/>
          </a:p>
          <a:p>
            <a:pPr algn="l" defTabSz="457200">
              <a:defRPr sz="2500">
                <a:solidFill>
                  <a:srgbClr val="FFFFFF"/>
                </a:solidFill>
              </a:defRPr>
            </a:pPr>
            <a:r>
              <a:rPr dirty="0"/>
              <a:t>Todo o processo de aprendizagem implica cometer erros, e cada erro significa ganhar experiência.  </a:t>
            </a:r>
          </a:p>
          <a:p>
            <a:pPr algn="l" defTabSz="457200">
              <a:defRPr sz="2500" b="1" i="1">
                <a:solidFill>
                  <a:srgbClr val="FFFFFF"/>
                </a:solidFill>
              </a:defRPr>
            </a:pPr>
            <a:endParaRPr dirty="0"/>
          </a:p>
          <a:p>
            <a:pPr algn="l" defTabSz="457200">
              <a:defRPr sz="2500" b="1" i="1">
                <a:solidFill>
                  <a:srgbClr val="FFFFFF"/>
                </a:solidFill>
              </a:defRPr>
            </a:pPr>
            <a:endParaRPr dirty="0"/>
          </a:p>
        </p:txBody>
      </p:sp>
      <p:grpSp>
        <p:nvGrpSpPr>
          <p:cNvPr id="1206" name="Agrupar"/>
          <p:cNvGrpSpPr/>
          <p:nvPr/>
        </p:nvGrpSpPr>
        <p:grpSpPr>
          <a:xfrm>
            <a:off x="20340637" y="14829510"/>
            <a:ext cx="1300908" cy="446058"/>
            <a:chOff x="0" y="0"/>
            <a:chExt cx="1300907" cy="446057"/>
          </a:xfrm>
        </p:grpSpPr>
        <p:sp>
          <p:nvSpPr>
            <p:cNvPr id="1204"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205"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8…">
            <a:extLst>
              <a:ext uri="{FF2B5EF4-FFF2-40B4-BE49-F238E27FC236}">
                <a16:creationId xmlns:a16="http://schemas.microsoft.com/office/drawing/2014/main" id="{70D421E5-0600-8D9B-221C-864B851299AA}"/>
              </a:ext>
            </a:extLst>
          </p:cNvPr>
          <p:cNvSpPr txBox="1"/>
          <p:nvPr/>
        </p:nvSpPr>
        <p:spPr>
          <a:xfrm>
            <a:off x="740130" y="3044876"/>
            <a:ext cx="3043223" cy="178146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8</a:t>
            </a:r>
          </a:p>
          <a:p>
            <a:pPr algn="l" defTabSz="457200">
              <a:defRPr sz="2100" b="1">
                <a:solidFill>
                  <a:srgbClr val="FFFFFF"/>
                </a:solidFill>
              </a:defRPr>
            </a:pPr>
            <a:r>
              <a:rPr lang="en-US" dirty="0"/>
              <a:t>As agências de viagens e a adesão às rotas do turismo gastronómico</a:t>
            </a:r>
            <a:endParaRPr dirty="0"/>
          </a:p>
        </p:txBody>
      </p:sp>
      <p:pic>
        <p:nvPicPr>
          <p:cNvPr id="4" name="Picture 3" descr="A picture containing building, outdoor, person, marketplace&#10;&#10;Description automatically generated">
            <a:extLst>
              <a:ext uri="{FF2B5EF4-FFF2-40B4-BE49-F238E27FC236}">
                <a16:creationId xmlns:a16="http://schemas.microsoft.com/office/drawing/2014/main" id="{D9988479-C934-3DF8-0B4D-EC396DD5DF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5531" y="7390011"/>
            <a:ext cx="10958977" cy="7376392"/>
          </a:xfrm>
          <a:prstGeom prst="rect">
            <a:avLst/>
          </a:prstGeom>
        </p:spPr>
      </p:pic>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864"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865" name="Unit 6…"/>
          <p:cNvSpPr txBox="1"/>
          <p:nvPr/>
        </p:nvSpPr>
        <p:spPr>
          <a:xfrm>
            <a:off x="8715136" y="717184"/>
            <a:ext cx="8858727" cy="2680433"/>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p>
            <a:pPr defTabSz="457200">
              <a:lnSpc>
                <a:spcPts val="6200"/>
              </a:lnSpc>
              <a:defRPr sz="3200">
                <a:solidFill>
                  <a:schemeClr val="accent1">
                    <a:hueOff val="114395"/>
                    <a:lumOff val="-24975"/>
                  </a:schemeClr>
                </a:solidFill>
                <a:uFill>
                  <a:solidFill>
                    <a:srgbClr val="0000EE"/>
                  </a:solidFill>
                </a:uFill>
                <a:latin typeface="Helvetica"/>
                <a:ea typeface="Helvetica"/>
                <a:cs typeface="Helvetica"/>
                <a:sym typeface="Helvetica"/>
              </a:defRPr>
            </a:pPr>
            <a:r>
              <a:rPr dirty="0" err="1"/>
              <a:t>Unidade</a:t>
            </a:r>
            <a:r>
              <a:rPr dirty="0"/>
              <a:t> </a:t>
            </a:r>
            <a:r>
              <a:rPr lang="en-US" dirty="0"/>
              <a:t>8</a:t>
            </a:r>
            <a:endParaRPr dirty="0"/>
          </a:p>
          <a:p>
            <a:pPr defTabSz="457200">
              <a:lnSpc>
                <a:spcPts val="8400"/>
              </a:lnSpc>
              <a:defRPr sz="5000">
                <a:solidFill>
                  <a:schemeClr val="accent1">
                    <a:hueOff val="114395"/>
                    <a:lumOff val="-24975"/>
                  </a:schemeClr>
                </a:solidFill>
                <a:uFill>
                  <a:solidFill>
                    <a:srgbClr val="0000EE"/>
                  </a:solidFill>
                </a:uFill>
                <a:latin typeface="A.C.M.E. Secret Agent"/>
                <a:ea typeface="A.C.M.E. Secret Agent"/>
                <a:cs typeface="A.C.M.E. Secret Agent"/>
                <a:sym typeface="A.C.M.E. Secret Agent"/>
              </a:defRPr>
            </a:pPr>
            <a:r>
              <a:rPr dirty="0"/>
              <a:t>Perguntas de </a:t>
            </a:r>
            <a:r>
              <a:rPr lang="en-GB" dirty="0" err="1"/>
              <a:t>correção</a:t>
            </a:r>
            <a:r>
              <a:rPr lang="en-GB" dirty="0"/>
              <a:t> </a:t>
            </a:r>
            <a:r>
              <a:rPr lang="en-GB" dirty="0" err="1"/>
              <a:t>autónoma</a:t>
            </a:r>
            <a:endParaRPr dirty="0"/>
          </a:p>
          <a:p>
            <a:pPr defTabSz="457200">
              <a:lnSpc>
                <a:spcPts val="5800"/>
              </a:lnSpc>
              <a:defRPr sz="2900">
                <a:solidFill>
                  <a:schemeClr val="accent1">
                    <a:hueOff val="114395"/>
                    <a:lumOff val="-24975"/>
                  </a:schemeClr>
                </a:solidFill>
                <a:uFill>
                  <a:solidFill>
                    <a:srgbClr val="0000EE"/>
                  </a:solidFill>
                </a:uFill>
                <a:latin typeface="Helvetica"/>
                <a:ea typeface="Helvetica"/>
                <a:cs typeface="Helvetica"/>
                <a:sym typeface="Helvetica"/>
              </a:defRPr>
            </a:pPr>
            <a:r>
              <a:rPr lang="pt-PT" dirty="0"/>
              <a:t>I</a:t>
            </a:r>
            <a:r>
              <a:rPr dirty="0" err="1"/>
              <a:t>ndique</a:t>
            </a:r>
            <a:r>
              <a:rPr dirty="0"/>
              <a:t> a </a:t>
            </a:r>
            <a:r>
              <a:rPr dirty="0" err="1"/>
              <a:t>resposta</a:t>
            </a:r>
            <a:r>
              <a:rPr dirty="0"/>
              <a:t> </a:t>
            </a:r>
            <a:r>
              <a:rPr lang="en-GB" dirty="0" err="1"/>
              <a:t>correta</a:t>
            </a:r>
            <a:endParaRPr dirty="0"/>
          </a:p>
        </p:txBody>
      </p:sp>
      <p:grpSp>
        <p:nvGrpSpPr>
          <p:cNvPr id="869" name="Agrupar"/>
          <p:cNvGrpSpPr/>
          <p:nvPr/>
        </p:nvGrpSpPr>
        <p:grpSpPr>
          <a:xfrm>
            <a:off x="20340637" y="14829510"/>
            <a:ext cx="1300908" cy="446058"/>
            <a:chOff x="0" y="0"/>
            <a:chExt cx="1300907" cy="446057"/>
          </a:xfrm>
        </p:grpSpPr>
        <p:sp>
          <p:nvSpPr>
            <p:cNvPr id="867"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868"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870" name="QUESTION 1…"/>
          <p:cNvSpPr txBox="1"/>
          <p:nvPr/>
        </p:nvSpPr>
        <p:spPr>
          <a:xfrm>
            <a:off x="6726421" y="3783650"/>
            <a:ext cx="13614215" cy="11045859"/>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numCol="2" spcCol="680710"/>
          <a:lstStyle/>
          <a:p>
            <a:pPr algn="l" defTabSz="457200">
              <a:defRPr b="1">
                <a:solidFill>
                  <a:schemeClr val="accent1">
                    <a:hueOff val="114395"/>
                    <a:lumOff val="-24975"/>
                  </a:schemeClr>
                </a:solidFill>
                <a:uFill>
                  <a:solidFill>
                    <a:srgbClr val="0000EE"/>
                  </a:solidFill>
                </a:uFill>
              </a:defRPr>
            </a:pPr>
            <a:r>
              <a:rPr dirty="0"/>
              <a:t>PERGUNTA 1</a:t>
            </a:r>
          </a:p>
          <a:p>
            <a:pPr algn="l" defTabSz="457200">
              <a:defRPr>
                <a:solidFill>
                  <a:schemeClr val="accent1">
                    <a:hueOff val="114395"/>
                    <a:lumOff val="-24975"/>
                  </a:schemeClr>
                </a:solidFill>
                <a:uFill>
                  <a:solidFill>
                    <a:srgbClr val="0000EE"/>
                  </a:solidFill>
                </a:uFill>
              </a:defRPr>
            </a:pPr>
            <a:r>
              <a:rPr lang="en-US" dirty="0"/>
              <a:t>Qual é o papel das agências de viagens?</a:t>
            </a:r>
            <a:endParaRPr dirty="0"/>
          </a:p>
          <a:p>
            <a:pPr marL="355599" lvl="1" indent="-355599" algn="l" defTabSz="457200">
              <a:buSzPct val="100000"/>
              <a:buAutoNum type="alphaLcParenR"/>
              <a:defRPr>
                <a:solidFill>
                  <a:schemeClr val="accent3">
                    <a:hueOff val="362282"/>
                    <a:satOff val="31803"/>
                    <a:lumOff val="-18242"/>
                  </a:schemeClr>
                </a:solidFill>
                <a:uFill>
                  <a:solidFill>
                    <a:srgbClr val="0000EE"/>
                  </a:solidFill>
                </a:uFill>
              </a:defRPr>
            </a:pPr>
            <a:r>
              <a:rPr lang="en-US" dirty="0"/>
              <a:t>As agências de viagens são instituições que aproximam os produtos turísticos dos consumidores, prestam consultoria e informação aos clientes, apoiam a promoção do país/região e geram novos destinos de viagem </a:t>
            </a:r>
            <a:endParaRPr dirty="0"/>
          </a:p>
          <a:p>
            <a:pPr marL="355599" lvl="1" indent="-355599" algn="l" defTabSz="457200">
              <a:buSzPct val="100000"/>
              <a:buAutoNum type="alphaLcParenR"/>
              <a:defRPr>
                <a:solidFill>
                  <a:schemeClr val="accent1">
                    <a:hueOff val="114395"/>
                    <a:lumOff val="-24975"/>
                  </a:schemeClr>
                </a:solidFill>
                <a:uFill>
                  <a:solidFill>
                    <a:srgbClr val="0000EE"/>
                  </a:solidFill>
                </a:uFill>
              </a:defRPr>
            </a:pPr>
            <a:r>
              <a:rPr lang="en-US" dirty="0"/>
              <a:t>O seu papel é promover os destinos mais famosos para ganhar dinheiro</a:t>
            </a:r>
            <a:endParaRPr dirty="0"/>
          </a:p>
          <a:p>
            <a:pPr marL="355599" lvl="1" indent="-355599" algn="l" defTabSz="457200">
              <a:buSzPct val="100000"/>
              <a:buAutoNum type="alphaLcParenR"/>
              <a:defRPr>
                <a:solidFill>
                  <a:schemeClr val="accent1">
                    <a:hueOff val="114395"/>
                    <a:lumOff val="-24975"/>
                  </a:schemeClr>
                </a:solidFill>
                <a:uFill>
                  <a:solidFill>
                    <a:srgbClr val="0000EE"/>
                  </a:solidFill>
                </a:uFill>
              </a:defRPr>
            </a:pPr>
            <a:r>
              <a:rPr lang="en-US" dirty="0"/>
              <a:t>Oferecem destinos que correspondem às necessidades dos seus clientes</a:t>
            </a:r>
          </a:p>
          <a:p>
            <a:pPr marL="355599" lvl="1" indent="-355599" algn="l" defTabSz="457200">
              <a:buSzPct val="100000"/>
              <a:buAutoNum type="alphaLcParenR"/>
              <a:defRPr>
                <a:solidFill>
                  <a:schemeClr val="accent1">
                    <a:hueOff val="114395"/>
                    <a:lumOff val="-24975"/>
                  </a:schemeClr>
                </a:solidFill>
                <a:uFill>
                  <a:solidFill>
                    <a:srgbClr val="0000EE"/>
                  </a:solidFill>
                </a:uFill>
              </a:defRPr>
            </a:pPr>
            <a:r>
              <a:rPr lang="en-US" dirty="0"/>
              <a:t>A e B</a:t>
            </a:r>
            <a:endParaRPr dirty="0"/>
          </a:p>
          <a:p>
            <a:pPr algn="l" defTabSz="457200">
              <a:defRPr>
                <a:solidFill>
                  <a:schemeClr val="accent1">
                    <a:hueOff val="114395"/>
                    <a:lumOff val="-24975"/>
                  </a:schemeClr>
                </a:solidFill>
                <a:uFill>
                  <a:solidFill>
                    <a:srgbClr val="0000EE"/>
                  </a:solidFill>
                </a:uFill>
              </a:defRPr>
            </a:pPr>
            <a:endParaRPr dirty="0"/>
          </a:p>
          <a:p>
            <a:pPr algn="l" defTabSz="457200">
              <a:defRPr b="1">
                <a:solidFill>
                  <a:schemeClr val="accent1">
                    <a:hueOff val="114395"/>
                    <a:lumOff val="-24975"/>
                  </a:schemeClr>
                </a:solidFill>
                <a:uFill>
                  <a:solidFill>
                    <a:srgbClr val="0000EE"/>
                  </a:solidFill>
                </a:uFill>
              </a:defRPr>
            </a:pPr>
            <a:r>
              <a:rPr dirty="0"/>
              <a:t>PERGUNTA 2</a:t>
            </a:r>
          </a:p>
          <a:p>
            <a:pPr algn="l" defTabSz="457200">
              <a:defRPr>
                <a:solidFill>
                  <a:schemeClr val="accent1">
                    <a:hueOff val="114395"/>
                    <a:lumOff val="-24975"/>
                  </a:schemeClr>
                </a:solidFill>
                <a:uFill>
                  <a:solidFill>
                    <a:srgbClr val="0000EE"/>
                  </a:solidFill>
                </a:uFill>
              </a:defRPr>
            </a:pPr>
            <a:r>
              <a:rPr lang="en-US" dirty="0"/>
              <a:t>As rotas gastronómicas têm sucesso se conseguirem ativar o património gastronómico e transformá-lo em turismo gastronómico como ponto de atração</a:t>
            </a:r>
            <a:r>
              <a:rPr dirty="0"/>
              <a:t>.</a:t>
            </a:r>
          </a:p>
          <a:p>
            <a:pPr marL="355599" lvl="1" indent="-355599" algn="l" defTabSz="457200">
              <a:buSzPct val="100000"/>
              <a:buAutoNum type="alphaLcParenR"/>
              <a:defRPr>
                <a:solidFill>
                  <a:schemeClr val="accent3">
                    <a:hueOff val="362282"/>
                    <a:satOff val="31803"/>
                    <a:lumOff val="-18242"/>
                  </a:schemeClr>
                </a:solidFill>
                <a:uFill>
                  <a:solidFill>
                    <a:srgbClr val="0000EE"/>
                  </a:solidFill>
                </a:uFill>
              </a:defRPr>
            </a:pPr>
            <a:r>
              <a:rPr lang="en-US" dirty="0"/>
              <a:t>Verdadeiro</a:t>
            </a:r>
          </a:p>
          <a:p>
            <a:pPr marL="355599" lvl="1" indent="-355599" algn="l" defTabSz="457200">
              <a:buSzPct val="100000"/>
              <a:buAutoNum type="alphaLcParenR"/>
              <a:defRPr>
                <a:solidFill>
                  <a:schemeClr val="accent3">
                    <a:hueOff val="362282"/>
                    <a:satOff val="31803"/>
                    <a:lumOff val="-18242"/>
                  </a:schemeClr>
                </a:solidFill>
                <a:uFill>
                  <a:solidFill>
                    <a:srgbClr val="0000EE"/>
                  </a:solidFill>
                </a:uFill>
              </a:defRPr>
            </a:pPr>
            <a:r>
              <a:rPr lang="en-US" dirty="0">
                <a:solidFill>
                  <a:schemeClr val="accent1">
                    <a:hueOff val="114395"/>
                    <a:lumOff val="-24975"/>
                  </a:schemeClr>
                </a:solidFill>
                <a:uFill>
                  <a:solidFill>
                    <a:srgbClr val="0000EE"/>
                  </a:solidFill>
                </a:uFill>
              </a:rPr>
              <a:t>Falso</a:t>
            </a:r>
            <a:endParaRPr dirty="0">
              <a:solidFill>
                <a:schemeClr val="accent1">
                  <a:hueOff val="114395"/>
                  <a:lumOff val="-24975"/>
                </a:schemeClr>
              </a:solidFill>
              <a:uFill>
                <a:solidFill>
                  <a:srgbClr val="0000EE"/>
                </a:solidFill>
              </a:uFill>
            </a:endParaRPr>
          </a:p>
          <a:p>
            <a:pPr algn="l" defTabSz="457200">
              <a:defRPr b="1">
                <a:solidFill>
                  <a:schemeClr val="accent1">
                    <a:hueOff val="114395"/>
                    <a:lumOff val="-24975"/>
                  </a:schemeClr>
                </a:solidFill>
                <a:uFill>
                  <a:solidFill>
                    <a:srgbClr val="0000EE"/>
                  </a:solidFill>
                </a:uFill>
              </a:defRPr>
            </a:pPr>
            <a:endParaRPr lang="pt-PT" dirty="0"/>
          </a:p>
          <a:p>
            <a:pPr algn="l" defTabSz="457200">
              <a:defRPr b="1">
                <a:solidFill>
                  <a:schemeClr val="accent1">
                    <a:hueOff val="114395"/>
                    <a:lumOff val="-24975"/>
                  </a:schemeClr>
                </a:solidFill>
                <a:uFill>
                  <a:solidFill>
                    <a:srgbClr val="0000EE"/>
                  </a:solidFill>
                </a:uFill>
              </a:defRPr>
            </a:pPr>
            <a:endParaRPr lang="en-GB" dirty="0"/>
          </a:p>
          <a:p>
            <a:pPr algn="l" defTabSz="457200">
              <a:defRPr b="1">
                <a:solidFill>
                  <a:schemeClr val="accent1">
                    <a:hueOff val="114395"/>
                    <a:lumOff val="-24975"/>
                  </a:schemeClr>
                </a:solidFill>
                <a:uFill>
                  <a:solidFill>
                    <a:srgbClr val="0000EE"/>
                  </a:solidFill>
                </a:uFill>
              </a:defRPr>
            </a:pPr>
            <a:endParaRPr lang="en-GB" dirty="0"/>
          </a:p>
          <a:p>
            <a:pPr algn="l" defTabSz="457200">
              <a:defRPr b="1">
                <a:solidFill>
                  <a:schemeClr val="accent1">
                    <a:hueOff val="114395"/>
                    <a:lumOff val="-24975"/>
                  </a:schemeClr>
                </a:solidFill>
                <a:uFill>
                  <a:solidFill>
                    <a:srgbClr val="0000EE"/>
                  </a:solidFill>
                </a:uFill>
              </a:defRPr>
            </a:pPr>
            <a:endParaRPr lang="en-GB" dirty="0"/>
          </a:p>
          <a:p>
            <a:pPr algn="l" defTabSz="457200">
              <a:defRPr b="1">
                <a:solidFill>
                  <a:schemeClr val="accent1">
                    <a:hueOff val="114395"/>
                    <a:lumOff val="-24975"/>
                  </a:schemeClr>
                </a:solidFill>
                <a:uFill>
                  <a:solidFill>
                    <a:srgbClr val="0000EE"/>
                  </a:solidFill>
                </a:uFill>
              </a:defRPr>
            </a:pPr>
            <a:endParaRPr lang="en-GB" dirty="0"/>
          </a:p>
          <a:p>
            <a:pPr algn="l" defTabSz="457200">
              <a:defRPr b="1">
                <a:solidFill>
                  <a:schemeClr val="accent1">
                    <a:hueOff val="114395"/>
                    <a:lumOff val="-24975"/>
                  </a:schemeClr>
                </a:solidFill>
                <a:uFill>
                  <a:solidFill>
                    <a:srgbClr val="0000EE"/>
                  </a:solidFill>
                </a:uFill>
              </a:defRPr>
            </a:pPr>
            <a:endParaRPr lang="en-GB" dirty="0"/>
          </a:p>
          <a:p>
            <a:pPr algn="l" defTabSz="457200">
              <a:defRPr b="1">
                <a:solidFill>
                  <a:schemeClr val="accent1">
                    <a:hueOff val="114395"/>
                    <a:lumOff val="-24975"/>
                  </a:schemeClr>
                </a:solidFill>
                <a:uFill>
                  <a:solidFill>
                    <a:srgbClr val="0000EE"/>
                  </a:solidFill>
                </a:uFill>
              </a:defRPr>
            </a:pPr>
            <a:endParaRPr lang="en-GB" dirty="0"/>
          </a:p>
          <a:p>
            <a:pPr algn="l" defTabSz="457200">
              <a:defRPr b="1">
                <a:solidFill>
                  <a:schemeClr val="accent1">
                    <a:hueOff val="114395"/>
                    <a:lumOff val="-24975"/>
                  </a:schemeClr>
                </a:solidFill>
                <a:uFill>
                  <a:solidFill>
                    <a:srgbClr val="0000EE"/>
                  </a:solidFill>
                </a:uFill>
              </a:defRPr>
            </a:pPr>
            <a:endParaRPr dirty="0"/>
          </a:p>
          <a:p>
            <a:pPr algn="l" defTabSz="457200">
              <a:defRPr b="1">
                <a:solidFill>
                  <a:schemeClr val="accent1">
                    <a:hueOff val="114395"/>
                    <a:lumOff val="-24975"/>
                  </a:schemeClr>
                </a:solidFill>
                <a:uFill>
                  <a:solidFill>
                    <a:srgbClr val="0000EE"/>
                  </a:solidFill>
                </a:uFill>
              </a:defRPr>
            </a:pPr>
            <a:r>
              <a:rPr dirty="0"/>
              <a:t>PERGUNTA 3 </a:t>
            </a:r>
          </a:p>
          <a:p>
            <a:pPr algn="l" defTabSz="457200">
              <a:defRPr>
                <a:solidFill>
                  <a:schemeClr val="accent1">
                    <a:hueOff val="114395"/>
                    <a:lumOff val="-24975"/>
                  </a:schemeClr>
                </a:solidFill>
                <a:uFill>
                  <a:solidFill>
                    <a:srgbClr val="0000EE"/>
                  </a:solidFill>
                </a:uFill>
              </a:defRPr>
            </a:pPr>
            <a:r>
              <a:rPr lang="en-US" dirty="0"/>
              <a:t>Os destinos que promovem o turismo gastronómico devem proteger e reconhecer os produtos locais, desenvolver uma oferta competitiva, formar e requalificar os recursos humanos profissionais, a fim de aumentar a satisfação dos turistas</a:t>
            </a:r>
            <a:r>
              <a:rPr dirty="0"/>
              <a:t>.</a:t>
            </a:r>
          </a:p>
          <a:p>
            <a:pPr marL="355599" lvl="1" indent="-355599" algn="l" defTabSz="457200">
              <a:buSzPct val="100000"/>
              <a:buAutoNum type="alphaLcParenR"/>
              <a:defRPr>
                <a:solidFill>
                  <a:schemeClr val="accent1">
                    <a:hueOff val="114395"/>
                    <a:lumOff val="-24975"/>
                  </a:schemeClr>
                </a:solidFill>
                <a:uFill>
                  <a:solidFill>
                    <a:srgbClr val="0000EE"/>
                  </a:solidFill>
                </a:uFill>
              </a:defRPr>
            </a:pPr>
            <a:r>
              <a:rPr lang="en-US" dirty="0"/>
              <a:t>Verdadeiro</a:t>
            </a:r>
          </a:p>
          <a:p>
            <a:pPr marL="355599" lvl="1" indent="-355599" algn="l" defTabSz="457200">
              <a:buSzPct val="100000"/>
              <a:buAutoNum type="alphaLcParenR"/>
              <a:defRPr>
                <a:solidFill>
                  <a:schemeClr val="accent1">
                    <a:hueOff val="114395"/>
                    <a:lumOff val="-24975"/>
                  </a:schemeClr>
                </a:solidFill>
                <a:uFill>
                  <a:solidFill>
                    <a:srgbClr val="0000EE"/>
                  </a:solidFill>
                </a:uFill>
              </a:defRPr>
            </a:pPr>
            <a:r>
              <a:rPr lang="en-US" dirty="0">
                <a:solidFill>
                  <a:schemeClr val="accent3">
                    <a:hueOff val="362282"/>
                    <a:satOff val="31803"/>
                    <a:lumOff val="-18242"/>
                  </a:schemeClr>
                </a:solidFill>
                <a:uFill>
                  <a:solidFill>
                    <a:srgbClr val="0000EE"/>
                  </a:solidFill>
                </a:uFill>
              </a:rPr>
              <a:t>Falso</a:t>
            </a:r>
            <a:endParaRPr dirty="0">
              <a:solidFill>
                <a:schemeClr val="accent3">
                  <a:hueOff val="362282"/>
                  <a:satOff val="31803"/>
                  <a:lumOff val="-18242"/>
                </a:schemeClr>
              </a:solidFill>
              <a:uFill>
                <a:solidFill>
                  <a:srgbClr val="0000EE"/>
                </a:solidFill>
              </a:uFill>
            </a:endParaRPr>
          </a:p>
          <a:p>
            <a:pPr algn="l" defTabSz="457200">
              <a:defRPr>
                <a:solidFill>
                  <a:schemeClr val="accent1">
                    <a:hueOff val="114395"/>
                    <a:lumOff val="-24975"/>
                  </a:schemeClr>
                </a:solidFill>
                <a:uFill>
                  <a:solidFill>
                    <a:srgbClr val="0000EE"/>
                  </a:solidFill>
                </a:uFill>
              </a:defRPr>
            </a:pPr>
            <a:endParaRPr dirty="0"/>
          </a:p>
          <a:p>
            <a:pPr algn="l" defTabSz="457200">
              <a:defRPr b="1">
                <a:solidFill>
                  <a:schemeClr val="accent1">
                    <a:hueOff val="114395"/>
                    <a:lumOff val="-24975"/>
                  </a:schemeClr>
                </a:solidFill>
                <a:uFill>
                  <a:solidFill>
                    <a:srgbClr val="0000EE"/>
                  </a:solidFill>
                </a:uFill>
              </a:defRPr>
            </a:pPr>
            <a:r>
              <a:rPr dirty="0"/>
              <a:t>PERGUNTA 4</a:t>
            </a:r>
          </a:p>
          <a:p>
            <a:pPr lvl="1" indent="0" algn="l" defTabSz="457200">
              <a:buSzPct val="100000"/>
              <a:defRPr>
                <a:solidFill>
                  <a:schemeClr val="accent1">
                    <a:hueOff val="114395"/>
                    <a:lumOff val="-24975"/>
                  </a:schemeClr>
                </a:solidFill>
                <a:uFill>
                  <a:solidFill>
                    <a:srgbClr val="0000EE"/>
                  </a:solidFill>
                </a:uFill>
              </a:defRPr>
            </a:pPr>
            <a:r>
              <a:rPr lang="en-US" dirty="0"/>
              <a:t>O principal objetivo das rotas gastronómicas é oferecer ao turista diferentes tipos de atracções num pacote conveniente, de modo a que o turista permaneça mais tempo na zona</a:t>
            </a:r>
            <a:r>
              <a:rPr dirty="0"/>
              <a:t>.</a:t>
            </a:r>
          </a:p>
          <a:p>
            <a:pPr marL="355599" lvl="1" indent="-355599" algn="l" defTabSz="457200">
              <a:buSzPct val="100000"/>
              <a:buAutoNum type="alphaLcParenR"/>
              <a:defRPr>
                <a:solidFill>
                  <a:schemeClr val="accent1">
                    <a:hueOff val="114395"/>
                    <a:lumOff val="-24975"/>
                  </a:schemeClr>
                </a:solidFill>
                <a:uFill>
                  <a:solidFill>
                    <a:srgbClr val="0000EE"/>
                  </a:solidFill>
                </a:uFill>
              </a:defRPr>
            </a:pPr>
            <a:r>
              <a:rPr lang="en-US" dirty="0"/>
              <a:t>Verdadeiro</a:t>
            </a:r>
          </a:p>
          <a:p>
            <a:pPr marL="355599" lvl="1" indent="-355599" algn="l" defTabSz="457200">
              <a:buSzPct val="100000"/>
              <a:buAutoNum type="alphaLcParenR"/>
              <a:defRPr>
                <a:solidFill>
                  <a:schemeClr val="accent1">
                    <a:hueOff val="114395"/>
                    <a:lumOff val="-24975"/>
                  </a:schemeClr>
                </a:solidFill>
                <a:uFill>
                  <a:solidFill>
                    <a:srgbClr val="0000EE"/>
                  </a:solidFill>
                </a:uFill>
              </a:defRPr>
            </a:pPr>
            <a:r>
              <a:rPr lang="en-US" dirty="0">
                <a:solidFill>
                  <a:schemeClr val="accent3">
                    <a:hueOff val="362282"/>
                    <a:satOff val="31803"/>
                    <a:lumOff val="-18242"/>
                  </a:schemeClr>
                </a:solidFill>
                <a:uFill>
                  <a:solidFill>
                    <a:srgbClr val="0000EE"/>
                  </a:solidFill>
                </a:uFill>
              </a:rPr>
              <a:t>Falso</a:t>
            </a:r>
            <a:endParaRPr dirty="0">
              <a:solidFill>
                <a:schemeClr val="accent3">
                  <a:hueOff val="362282"/>
                  <a:satOff val="31803"/>
                  <a:lumOff val="-18242"/>
                </a:schemeClr>
              </a:solidFill>
              <a:uFill>
                <a:solidFill>
                  <a:srgbClr val="0000EE"/>
                </a:solidFill>
              </a:uFill>
            </a:endParaRPr>
          </a:p>
          <a:p>
            <a:pPr algn="l" defTabSz="457200">
              <a:defRPr>
                <a:solidFill>
                  <a:schemeClr val="accent1">
                    <a:hueOff val="114395"/>
                    <a:lumOff val="-24975"/>
                  </a:schemeClr>
                </a:solidFill>
                <a:uFill>
                  <a:solidFill>
                    <a:srgbClr val="0000EE"/>
                  </a:solidFill>
                </a:uFill>
              </a:defRPr>
            </a:pPr>
            <a:endParaRPr dirty="0"/>
          </a:p>
          <a:p>
            <a:pPr marL="355599" lvl="1" indent="-355599" algn="l" defTabSz="457200">
              <a:buSzPct val="100000"/>
              <a:buAutoNum type="alphaLcParenR" startAt="5"/>
              <a:defRPr>
                <a:solidFill>
                  <a:schemeClr val="accent1">
                    <a:hueOff val="114395"/>
                    <a:lumOff val="-24975"/>
                  </a:schemeClr>
                </a:solidFill>
                <a:uFill>
                  <a:solidFill>
                    <a:srgbClr val="0000EE"/>
                  </a:solidFill>
                </a:uFill>
              </a:defRPr>
            </a:pPr>
            <a:endParaRPr dirty="0"/>
          </a:p>
          <a:p>
            <a:pPr algn="l" defTabSz="457200">
              <a:defRPr sz="3100">
                <a:solidFill>
                  <a:schemeClr val="accent1">
                    <a:hueOff val="114395"/>
                    <a:lumOff val="-24975"/>
                  </a:schemeClr>
                </a:solidFill>
                <a:uFill>
                  <a:solidFill>
                    <a:srgbClr val="0000EE"/>
                  </a:solidFill>
                </a:uFill>
              </a:defRPr>
            </a:pPr>
            <a:endParaRPr dirty="0"/>
          </a:p>
          <a:p>
            <a:pPr algn="l" defTabSz="457200">
              <a:defRPr sz="3100">
                <a:solidFill>
                  <a:schemeClr val="accent1">
                    <a:hueOff val="114395"/>
                    <a:lumOff val="-24975"/>
                  </a:schemeClr>
                </a:solidFill>
                <a:uFill>
                  <a:solidFill>
                    <a:srgbClr val="0000EE"/>
                  </a:solidFill>
                </a:uFill>
              </a:defRPr>
            </a:pPr>
            <a:endParaRPr dirty="0"/>
          </a:p>
          <a:p>
            <a:pPr algn="l" defTabSz="457200">
              <a:defRPr sz="3100">
                <a:solidFill>
                  <a:schemeClr val="accent1">
                    <a:hueOff val="114395"/>
                    <a:lumOff val="-24975"/>
                  </a:schemeClr>
                </a:solidFill>
                <a:uFill>
                  <a:solidFill>
                    <a:srgbClr val="0000EE"/>
                  </a:solidFill>
                </a:uFill>
              </a:defRPr>
            </a:pPr>
            <a:endParaRPr dirty="0"/>
          </a:p>
        </p:txBody>
      </p:sp>
      <p:sp>
        <p:nvSpPr>
          <p:cNvPr id="2" name="UNIT 6…">
            <a:extLst>
              <a:ext uri="{FF2B5EF4-FFF2-40B4-BE49-F238E27FC236}">
                <a16:creationId xmlns:a16="http://schemas.microsoft.com/office/drawing/2014/main" id="{BEA8F902-719B-474C-99F0-8B35B5C75D49}"/>
              </a:ext>
            </a:extLst>
          </p:cNvPr>
          <p:cNvSpPr txBox="1"/>
          <p:nvPr/>
        </p:nvSpPr>
        <p:spPr>
          <a:xfrm>
            <a:off x="740130" y="3044876"/>
            <a:ext cx="3043223" cy="1781469"/>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uFill>
                  <a:solidFill>
                    <a:srgbClr val="0000EE"/>
                  </a:solidFill>
                </a:uFill>
              </a:defRPr>
            </a:pPr>
            <a:r>
              <a:rPr dirty="0"/>
              <a:t>UNIDADE </a:t>
            </a:r>
            <a:r>
              <a:rPr lang="en-US" dirty="0"/>
              <a:t>8</a:t>
            </a:r>
            <a:endParaRPr dirty="0"/>
          </a:p>
          <a:p>
            <a:pPr algn="l" defTabSz="457200">
              <a:defRPr sz="2100" b="1">
                <a:solidFill>
                  <a:srgbClr val="FFFFFF"/>
                </a:solidFill>
                <a:uFill>
                  <a:solidFill>
                    <a:srgbClr val="0000EE"/>
                  </a:solidFill>
                </a:uFill>
              </a:defRPr>
            </a:pPr>
            <a:r>
              <a:rPr lang="en-US" dirty="0"/>
              <a:t>Agências de viagens e adesão às rotas do turismo gastronómico</a:t>
            </a:r>
            <a:r>
              <a:rPr dirty="0"/>
              <a:t>.</a:t>
            </a:r>
          </a:p>
        </p:txBody>
      </p:sp>
    </p:spTree>
    <p:extLst>
      <p:ext uri="{BB962C8B-B14F-4D97-AF65-F5344CB8AC3E}">
        <p14:creationId xmlns:p14="http://schemas.microsoft.com/office/powerpoint/2010/main" val="12857336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17"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19" name="Rectángulo redondeado"/>
          <p:cNvSpPr/>
          <p:nvPr/>
        </p:nvSpPr>
        <p:spPr>
          <a:xfrm>
            <a:off x="6956718" y="11521899"/>
            <a:ext cx="12963923" cy="3115903"/>
          </a:xfrm>
          <a:prstGeom prst="roundRect">
            <a:avLst>
              <a:gd name="adj" fmla="val 8562"/>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20" name="Did you know that…?"/>
          <p:cNvSpPr txBox="1"/>
          <p:nvPr/>
        </p:nvSpPr>
        <p:spPr>
          <a:xfrm>
            <a:off x="7378403" y="11530092"/>
            <a:ext cx="2929158" cy="1616360"/>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defTabSz="457200">
              <a:lnSpc>
                <a:spcPts val="6100"/>
              </a:lnSpc>
              <a:defRPr sz="3100" b="1">
                <a:solidFill>
                  <a:schemeClr val="accent1">
                    <a:hueOff val="114395"/>
                    <a:lumOff val="-24975"/>
                  </a:schemeClr>
                </a:solidFill>
              </a:defRPr>
            </a:lvl1pPr>
          </a:lstStyle>
          <a:p>
            <a:r>
              <a:rPr sz="2400" dirty="0"/>
              <a:t>Sabias que...?</a:t>
            </a:r>
          </a:p>
        </p:txBody>
      </p:sp>
      <p:sp>
        <p:nvSpPr>
          <p:cNvPr id="221" name="The rural environment has always been unknown to urban entrepreneurs and has not captured their interest, but the COVID-19 crisis is changing the perception we had of the world and will probably mark a before and after in our society, in our way of worki"/>
          <p:cNvSpPr txBox="1"/>
          <p:nvPr/>
        </p:nvSpPr>
        <p:spPr>
          <a:xfrm>
            <a:off x="9972872" y="11716414"/>
            <a:ext cx="9366384" cy="2730960"/>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a:lnSpc>
                <a:spcPct val="90000"/>
              </a:lnSpc>
              <a:spcBef>
                <a:spcPts val="5100"/>
              </a:spcBef>
              <a:defRPr sz="2300" b="1" i="1">
                <a:solidFill>
                  <a:schemeClr val="accent1">
                    <a:hueOff val="114395"/>
                    <a:lumOff val="-24975"/>
                  </a:schemeClr>
                </a:solidFill>
              </a:defRPr>
            </a:lvl1pPr>
          </a:lstStyle>
          <a:p>
            <a:r>
              <a:rPr lang="en-US" dirty="0" err="1"/>
              <a:t>Schuktz </a:t>
            </a:r>
            <a:r>
              <a:rPr lang="en-US" dirty="0"/>
              <a:t>e Kitchen (2000) referiram que </a:t>
            </a:r>
            <a:r>
              <a:rPr lang="en-US" dirty="0">
                <a:solidFill>
                  <a:schemeClr val="accent4">
                    <a:hueOff val="-476017"/>
                    <a:lumOff val="-10042"/>
                  </a:schemeClr>
                </a:solidFill>
              </a:rPr>
              <a:t>"a marca é o melhor veículo psicológico para transmitir significado".</a:t>
            </a:r>
          </a:p>
          <a:p>
            <a:r>
              <a:rPr lang="en-US" dirty="0" err="1"/>
              <a:t>Chernatony </a:t>
            </a:r>
            <a:r>
              <a:rPr lang="en-US" dirty="0"/>
              <a:t>e McDonald (1998) afirmaram que </a:t>
            </a:r>
            <a:r>
              <a:rPr lang="en-US" dirty="0">
                <a:solidFill>
                  <a:schemeClr val="accent4">
                    <a:hueOff val="-476017"/>
                    <a:lumOff val="-10042"/>
                  </a:schemeClr>
                </a:solidFill>
              </a:rPr>
              <a:t>"uma marca bem sucedida é um produto identificável, aumentado de tal forma que o comprador ou o utilizador se apercebe de um valor acrescentado relevante, único e (sustentável) que corresponde às suas necessidades mais próximas".</a:t>
            </a:r>
          </a:p>
        </p:txBody>
      </p:sp>
      <p:sp>
        <p:nvSpPr>
          <p:cNvPr id="222" name="Documento aprobado"/>
          <p:cNvSpPr/>
          <p:nvPr/>
        </p:nvSpPr>
        <p:spPr>
          <a:xfrm>
            <a:off x="7378403" y="13272322"/>
            <a:ext cx="888054" cy="1097558"/>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sp>
        <p:nvSpPr>
          <p:cNvPr id="223" name="The most important quality of rural entrepreneurship lies in the fact that people (like you) generate their own employment alternative so that they do not have to leave their living environment. This lack of professional options and job offers is also li"/>
          <p:cNvSpPr txBox="1"/>
          <p:nvPr/>
        </p:nvSpPr>
        <p:spPr>
          <a:xfrm>
            <a:off x="6204654" y="1033405"/>
            <a:ext cx="15066607" cy="10429990"/>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r>
              <a:rPr lang="en-US" dirty="0"/>
              <a:t>A principal atividade das agências de turismo é a venda de férias que, no final, são produtos. O turismo tem um impacto secundário relacionado com a "imagem de marca" de uma área, região ou país.</a:t>
            </a:r>
          </a:p>
          <a:p>
            <a:pPr algn="just" defTabSz="738187">
              <a:defRPr sz="2900">
                <a:solidFill>
                  <a:schemeClr val="accent1">
                    <a:hueOff val="114395"/>
                    <a:lumOff val="-24975"/>
                  </a:schemeClr>
                </a:solidFill>
                <a:latin typeface="Helvetica"/>
                <a:ea typeface="Helvetica"/>
                <a:cs typeface="Helvetica"/>
                <a:sym typeface="Helvetica"/>
              </a:defRPr>
            </a:pPr>
            <a:endParaRPr lang="en-US" dirty="0"/>
          </a:p>
          <a:p>
            <a:pPr algn="just" defTabSz="738187">
              <a:defRPr sz="2900">
                <a:solidFill>
                  <a:schemeClr val="accent1">
                    <a:hueOff val="114395"/>
                    <a:lumOff val="-24975"/>
                  </a:schemeClr>
                </a:solidFill>
                <a:latin typeface="Helvetica"/>
                <a:ea typeface="Helvetica"/>
                <a:cs typeface="Helvetica"/>
                <a:sym typeface="Helvetica"/>
              </a:defRPr>
            </a:pPr>
            <a:r>
              <a:rPr lang="en-US" dirty="0"/>
              <a:t>Umas férias agradáveis têm o poder de mudar a imagem de marca de uma região ou de um país na mente do turista. Em muitos casos, as pessoas mudam as suas ideias e preconceitos sobre os países quando os visitam, o país torna-se assim real e deixa de ser apenas uma marca. O Nation Brand Index afirma que a preferência por um país e pelo seu povo, cultura, comida e bebidas aumenta em resultado de qualquer experiência pessoal, mesmo que as férias não tenham sido agradáveis. O fator humano é muito importante porque as pessoas falam das suas férias com outras pessoas. Se um número suficiente de pessoas visitar um país e se essas pessoas apresentarem uma influência demográfica, então, com o tempo, isso pode levar a uma melhoria da imagem do país e mais pessoas quererão visitá-lo.</a:t>
            </a:r>
          </a:p>
          <a:p>
            <a:pPr algn="just" defTabSz="738187">
              <a:defRPr sz="2900">
                <a:solidFill>
                  <a:schemeClr val="accent1">
                    <a:hueOff val="114395"/>
                    <a:lumOff val="-24975"/>
                  </a:schemeClr>
                </a:solidFill>
                <a:latin typeface="Helvetica"/>
                <a:ea typeface="Helvetica"/>
                <a:cs typeface="Helvetica"/>
                <a:sym typeface="Helvetica"/>
              </a:defRPr>
            </a:pPr>
            <a:endParaRPr lang="en-US" dirty="0"/>
          </a:p>
          <a:p>
            <a:pPr algn="just" defTabSz="738187">
              <a:defRPr sz="2900">
                <a:solidFill>
                  <a:schemeClr val="accent1">
                    <a:hueOff val="114395"/>
                    <a:lumOff val="-24975"/>
                  </a:schemeClr>
                </a:solidFill>
                <a:latin typeface="Helvetica"/>
                <a:ea typeface="Helvetica"/>
                <a:cs typeface="Helvetica"/>
                <a:sym typeface="Helvetica"/>
              </a:defRPr>
            </a:pPr>
            <a:r>
              <a:rPr lang="en-US" dirty="0"/>
              <a:t>A imagem de marca é um fator-chave da marca que se refere à perceção geral e ao sentimento do consumidor em relação à marca e tem influência no comportamento do consumidor. </a:t>
            </a:r>
          </a:p>
          <a:p>
            <a:pPr algn="just" defTabSz="738187">
              <a:defRPr sz="2900">
                <a:solidFill>
                  <a:schemeClr val="accent1">
                    <a:hueOff val="114395"/>
                    <a:lumOff val="-24975"/>
                  </a:schemeClr>
                </a:solidFill>
                <a:latin typeface="Helvetica"/>
                <a:ea typeface="Helvetica"/>
                <a:cs typeface="Helvetica"/>
                <a:sym typeface="Helvetica"/>
              </a:defRPr>
            </a:pPr>
            <a:endParaRPr lang="en-US" dirty="0"/>
          </a:p>
          <a:p>
            <a:pPr algn="just" defTabSz="738187">
              <a:defRPr sz="2900">
                <a:solidFill>
                  <a:schemeClr val="accent1">
                    <a:hueOff val="114395"/>
                    <a:lumOff val="-24975"/>
                  </a:schemeClr>
                </a:solidFill>
                <a:latin typeface="Helvetica"/>
                <a:ea typeface="Helvetica"/>
                <a:cs typeface="Helvetica"/>
                <a:sym typeface="Helvetica"/>
              </a:defRPr>
            </a:pPr>
            <a:r>
              <a:rPr lang="en-US" dirty="0"/>
              <a:t>A noção de marca é uma relação dinâmica entre o produto (alimento, destino) e os consumidores ou potenciais turistas. A marca gastronómica é como uma promessa de uma experiência que um potencial visitante antecipa. É por isso que é muito importante que os proprietários de marcas e os destinos compreendam o seu público-alvo, a fim de desenvolverem relações sustentáveis com os seus valiosos consumidores.</a:t>
            </a:r>
          </a:p>
          <a:p>
            <a:pPr algn="just" defTabSz="738187">
              <a:defRPr sz="2900">
                <a:solidFill>
                  <a:schemeClr val="accent1">
                    <a:hueOff val="114395"/>
                    <a:lumOff val="-24975"/>
                  </a:schemeClr>
                </a:solidFill>
                <a:latin typeface="Helvetica"/>
                <a:ea typeface="Helvetica"/>
                <a:cs typeface="Helvetica"/>
                <a:sym typeface="Helvetica"/>
              </a:defRPr>
            </a:pPr>
            <a:endParaRPr lang="en-US" dirty="0"/>
          </a:p>
          <a:p>
            <a:pPr algn="just" defTabSz="738187">
              <a:defRPr sz="2900">
                <a:solidFill>
                  <a:schemeClr val="accent1">
                    <a:hueOff val="114395"/>
                    <a:lumOff val="-24975"/>
                  </a:schemeClr>
                </a:solidFill>
                <a:latin typeface="Helvetica"/>
                <a:ea typeface="Helvetica"/>
                <a:cs typeface="Helvetica"/>
                <a:sym typeface="Helvetica"/>
              </a:defRPr>
            </a:pPr>
            <a:endParaRPr dirty="0"/>
          </a:p>
        </p:txBody>
      </p:sp>
      <p:grpSp>
        <p:nvGrpSpPr>
          <p:cNvPr id="226" name="Agrupar"/>
          <p:cNvGrpSpPr/>
          <p:nvPr/>
        </p:nvGrpSpPr>
        <p:grpSpPr>
          <a:xfrm>
            <a:off x="20340637" y="14829510"/>
            <a:ext cx="1300908" cy="446058"/>
            <a:chOff x="0" y="0"/>
            <a:chExt cx="1300907" cy="446057"/>
          </a:xfrm>
        </p:grpSpPr>
        <p:sp>
          <p:nvSpPr>
            <p:cNvPr id="224"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25"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1…">
            <a:extLst>
              <a:ext uri="{FF2B5EF4-FFF2-40B4-BE49-F238E27FC236}">
                <a16:creationId xmlns:a16="http://schemas.microsoft.com/office/drawing/2014/main" id="{507EA408-41F4-4BE0-DDA1-4D6E9D02A7DA}"/>
              </a:ext>
            </a:extLst>
          </p:cNvPr>
          <p:cNvSpPr txBox="1"/>
          <p:nvPr/>
        </p:nvSpPr>
        <p:spPr>
          <a:xfrm>
            <a:off x="740130" y="3044876"/>
            <a:ext cx="3043223" cy="178146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1</a:t>
            </a:r>
          </a:p>
          <a:p>
            <a:pPr algn="l" defTabSz="457200">
              <a:defRPr sz="2100" b="1">
                <a:solidFill>
                  <a:srgbClr val="FFFFFF"/>
                </a:solidFill>
              </a:defRPr>
            </a:pPr>
            <a:r>
              <a:rPr lang="en-US" dirty="0"/>
              <a:t>Conhecimentos e compreensão dos conceitos-chave: marca e imagem</a:t>
            </a:r>
            <a:r>
              <a:rPr dirty="0"/>
              <a: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17"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21" name="The rural environment has always been unknown to urban entrepreneurs and has not captured their interest, but the COVID-19 crisis is changing the perception we had of the world and will probably mark a before and after in our society, in our way of worki"/>
          <p:cNvSpPr txBox="1"/>
          <p:nvPr/>
        </p:nvSpPr>
        <p:spPr>
          <a:xfrm>
            <a:off x="10792042" y="12361314"/>
            <a:ext cx="9366384" cy="484191"/>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lvl1pPr algn="l">
              <a:lnSpc>
                <a:spcPct val="90000"/>
              </a:lnSpc>
              <a:spcBef>
                <a:spcPts val="5100"/>
              </a:spcBef>
              <a:defRPr sz="2300" b="1" i="1">
                <a:solidFill>
                  <a:schemeClr val="accent1">
                    <a:hueOff val="114395"/>
                    <a:lumOff val="-24975"/>
                  </a:schemeClr>
                </a:solidFill>
              </a:defRPr>
            </a:lvl1pPr>
          </a:lstStyle>
          <a:p>
            <a:endParaRPr lang="en-US" i="0" dirty="0">
              <a:solidFill>
                <a:schemeClr val="accent4">
                  <a:hueOff val="-476017"/>
                  <a:lumOff val="-10042"/>
                </a:schemeClr>
              </a:solidFill>
            </a:endParaRPr>
          </a:p>
        </p:txBody>
      </p:sp>
      <p:sp>
        <p:nvSpPr>
          <p:cNvPr id="223" name="The most important quality of rural entrepreneurship lies in the fact that people (like you) generate their own employment alternative so that they do not have to leave their living environment. This lack of professional options and job offers is also li"/>
          <p:cNvSpPr txBox="1"/>
          <p:nvPr/>
        </p:nvSpPr>
        <p:spPr>
          <a:xfrm>
            <a:off x="6275936" y="1736580"/>
            <a:ext cx="15066607" cy="1273638"/>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r>
              <a:rPr lang="en-US" sz="3600" dirty="0"/>
              <a:t>A marca é o núcleo de todas as actividades de marketing </a:t>
            </a:r>
            <a:r>
              <a:rPr lang="en-US" sz="3600" b="1" dirty="0"/>
              <a:t>(Fig. 1.2).</a:t>
            </a:r>
          </a:p>
          <a:p>
            <a:pPr algn="just" defTabSz="738187">
              <a:defRPr sz="2900">
                <a:solidFill>
                  <a:schemeClr val="accent1">
                    <a:hueOff val="114395"/>
                    <a:lumOff val="-24975"/>
                  </a:schemeClr>
                </a:solidFill>
                <a:latin typeface="Helvetica"/>
                <a:ea typeface="Helvetica"/>
                <a:cs typeface="Helvetica"/>
                <a:sym typeface="Helvetica"/>
              </a:defRPr>
            </a:pPr>
            <a:endParaRPr lang="en-US" sz="3600" dirty="0"/>
          </a:p>
        </p:txBody>
      </p:sp>
      <p:grpSp>
        <p:nvGrpSpPr>
          <p:cNvPr id="226" name="Agrupar"/>
          <p:cNvGrpSpPr/>
          <p:nvPr/>
        </p:nvGrpSpPr>
        <p:grpSpPr>
          <a:xfrm>
            <a:off x="20340637" y="14829510"/>
            <a:ext cx="1300908" cy="446058"/>
            <a:chOff x="0" y="0"/>
            <a:chExt cx="1300907" cy="446057"/>
          </a:xfrm>
        </p:grpSpPr>
        <p:sp>
          <p:nvSpPr>
            <p:cNvPr id="224"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25"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1…">
            <a:extLst>
              <a:ext uri="{FF2B5EF4-FFF2-40B4-BE49-F238E27FC236}">
                <a16:creationId xmlns:a16="http://schemas.microsoft.com/office/drawing/2014/main" id="{507EA408-41F4-4BE0-DDA1-4D6E9D02A7DA}"/>
              </a:ext>
            </a:extLst>
          </p:cNvPr>
          <p:cNvSpPr txBox="1"/>
          <p:nvPr/>
        </p:nvSpPr>
        <p:spPr>
          <a:xfrm>
            <a:off x="740130" y="3044876"/>
            <a:ext cx="3043223" cy="1781469"/>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l" defTabSz="457200">
              <a:defRPr sz="2100" b="1">
                <a:solidFill>
                  <a:srgbClr val="FFFFFF"/>
                </a:solidFill>
              </a:defRPr>
            </a:pPr>
            <a:r>
              <a:rPr dirty="0"/>
              <a:t>UNIDADE 1</a:t>
            </a:r>
          </a:p>
          <a:p>
            <a:pPr algn="l" defTabSz="457200">
              <a:defRPr sz="2100" b="1">
                <a:solidFill>
                  <a:srgbClr val="FFFFFF"/>
                </a:solidFill>
              </a:defRPr>
            </a:pPr>
            <a:r>
              <a:rPr lang="en-US" dirty="0"/>
              <a:t>Conhecimentos e compreensão dos conceitos-chave: marca e imagem</a:t>
            </a:r>
            <a:r>
              <a:rPr dirty="0"/>
              <a:t>.</a:t>
            </a:r>
          </a:p>
        </p:txBody>
      </p:sp>
      <p:pic>
        <p:nvPicPr>
          <p:cNvPr id="4" name="Picture 3">
            <a:extLst>
              <a:ext uri="{FF2B5EF4-FFF2-40B4-BE49-F238E27FC236}">
                <a16:creationId xmlns:a16="http://schemas.microsoft.com/office/drawing/2014/main" id="{CB745B76-86A1-F1AA-8AD8-3D7DA2F73827}"/>
              </a:ext>
            </a:extLst>
          </p:cNvPr>
          <p:cNvPicPr>
            <a:picLocks noChangeAspect="1"/>
          </p:cNvPicPr>
          <p:nvPr/>
        </p:nvPicPr>
        <p:blipFill>
          <a:blip r:embed="rId3"/>
          <a:stretch>
            <a:fillRect/>
          </a:stretch>
        </p:blipFill>
        <p:spPr>
          <a:xfrm>
            <a:off x="5650294" y="3767510"/>
            <a:ext cx="14025967" cy="8212980"/>
          </a:xfrm>
          <a:prstGeom prst="rect">
            <a:avLst/>
          </a:prstGeom>
        </p:spPr>
      </p:pic>
      <p:sp>
        <p:nvSpPr>
          <p:cNvPr id="19" name="TextBox 18">
            <a:extLst>
              <a:ext uri="{FF2B5EF4-FFF2-40B4-BE49-F238E27FC236}">
                <a16:creationId xmlns:a16="http://schemas.microsoft.com/office/drawing/2014/main" id="{D75AC675-C68E-DCDD-9F4C-3CB8EA3D52A0}"/>
              </a:ext>
            </a:extLst>
          </p:cNvPr>
          <p:cNvSpPr txBox="1"/>
          <p:nvPr/>
        </p:nvSpPr>
        <p:spPr>
          <a:xfrm>
            <a:off x="7314995" y="12910545"/>
            <a:ext cx="11151704" cy="11318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ct val="150000"/>
              </a:lnSpc>
              <a:defRPr sz="2000" i="1">
                <a:solidFill>
                  <a:schemeClr val="accent1">
                    <a:hueOff val="114395"/>
                    <a:lumOff val="-24975"/>
                  </a:schemeClr>
                </a:solidFill>
              </a:defRPr>
            </a:lvl1pPr>
          </a:lstStyle>
          <a:p>
            <a:r>
              <a:rPr lang="en-US" sz="2400" dirty="0"/>
              <a:t>Fig. 1.2. A marca no centro das actividades de marketing</a:t>
            </a:r>
            <a:endParaRPr lang="el-GR" sz="2400" dirty="0"/>
          </a:p>
          <a:p>
            <a:r>
              <a:rPr lang="en-US" sz="2400" dirty="0"/>
              <a:t>(Fonte: Yellow Railroad)</a:t>
            </a:r>
            <a:endParaRPr lang="el-GR" sz="2400" dirty="0"/>
          </a:p>
        </p:txBody>
      </p:sp>
    </p:spTree>
    <p:extLst>
      <p:ext uri="{BB962C8B-B14F-4D97-AF65-F5344CB8AC3E}">
        <p14:creationId xmlns:p14="http://schemas.microsoft.com/office/powerpoint/2010/main" val="93740772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17"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21" name="The rural environment has always been unknown to urban entrepreneurs and has not captured their interest, but the COVID-19 crisis is changing the perception we had of the world and will probably mark a before and after in our society, in our way of worki"/>
          <p:cNvSpPr txBox="1"/>
          <p:nvPr/>
        </p:nvSpPr>
        <p:spPr>
          <a:xfrm>
            <a:off x="10792042" y="12361314"/>
            <a:ext cx="9366384" cy="484191"/>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a:lnSpc>
                <a:spcPct val="90000"/>
              </a:lnSpc>
              <a:spcBef>
                <a:spcPts val="5100"/>
              </a:spcBef>
              <a:defRPr sz="2300" b="1" i="1">
                <a:solidFill>
                  <a:schemeClr val="accent1">
                    <a:hueOff val="114395"/>
                    <a:lumOff val="-24975"/>
                  </a:schemeClr>
                </a:solidFill>
              </a:defRPr>
            </a:lvl1pPr>
          </a:lstStyle>
          <a:p>
            <a:endParaRPr lang="en-US" i="0" dirty="0">
              <a:solidFill>
                <a:schemeClr val="accent4">
                  <a:hueOff val="-476017"/>
                  <a:lumOff val="-10042"/>
                </a:schemeClr>
              </a:solidFill>
            </a:endParaRPr>
          </a:p>
        </p:txBody>
      </p:sp>
      <p:sp>
        <p:nvSpPr>
          <p:cNvPr id="223" name="The most important quality of rural entrepreneurship lies in the fact that people (like you) generate their own employment alternative so that they do not have to leave their living environment. This lack of professional options and job offers is also li"/>
          <p:cNvSpPr txBox="1"/>
          <p:nvPr/>
        </p:nvSpPr>
        <p:spPr>
          <a:xfrm>
            <a:off x="6204654" y="5719303"/>
            <a:ext cx="15066607" cy="1058194"/>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r>
              <a:rPr lang="en-US" dirty="0"/>
              <a:t>.</a:t>
            </a:r>
          </a:p>
          <a:p>
            <a:pPr algn="just" defTabSz="738187">
              <a:defRPr sz="2900">
                <a:solidFill>
                  <a:schemeClr val="accent1">
                    <a:hueOff val="114395"/>
                    <a:lumOff val="-24975"/>
                  </a:schemeClr>
                </a:solidFill>
                <a:latin typeface="Helvetica"/>
                <a:ea typeface="Helvetica"/>
                <a:cs typeface="Helvetica"/>
                <a:sym typeface="Helvetica"/>
              </a:defRPr>
            </a:pPr>
            <a:endParaRPr lang="en-US" dirty="0"/>
          </a:p>
        </p:txBody>
      </p:sp>
      <p:grpSp>
        <p:nvGrpSpPr>
          <p:cNvPr id="226" name="Agrupar"/>
          <p:cNvGrpSpPr/>
          <p:nvPr/>
        </p:nvGrpSpPr>
        <p:grpSpPr>
          <a:xfrm>
            <a:off x="20340637" y="14829510"/>
            <a:ext cx="1300908" cy="446058"/>
            <a:chOff x="0" y="0"/>
            <a:chExt cx="1300907" cy="446057"/>
          </a:xfrm>
        </p:grpSpPr>
        <p:sp>
          <p:nvSpPr>
            <p:cNvPr id="224"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25"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1…">
            <a:extLst>
              <a:ext uri="{FF2B5EF4-FFF2-40B4-BE49-F238E27FC236}">
                <a16:creationId xmlns:a16="http://schemas.microsoft.com/office/drawing/2014/main" id="{507EA408-41F4-4BE0-DDA1-4D6E9D02A7DA}"/>
              </a:ext>
            </a:extLst>
          </p:cNvPr>
          <p:cNvSpPr txBox="1"/>
          <p:nvPr/>
        </p:nvSpPr>
        <p:spPr>
          <a:xfrm>
            <a:off x="740130" y="3044876"/>
            <a:ext cx="3043223" cy="1781469"/>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1</a:t>
            </a:r>
          </a:p>
          <a:p>
            <a:pPr algn="l" defTabSz="457200">
              <a:defRPr sz="2100" b="1">
                <a:solidFill>
                  <a:srgbClr val="FFFFFF"/>
                </a:solidFill>
              </a:defRPr>
            </a:pPr>
            <a:r>
              <a:rPr lang="en-US" dirty="0"/>
              <a:t>Conhecimentos e compreensão dos conceitos-chave: marca e imagem</a:t>
            </a:r>
            <a:r>
              <a:rPr dirty="0"/>
              <a:t>.</a:t>
            </a:r>
          </a:p>
        </p:txBody>
      </p:sp>
      <p:sp>
        <p:nvSpPr>
          <p:cNvPr id="13" name="The most important quality of rural entrepreneurship lies in the fact that people (like you) generate their own employment alternative so that they do not have to leave their living environment. This lack of professional options and job offers is also li">
            <a:extLst>
              <a:ext uri="{FF2B5EF4-FFF2-40B4-BE49-F238E27FC236}">
                <a16:creationId xmlns:a16="http://schemas.microsoft.com/office/drawing/2014/main" id="{BBAF92E8-343F-D25D-1024-B2B799D10E5F}"/>
              </a:ext>
            </a:extLst>
          </p:cNvPr>
          <p:cNvSpPr txBox="1"/>
          <p:nvPr/>
        </p:nvSpPr>
        <p:spPr>
          <a:xfrm>
            <a:off x="6193888" y="472430"/>
            <a:ext cx="15563338" cy="13954032"/>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algn="just" defTabSz="738187">
              <a:defRPr sz="2900">
                <a:solidFill>
                  <a:schemeClr val="accent1">
                    <a:hueOff val="114395"/>
                    <a:lumOff val="-24975"/>
                  </a:schemeClr>
                </a:solidFill>
                <a:latin typeface="Helvetica"/>
                <a:ea typeface="Helvetica"/>
                <a:cs typeface="Helvetica"/>
                <a:sym typeface="Helvetica"/>
              </a:defRPr>
            </a:pPr>
            <a:r>
              <a:rPr lang="en-US" sz="3200" dirty="0"/>
              <a:t>O processo de desenvolvimento da marca envolve diferentes fases:</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A marca é para todos. Todas as regiões ou países podem e devem desenvolver uma marca. A marca deve estar presente em todas as comunicações de marketing, como páginas simples de sites, publicidade televisiva e redes sociais. </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Ao desenvolver uma marca, a atenção deve centrar-se no segmento de mercado principal, porque as suas preferências definem as características da marca.</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Deve ser efectuada uma investigação qualitativa, de modo a conhecer as preferências dos consumidores relativamente ao destino, à comida, às bebidas, etc. Desta forma, pode ser revelado o verdadeiro motivo da viagem, a identificação das experiências que o turista procura. </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As partes interessadas devem ser envolvidas no desenvolvimento de uma marca, pois desta forma a sua participação é incentivada e a forma como falam sobre a marca ou se comportam com os visitantes será diferente. </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É necessária uma flexibilidade criativa para atingir diferentes segmentos de mercado.</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A construção de uma marca requer respostas às seguintes perguntas:</a:t>
            </a:r>
          </a:p>
          <a:p>
            <a:pPr algn="just" defTabSz="738187">
              <a:defRPr sz="2900">
                <a:solidFill>
                  <a:schemeClr val="accent1">
                    <a:hueOff val="114395"/>
                    <a:lumOff val="-24975"/>
                  </a:schemeClr>
                </a:solidFill>
                <a:latin typeface="Helvetica"/>
                <a:ea typeface="Helvetica"/>
                <a:cs typeface="Helvetica"/>
                <a:sym typeface="Helvetica"/>
              </a:defRPr>
            </a:pPr>
            <a:r>
              <a:rPr lang="en-US" sz="3200" dirty="0"/>
              <a:t>	- Quais são os principais aspectos que me agradam no destino/produtos, etc.?</a:t>
            </a:r>
          </a:p>
          <a:p>
            <a:pPr algn="just" defTabSz="738187">
              <a:defRPr sz="2900">
                <a:solidFill>
                  <a:schemeClr val="accent1">
                    <a:hueOff val="114395"/>
                    <a:lumOff val="-24975"/>
                  </a:schemeClr>
                </a:solidFill>
                <a:latin typeface="Helvetica"/>
                <a:ea typeface="Helvetica"/>
                <a:cs typeface="Helvetica"/>
                <a:sym typeface="Helvetica"/>
              </a:defRPr>
            </a:pPr>
            <a:r>
              <a:rPr lang="en-US" sz="3200" dirty="0"/>
              <a:t>	- Que tipo de local/produto, etc., é?</a:t>
            </a:r>
          </a:p>
          <a:p>
            <a:pPr algn="just" defTabSz="738187">
              <a:defRPr sz="2900">
                <a:solidFill>
                  <a:schemeClr val="accent1">
                    <a:hueOff val="114395"/>
                    <a:lumOff val="-24975"/>
                  </a:schemeClr>
                </a:solidFill>
                <a:latin typeface="Helvetica"/>
                <a:ea typeface="Helvetica"/>
                <a:cs typeface="Helvetica"/>
                <a:sym typeface="Helvetica"/>
              </a:defRPr>
            </a:pPr>
            <a:r>
              <a:rPr lang="en-US" sz="3200" dirty="0"/>
              <a:t>	- Como é que me sinto?</a:t>
            </a:r>
          </a:p>
          <a:p>
            <a:pPr algn="just" defTabSz="738187">
              <a:defRPr sz="2900">
                <a:solidFill>
                  <a:schemeClr val="accent1">
                    <a:hueOff val="114395"/>
                    <a:lumOff val="-24975"/>
                  </a:schemeClr>
                </a:solidFill>
                <a:latin typeface="Helvetica"/>
                <a:ea typeface="Helvetica"/>
                <a:cs typeface="Helvetica"/>
                <a:sym typeface="Helvetica"/>
              </a:defRPr>
            </a:pPr>
            <a:r>
              <a:rPr lang="en-US" sz="3200" dirty="0"/>
              <a:t>	- Como é que eu o descreveria numa frase? </a:t>
            </a:r>
          </a:p>
          <a:p>
            <a:pPr algn="just" defTabSz="738187">
              <a:defRPr sz="2900">
                <a:solidFill>
                  <a:schemeClr val="accent1">
                    <a:hueOff val="114395"/>
                    <a:lumOff val="-24975"/>
                  </a:schemeClr>
                </a:solidFill>
                <a:latin typeface="Helvetica"/>
                <a:ea typeface="Helvetica"/>
                <a:cs typeface="Helvetica"/>
                <a:sym typeface="Helvetica"/>
              </a:defRPr>
            </a:pPr>
            <a:r>
              <a:rPr lang="en-US" sz="3200" dirty="0"/>
              <a:t>	- O que é que o torna diferente de todos os outros destinos/produtos, etc.?</a:t>
            </a:r>
          </a:p>
          <a:p>
            <a:pPr marL="457200" indent="-457200" algn="just" defTabSz="738187">
              <a:buFont typeface="Arial" panose="020B0604020202020204" pitchFamily="34" charset="0"/>
              <a:buChar char="•"/>
              <a:defRPr sz="2900">
                <a:solidFill>
                  <a:schemeClr val="accent1">
                    <a:hueOff val="114395"/>
                    <a:lumOff val="-24975"/>
                  </a:schemeClr>
                </a:solidFill>
                <a:latin typeface="Helvetica"/>
                <a:ea typeface="Helvetica"/>
                <a:cs typeface="Helvetica"/>
                <a:sym typeface="Helvetica"/>
              </a:defRPr>
            </a:pPr>
            <a:r>
              <a:rPr lang="en-US" sz="3200" dirty="0"/>
              <a:t> Os especialistas em branding podem ajudar com a sua experiência e análise.</a:t>
            </a:r>
          </a:p>
          <a:p>
            <a:pPr algn="just" defTabSz="738187">
              <a:defRPr sz="2900">
                <a:solidFill>
                  <a:schemeClr val="accent1">
                    <a:hueOff val="114395"/>
                    <a:lumOff val="-24975"/>
                  </a:schemeClr>
                </a:solidFill>
                <a:latin typeface="Helvetica"/>
                <a:ea typeface="Helvetica"/>
                <a:cs typeface="Helvetica"/>
                <a:sym typeface="Helvetica"/>
              </a:defRPr>
            </a:pPr>
            <a:endParaRPr lang="en-US" sz="3200" dirty="0"/>
          </a:p>
          <a:p>
            <a:pPr algn="just" defTabSz="738187">
              <a:defRPr sz="2900">
                <a:solidFill>
                  <a:schemeClr val="accent1">
                    <a:hueOff val="114395"/>
                    <a:lumOff val="-24975"/>
                  </a:schemeClr>
                </a:solidFill>
                <a:latin typeface="Helvetica"/>
                <a:ea typeface="Helvetica"/>
                <a:cs typeface="Helvetica"/>
                <a:sym typeface="Helvetica"/>
              </a:defRPr>
            </a:pPr>
            <a:r>
              <a:rPr lang="en-US" sz="3200" dirty="0"/>
              <a:t>Uma vez estabelecidos a essência e os valores da marca, esta deve ser apresentada em todas as comunicações de marketing, por mais pequenas que sejam. A verdadeira essência da marca, com um impacto real, depende de uma execução criativa e inteligente. O impacto da marca deve ser regularmente monitorizado através de inquéritos, estudos de consumo e satisfação dos turistas</a:t>
            </a:r>
          </a:p>
        </p:txBody>
      </p:sp>
      <p:sp>
        <p:nvSpPr>
          <p:cNvPr id="14" name="The rural environment has always been unknown to urban entrepreneurs and has not captured their interest, but the COVID-19 crisis is changing the perception we had of the world and will probably mark a before and after in our society, in our way of worki">
            <a:extLst>
              <a:ext uri="{FF2B5EF4-FFF2-40B4-BE49-F238E27FC236}">
                <a16:creationId xmlns:a16="http://schemas.microsoft.com/office/drawing/2014/main" id="{B0DFD2A7-385C-CEAE-B9BE-BCEB314FB78E}"/>
              </a:ext>
            </a:extLst>
          </p:cNvPr>
          <p:cNvSpPr txBox="1"/>
          <p:nvPr/>
        </p:nvSpPr>
        <p:spPr>
          <a:xfrm>
            <a:off x="10792042" y="12074313"/>
            <a:ext cx="9366384" cy="1058194"/>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a:lnSpc>
                <a:spcPct val="90000"/>
              </a:lnSpc>
              <a:spcBef>
                <a:spcPts val="5100"/>
              </a:spcBef>
              <a:defRPr sz="2300" b="1" i="1">
                <a:solidFill>
                  <a:schemeClr val="accent1">
                    <a:hueOff val="114395"/>
                    <a:lumOff val="-24975"/>
                  </a:schemeClr>
                </a:solidFill>
              </a:defRPr>
            </a:lvl1pPr>
          </a:lstStyle>
          <a:p>
            <a:pPr algn="just" defTabSz="738187">
              <a:lnSpc>
                <a:spcPct val="100000"/>
              </a:lnSpc>
              <a:spcBef>
                <a:spcPts val="0"/>
              </a:spcBef>
              <a:defRPr sz="2900">
                <a:solidFill>
                  <a:schemeClr val="accent1">
                    <a:hueOff val="114395"/>
                    <a:lumOff val="-24975"/>
                  </a:schemeClr>
                </a:solidFill>
                <a:latin typeface="Helvetica"/>
                <a:ea typeface="Helvetica"/>
                <a:cs typeface="Helvetica"/>
                <a:sym typeface="Helvetica"/>
              </a:defRPr>
            </a:pPr>
            <a:endParaRPr lang="en-US" dirty="0"/>
          </a:p>
          <a:p>
            <a:pPr algn="just" defTabSz="738187">
              <a:lnSpc>
                <a:spcPct val="100000"/>
              </a:lnSpc>
              <a:spcBef>
                <a:spcPts val="0"/>
              </a:spcBef>
              <a:defRPr sz="2900">
                <a:solidFill>
                  <a:schemeClr val="accent1">
                    <a:hueOff val="114395"/>
                    <a:lumOff val="-24975"/>
                  </a:schemeClr>
                </a:solidFill>
                <a:latin typeface="Helvetica"/>
                <a:ea typeface="Helvetica"/>
                <a:cs typeface="Helvetica"/>
                <a:sym typeface="Helvetica"/>
              </a:defRPr>
            </a:pPr>
            <a:endParaRPr lang="en-US" dirty="0"/>
          </a:p>
        </p:txBody>
      </p:sp>
    </p:spTree>
    <p:extLst>
      <p:ext uri="{BB962C8B-B14F-4D97-AF65-F5344CB8AC3E}">
        <p14:creationId xmlns:p14="http://schemas.microsoft.com/office/powerpoint/2010/main" val="339752643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82020" tIns="82020" rIns="82020" bIns="82020" numCol="1" spcCol="38100" rtlCol="0" anchor="ctr">
        <a:spAutoFit/>
      </a:bodyPr>
      <a:lstStyle>
        <a:defPPr marL="0" marR="0" indent="0" algn="ctr" defTabSz="943239"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82020" tIns="82020" rIns="82020" bIns="82020" numCol="1" spcCol="38100" rtlCol="0" anchor="ctr">
        <a:spAutoFit/>
      </a:bodyPr>
      <a:lstStyle>
        <a:defPPr marL="0" marR="0" indent="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82020" tIns="82020" rIns="82020" bIns="82020" numCol="1" spcCol="38100" rtlCol="0" anchor="ctr">
        <a:spAutoFit/>
      </a:bodyPr>
      <a:lstStyle>
        <a:defPPr marL="0" marR="0" indent="0" algn="ctr" defTabSz="943239"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82020" tIns="82020" rIns="82020" bIns="82020" numCol="1" spcCol="38100" rtlCol="0" anchor="ctr">
        <a:spAutoFit/>
      </a:bodyPr>
      <a:lstStyle>
        <a:defPPr marL="0" marR="0" indent="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1220</TotalTime>
  <Words>13165</Words>
  <Application>Microsoft Office PowerPoint</Application>
  <PresentationFormat>Custom</PresentationFormat>
  <Paragraphs>867</Paragraphs>
  <Slides>63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A.C.M.E. Secret Agent</vt:lpstr>
      <vt:lpstr>Arial</vt:lpstr>
      <vt:lpstr>Calibri</vt:lpstr>
      <vt:lpstr>Helvetica</vt:lpstr>
      <vt:lpstr>Helvetica Neue</vt:lpstr>
      <vt:lpstr>Helvetica Neue Medium</vt:lpstr>
      <vt:lpstr>Times New Roman</vt:lpstr>
      <vt:lpstr>Times Roman</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keywords>, docId:533B19611E70FC22682D71DAF1A86822</cp:keywords>
  <cp:lastModifiedBy>Daniel Pina</cp:lastModifiedBy>
  <cp:revision>37</cp:revision>
  <dcterms:modified xsi:type="dcterms:W3CDTF">2023-07-06T14:35:54Z</dcterms:modified>
</cp:coreProperties>
</file>