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sldIdLst>
    <p:sldId id="256" r:id="rId2"/>
    <p:sldId id="257" r:id="rId3"/>
    <p:sldId id="258" r:id="rId4"/>
    <p:sldId id="367" r:id="rId5"/>
    <p:sldId id="260" r:id="rId6"/>
    <p:sldId id="261" r:id="rId7"/>
    <p:sldId id="262" r:id="rId8"/>
    <p:sldId id="368" r:id="rId9"/>
    <p:sldId id="265" r:id="rId10"/>
    <p:sldId id="266" r:id="rId11"/>
    <p:sldId id="267" r:id="rId12"/>
    <p:sldId id="268" r:id="rId13"/>
    <p:sldId id="269" r:id="rId14"/>
    <p:sldId id="272" r:id="rId15"/>
    <p:sldId id="369" r:id="rId16"/>
    <p:sldId id="274" r:id="rId17"/>
    <p:sldId id="275" r:id="rId18"/>
    <p:sldId id="277" r:id="rId19"/>
    <p:sldId id="370" r:id="rId20"/>
    <p:sldId id="279" r:id="rId21"/>
    <p:sldId id="280" r:id="rId22"/>
    <p:sldId id="372" r:id="rId23"/>
    <p:sldId id="373" r:id="rId24"/>
    <p:sldId id="294" r:id="rId25"/>
    <p:sldId id="371" r:id="rId26"/>
    <p:sldId id="296" r:id="rId27"/>
    <p:sldId id="297" r:id="rId28"/>
    <p:sldId id="298" r:id="rId29"/>
    <p:sldId id="307" r:id="rId30"/>
    <p:sldId id="374" r:id="rId31"/>
    <p:sldId id="309" r:id="rId32"/>
    <p:sldId id="310" r:id="rId33"/>
    <p:sldId id="375" r:id="rId34"/>
    <p:sldId id="376" r:id="rId35"/>
    <p:sldId id="321" r:id="rId36"/>
    <p:sldId id="377" r:id="rId37"/>
    <p:sldId id="323" r:id="rId38"/>
    <p:sldId id="324" r:id="rId39"/>
    <p:sldId id="325" r:id="rId40"/>
    <p:sldId id="326" r:id="rId41"/>
    <p:sldId id="327" r:id="rId42"/>
    <p:sldId id="328" r:id="rId43"/>
    <p:sldId id="329" r:id="rId44"/>
    <p:sldId id="351" r:id="rId45"/>
    <p:sldId id="378" r:id="rId46"/>
    <p:sldId id="353" r:id="rId47"/>
    <p:sldId id="354" r:id="rId48"/>
    <p:sldId id="355" r:id="rId49"/>
    <p:sldId id="379" r:id="rId50"/>
    <p:sldId id="364" r:id="rId51"/>
    <p:sldId id="380" r:id="rId52"/>
    <p:sldId id="381" r:id="rId53"/>
  </p:sldIdLst>
  <p:sldSz cx="22275800" cy="1574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799574"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799574"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799574"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799574"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799574"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799574"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799574"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799574"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799574"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2CEDA-8C6D-43EB-830E-B667DA850B81}" v="7" dt="2023-07-06T13:36:46.26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381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381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6"/>
  </p:normalViewPr>
  <p:slideViewPr>
    <p:cSldViewPr snapToGrid="0">
      <p:cViewPr varScale="1">
        <p:scale>
          <a:sx n="48" d="100"/>
          <a:sy n="48" d="100"/>
        </p:scale>
        <p:origin x="143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Pina" userId="52242362-c8f1-4e41-99a9-d80ef2ac5176" providerId="ADAL" clId="{1AA2CEDA-8C6D-43EB-830E-B667DA850B81}"/>
    <pc:docChg chg="undo custSel modSld">
      <pc:chgData name="Daniel Pina" userId="52242362-c8f1-4e41-99a9-d80ef2ac5176" providerId="ADAL" clId="{1AA2CEDA-8C6D-43EB-830E-B667DA850B81}" dt="2023-07-06T14:50:42.798" v="368" actId="20577"/>
      <pc:docMkLst>
        <pc:docMk/>
      </pc:docMkLst>
      <pc:sldChg chg="modSp mod">
        <pc:chgData name="Daniel Pina" userId="52242362-c8f1-4e41-99a9-d80ef2ac5176" providerId="ADAL" clId="{1AA2CEDA-8C6D-43EB-830E-B667DA850B81}" dt="2023-06-29T15:34:30.660" v="81" actId="6549"/>
        <pc:sldMkLst>
          <pc:docMk/>
          <pc:sldMk cId="0" sldId="256"/>
        </pc:sldMkLst>
        <pc:spChg chg="mod">
          <ac:chgData name="Daniel Pina" userId="52242362-c8f1-4e41-99a9-d80ef2ac5176" providerId="ADAL" clId="{1AA2CEDA-8C6D-43EB-830E-B667DA850B81}" dt="2023-06-29T15:34:30.660" v="81" actId="6549"/>
          <ac:spMkLst>
            <pc:docMk/>
            <pc:sldMk cId="0" sldId="256"/>
            <ac:spMk id="164" creationId="{00000000-0000-0000-0000-000000000000}"/>
          </ac:spMkLst>
        </pc:spChg>
      </pc:sldChg>
      <pc:sldChg chg="modSp mod">
        <pc:chgData name="Daniel Pina" userId="52242362-c8f1-4e41-99a9-d80ef2ac5176" providerId="ADAL" clId="{1AA2CEDA-8C6D-43EB-830E-B667DA850B81}" dt="2023-07-05T16:49:51.513" v="232" actId="1076"/>
        <pc:sldMkLst>
          <pc:docMk/>
          <pc:sldMk cId="0" sldId="257"/>
        </pc:sldMkLst>
        <pc:spChg chg="mod">
          <ac:chgData name="Daniel Pina" userId="52242362-c8f1-4e41-99a9-d80ef2ac5176" providerId="ADAL" clId="{1AA2CEDA-8C6D-43EB-830E-B667DA850B81}" dt="2023-06-29T16:52:58.519" v="218" actId="404"/>
          <ac:spMkLst>
            <pc:docMk/>
            <pc:sldMk cId="0" sldId="257"/>
            <ac:spMk id="169" creationId="{00000000-0000-0000-0000-000000000000}"/>
          </ac:spMkLst>
        </pc:spChg>
        <pc:spChg chg="mod">
          <ac:chgData name="Daniel Pina" userId="52242362-c8f1-4e41-99a9-d80ef2ac5176" providerId="ADAL" clId="{1AA2CEDA-8C6D-43EB-830E-B667DA850B81}" dt="2023-07-05T16:49:51.513" v="232" actId="1076"/>
          <ac:spMkLst>
            <pc:docMk/>
            <pc:sldMk cId="0" sldId="257"/>
            <ac:spMk id="170" creationId="{00000000-0000-0000-0000-000000000000}"/>
          </ac:spMkLst>
        </pc:spChg>
      </pc:sldChg>
      <pc:sldChg chg="modSp mod">
        <pc:chgData name="Daniel Pina" userId="52242362-c8f1-4e41-99a9-d80ef2ac5176" providerId="ADAL" clId="{1AA2CEDA-8C6D-43EB-830E-B667DA850B81}" dt="2023-07-05T16:51:05.298" v="234" actId="14100"/>
        <pc:sldMkLst>
          <pc:docMk/>
          <pc:sldMk cId="0" sldId="260"/>
        </pc:sldMkLst>
        <pc:spChg chg="mod">
          <ac:chgData name="Daniel Pina" userId="52242362-c8f1-4e41-99a9-d80ef2ac5176" providerId="ADAL" clId="{1AA2CEDA-8C6D-43EB-830E-B667DA850B81}" dt="2023-07-05T16:50:23.837" v="233" actId="1076"/>
          <ac:spMkLst>
            <pc:docMk/>
            <pc:sldMk cId="0" sldId="260"/>
            <ac:spMk id="190" creationId="{00000000-0000-0000-0000-000000000000}"/>
          </ac:spMkLst>
        </pc:spChg>
        <pc:spChg chg="mod">
          <ac:chgData name="Daniel Pina" userId="52242362-c8f1-4e41-99a9-d80ef2ac5176" providerId="ADAL" clId="{1AA2CEDA-8C6D-43EB-830E-B667DA850B81}" dt="2023-07-05T16:51:05.298" v="234" actId="14100"/>
          <ac:spMkLst>
            <pc:docMk/>
            <pc:sldMk cId="0" sldId="260"/>
            <ac:spMk id="191" creationId="{00000000-0000-0000-0000-000000000000}"/>
          </ac:spMkLst>
        </pc:spChg>
      </pc:sldChg>
      <pc:sldChg chg="modSp mod">
        <pc:chgData name="Daniel Pina" userId="52242362-c8f1-4e41-99a9-d80ef2ac5176" providerId="ADAL" clId="{1AA2CEDA-8C6D-43EB-830E-B667DA850B81}" dt="2023-06-29T16:56:10.217" v="224" actId="1076"/>
        <pc:sldMkLst>
          <pc:docMk/>
          <pc:sldMk cId="0" sldId="261"/>
        </pc:sldMkLst>
        <pc:spChg chg="mod">
          <ac:chgData name="Daniel Pina" userId="52242362-c8f1-4e41-99a9-d80ef2ac5176" providerId="ADAL" clId="{1AA2CEDA-8C6D-43EB-830E-B667DA850B81}" dt="2023-06-29T16:56:01.945" v="223" actId="403"/>
          <ac:spMkLst>
            <pc:docMk/>
            <pc:sldMk cId="0" sldId="261"/>
            <ac:spMk id="207" creationId="{00000000-0000-0000-0000-000000000000}"/>
          </ac:spMkLst>
        </pc:spChg>
        <pc:picChg chg="mod">
          <ac:chgData name="Daniel Pina" userId="52242362-c8f1-4e41-99a9-d80ef2ac5176" providerId="ADAL" clId="{1AA2CEDA-8C6D-43EB-830E-B667DA850B81}" dt="2023-06-29T16:56:10.217" v="224" actId="1076"/>
          <ac:picMkLst>
            <pc:docMk/>
            <pc:sldMk cId="0" sldId="261"/>
            <ac:picMk id="13" creationId="{AD95F1D7-8F30-532A-B44E-FEE58E16EBCE}"/>
          </ac:picMkLst>
        </pc:picChg>
      </pc:sldChg>
      <pc:sldChg chg="modSp">
        <pc:chgData name="Daniel Pina" userId="52242362-c8f1-4e41-99a9-d80ef2ac5176" providerId="ADAL" clId="{1AA2CEDA-8C6D-43EB-830E-B667DA850B81}" dt="2023-07-06T13:36:46.263" v="305"/>
        <pc:sldMkLst>
          <pc:docMk/>
          <pc:sldMk cId="0" sldId="262"/>
        </pc:sldMkLst>
        <pc:spChg chg="mod">
          <ac:chgData name="Daniel Pina" userId="52242362-c8f1-4e41-99a9-d80ef2ac5176" providerId="ADAL" clId="{1AA2CEDA-8C6D-43EB-830E-B667DA850B81}" dt="2023-07-06T13:36:46.263" v="305"/>
          <ac:spMkLst>
            <pc:docMk/>
            <pc:sldMk cId="0" sldId="262"/>
            <ac:spMk id="3" creationId="{F3842BB4-0D4B-128A-DD1D-184C48235032}"/>
          </ac:spMkLst>
        </pc:spChg>
        <pc:spChg chg="mod">
          <ac:chgData name="Daniel Pina" userId="52242362-c8f1-4e41-99a9-d80ef2ac5176" providerId="ADAL" clId="{1AA2CEDA-8C6D-43EB-830E-B667DA850B81}" dt="2023-07-06T13:36:46.263" v="305"/>
          <ac:spMkLst>
            <pc:docMk/>
            <pc:sldMk cId="0" sldId="262"/>
            <ac:spMk id="223" creationId="{00000000-0000-0000-0000-000000000000}"/>
          </ac:spMkLst>
        </pc:spChg>
      </pc:sldChg>
      <pc:sldChg chg="modSp mod">
        <pc:chgData name="Daniel Pina" userId="52242362-c8f1-4e41-99a9-d80ef2ac5176" providerId="ADAL" clId="{1AA2CEDA-8C6D-43EB-830E-B667DA850B81}" dt="2023-07-05T16:52:32.846" v="236" actId="14100"/>
        <pc:sldMkLst>
          <pc:docMk/>
          <pc:sldMk cId="0" sldId="265"/>
        </pc:sldMkLst>
        <pc:spChg chg="mod">
          <ac:chgData name="Daniel Pina" userId="52242362-c8f1-4e41-99a9-d80ef2ac5176" providerId="ADAL" clId="{1AA2CEDA-8C6D-43EB-830E-B667DA850B81}" dt="2023-06-29T15:44:22.146" v="108" actId="20577"/>
          <ac:spMkLst>
            <pc:docMk/>
            <pc:sldMk cId="0" sldId="265"/>
            <ac:spMk id="2" creationId="{34F9B3EE-34D3-B8EB-64C9-F5D11BDAC8B0}"/>
          </ac:spMkLst>
        </pc:spChg>
        <pc:spChg chg="mod">
          <ac:chgData name="Daniel Pina" userId="52242362-c8f1-4e41-99a9-d80ef2ac5176" providerId="ADAL" clId="{1AA2CEDA-8C6D-43EB-830E-B667DA850B81}" dt="2023-07-05T16:52:32.846" v="236" actId="14100"/>
          <ac:spMkLst>
            <pc:docMk/>
            <pc:sldMk cId="0" sldId="265"/>
            <ac:spMk id="5" creationId="{4AE361F2-10E7-B8AB-C290-02C25B1A51F1}"/>
          </ac:spMkLst>
        </pc:spChg>
        <pc:spChg chg="mod">
          <ac:chgData name="Daniel Pina" userId="52242362-c8f1-4e41-99a9-d80ef2ac5176" providerId="ADAL" clId="{1AA2CEDA-8C6D-43EB-830E-B667DA850B81}" dt="2023-07-05T16:52:30.960" v="235" actId="14100"/>
          <ac:spMkLst>
            <pc:docMk/>
            <pc:sldMk cId="0" sldId="265"/>
            <ac:spMk id="12" creationId="{43A81B94-E044-497A-11C0-35780EEFF1E2}"/>
          </ac:spMkLst>
        </pc:spChg>
      </pc:sldChg>
      <pc:sldChg chg="modSp mod">
        <pc:chgData name="Daniel Pina" userId="52242362-c8f1-4e41-99a9-d80ef2ac5176" providerId="ADAL" clId="{1AA2CEDA-8C6D-43EB-830E-B667DA850B81}" dt="2023-07-05T16:52:44.764" v="238" actId="14100"/>
        <pc:sldMkLst>
          <pc:docMk/>
          <pc:sldMk cId="0" sldId="266"/>
        </pc:sldMkLst>
        <pc:spChg chg="mod">
          <ac:chgData name="Daniel Pina" userId="52242362-c8f1-4e41-99a9-d80ef2ac5176" providerId="ADAL" clId="{1AA2CEDA-8C6D-43EB-830E-B667DA850B81}" dt="2023-07-05T16:52:44.764" v="238" actId="14100"/>
          <ac:spMkLst>
            <pc:docMk/>
            <pc:sldMk cId="0" sldId="266"/>
            <ac:spMk id="272" creationId="{00000000-0000-0000-0000-000000000000}"/>
          </ac:spMkLst>
        </pc:spChg>
        <pc:picChg chg="mod">
          <ac:chgData name="Daniel Pina" userId="52242362-c8f1-4e41-99a9-d80ef2ac5176" providerId="ADAL" clId="{1AA2CEDA-8C6D-43EB-830E-B667DA850B81}" dt="2023-06-29T15:46:45.010" v="109" actId="14100"/>
          <ac:picMkLst>
            <pc:docMk/>
            <pc:sldMk cId="0" sldId="266"/>
            <ac:picMk id="3" creationId="{EF74E4D3-73DF-5304-9E1C-5B5A6ADEC1B9}"/>
          </ac:picMkLst>
        </pc:picChg>
      </pc:sldChg>
      <pc:sldChg chg="modSp mod">
        <pc:chgData name="Daniel Pina" userId="52242362-c8f1-4e41-99a9-d80ef2ac5176" providerId="ADAL" clId="{1AA2CEDA-8C6D-43EB-830E-B667DA850B81}" dt="2023-07-06T14:40:37.975" v="338" actId="20577"/>
        <pc:sldMkLst>
          <pc:docMk/>
          <pc:sldMk cId="0" sldId="267"/>
        </pc:sldMkLst>
        <pc:spChg chg="mod">
          <ac:chgData name="Daniel Pina" userId="52242362-c8f1-4e41-99a9-d80ef2ac5176" providerId="ADAL" clId="{1AA2CEDA-8C6D-43EB-830E-B667DA850B81}" dt="2023-07-06T14:40:37.975" v="338" actId="20577"/>
          <ac:spMkLst>
            <pc:docMk/>
            <pc:sldMk cId="0" sldId="267"/>
            <ac:spMk id="284" creationId="{00000000-0000-0000-0000-000000000000}"/>
          </ac:spMkLst>
        </pc:spChg>
      </pc:sldChg>
      <pc:sldChg chg="modSp mod">
        <pc:chgData name="Daniel Pina" userId="52242362-c8f1-4e41-99a9-d80ef2ac5176" providerId="ADAL" clId="{1AA2CEDA-8C6D-43EB-830E-B667DA850B81}" dt="2023-07-06T14:40:53.564" v="339" actId="14100"/>
        <pc:sldMkLst>
          <pc:docMk/>
          <pc:sldMk cId="0" sldId="268"/>
        </pc:sldMkLst>
        <pc:spChg chg="mod">
          <ac:chgData name="Daniel Pina" userId="52242362-c8f1-4e41-99a9-d80ef2ac5176" providerId="ADAL" clId="{1AA2CEDA-8C6D-43EB-830E-B667DA850B81}" dt="2023-07-06T14:40:53.564" v="339" actId="14100"/>
          <ac:spMkLst>
            <pc:docMk/>
            <pc:sldMk cId="0" sldId="268"/>
            <ac:spMk id="15" creationId="{21659954-94C3-4E89-5D0C-1D425408CA5B}"/>
          </ac:spMkLst>
        </pc:spChg>
        <pc:spChg chg="mod">
          <ac:chgData name="Daniel Pina" userId="52242362-c8f1-4e41-99a9-d80ef2ac5176" providerId="ADAL" clId="{1AA2CEDA-8C6D-43EB-830E-B667DA850B81}" dt="2023-07-05T16:53:48.714" v="241" actId="20577"/>
          <ac:spMkLst>
            <pc:docMk/>
            <pc:sldMk cId="0" sldId="268"/>
            <ac:spMk id="300" creationId="{00000000-0000-0000-0000-000000000000}"/>
          </ac:spMkLst>
        </pc:spChg>
      </pc:sldChg>
      <pc:sldChg chg="modSp mod">
        <pc:chgData name="Daniel Pina" userId="52242362-c8f1-4e41-99a9-d80ef2ac5176" providerId="ADAL" clId="{1AA2CEDA-8C6D-43EB-830E-B667DA850B81}" dt="2023-06-29T16:57:02.673" v="226" actId="1076"/>
        <pc:sldMkLst>
          <pc:docMk/>
          <pc:sldMk cId="0" sldId="269"/>
        </pc:sldMkLst>
        <pc:spChg chg="mod">
          <ac:chgData name="Daniel Pina" userId="52242362-c8f1-4e41-99a9-d80ef2ac5176" providerId="ADAL" clId="{1AA2CEDA-8C6D-43EB-830E-B667DA850B81}" dt="2023-06-29T16:57:02.673" v="226" actId="1076"/>
          <ac:spMkLst>
            <pc:docMk/>
            <pc:sldMk cId="0" sldId="269"/>
            <ac:spMk id="321" creationId="{00000000-0000-0000-0000-000000000000}"/>
          </ac:spMkLst>
        </pc:spChg>
      </pc:sldChg>
      <pc:sldChg chg="modSp mod">
        <pc:chgData name="Daniel Pina" userId="52242362-c8f1-4e41-99a9-d80ef2ac5176" providerId="ADAL" clId="{1AA2CEDA-8C6D-43EB-830E-B667DA850B81}" dt="2023-07-06T13:36:46.263" v="305"/>
        <pc:sldMkLst>
          <pc:docMk/>
          <pc:sldMk cId="0" sldId="272"/>
        </pc:sldMkLst>
        <pc:spChg chg="mod">
          <ac:chgData name="Daniel Pina" userId="52242362-c8f1-4e41-99a9-d80ef2ac5176" providerId="ADAL" clId="{1AA2CEDA-8C6D-43EB-830E-B667DA850B81}" dt="2023-07-05T16:54:09.021" v="243" actId="1076"/>
          <ac:spMkLst>
            <pc:docMk/>
            <pc:sldMk cId="0" sldId="272"/>
            <ac:spMk id="11" creationId="{E9D6C8D8-533D-7F73-10DA-8E637234D5D3}"/>
          </ac:spMkLst>
        </pc:spChg>
        <pc:spChg chg="mod">
          <ac:chgData name="Daniel Pina" userId="52242362-c8f1-4e41-99a9-d80ef2ac5176" providerId="ADAL" clId="{1AA2CEDA-8C6D-43EB-830E-B667DA850B81}" dt="2023-07-06T13:36:46.263" v="305"/>
          <ac:spMkLst>
            <pc:docMk/>
            <pc:sldMk cId="0" sldId="272"/>
            <ac:spMk id="352" creationId="{00000000-0000-0000-0000-000000000000}"/>
          </ac:spMkLst>
        </pc:spChg>
        <pc:spChg chg="mod">
          <ac:chgData name="Daniel Pina" userId="52242362-c8f1-4e41-99a9-d80ef2ac5176" providerId="ADAL" clId="{1AA2CEDA-8C6D-43EB-830E-B667DA850B81}" dt="2023-07-06T13:36:46.263" v="305"/>
          <ac:spMkLst>
            <pc:docMk/>
            <pc:sldMk cId="0" sldId="272"/>
            <ac:spMk id="355" creationId="{00000000-0000-0000-0000-000000000000}"/>
          </ac:spMkLst>
        </pc:spChg>
      </pc:sldChg>
      <pc:sldChg chg="modSp mod">
        <pc:chgData name="Daniel Pina" userId="52242362-c8f1-4e41-99a9-d80ef2ac5176" providerId="ADAL" clId="{1AA2CEDA-8C6D-43EB-830E-B667DA850B81}" dt="2023-07-05T16:54:48.885" v="245" actId="20577"/>
        <pc:sldMkLst>
          <pc:docMk/>
          <pc:sldMk cId="0" sldId="274"/>
        </pc:sldMkLst>
        <pc:spChg chg="mod">
          <ac:chgData name="Daniel Pina" userId="52242362-c8f1-4e41-99a9-d80ef2ac5176" providerId="ADAL" clId="{1AA2CEDA-8C6D-43EB-830E-B667DA850B81}" dt="2023-06-29T15:51:48.611" v="126" actId="20577"/>
          <ac:spMkLst>
            <pc:docMk/>
            <pc:sldMk cId="0" sldId="274"/>
            <ac:spMk id="372" creationId="{00000000-0000-0000-0000-000000000000}"/>
          </ac:spMkLst>
        </pc:spChg>
        <pc:spChg chg="mod">
          <ac:chgData name="Daniel Pina" userId="52242362-c8f1-4e41-99a9-d80ef2ac5176" providerId="ADAL" clId="{1AA2CEDA-8C6D-43EB-830E-B667DA850B81}" dt="2023-07-05T16:54:48.885" v="245" actId="20577"/>
          <ac:spMkLst>
            <pc:docMk/>
            <pc:sldMk cId="0" sldId="274"/>
            <ac:spMk id="373" creationId="{00000000-0000-0000-0000-000000000000}"/>
          </ac:spMkLst>
        </pc:spChg>
      </pc:sldChg>
      <pc:sldChg chg="addSp delSp modSp mod">
        <pc:chgData name="Daniel Pina" userId="52242362-c8f1-4e41-99a9-d80ef2ac5176" providerId="ADAL" clId="{1AA2CEDA-8C6D-43EB-830E-B667DA850B81}" dt="2023-07-05T16:55:10.877" v="246" actId="1076"/>
        <pc:sldMkLst>
          <pc:docMk/>
          <pc:sldMk cId="0" sldId="275"/>
        </pc:sldMkLst>
        <pc:spChg chg="mod">
          <ac:chgData name="Daniel Pina" userId="52242362-c8f1-4e41-99a9-d80ef2ac5176" providerId="ADAL" clId="{1AA2CEDA-8C6D-43EB-830E-B667DA850B81}" dt="2023-06-29T15:53:32.455" v="136"/>
          <ac:spMkLst>
            <pc:docMk/>
            <pc:sldMk cId="0" sldId="275"/>
            <ac:spMk id="382" creationId="{00000000-0000-0000-0000-000000000000}"/>
          </ac:spMkLst>
        </pc:spChg>
        <pc:spChg chg="add del mod">
          <ac:chgData name="Daniel Pina" userId="52242362-c8f1-4e41-99a9-d80ef2ac5176" providerId="ADAL" clId="{1AA2CEDA-8C6D-43EB-830E-B667DA850B81}" dt="2023-07-05T16:55:10.877" v="246" actId="1076"/>
          <ac:spMkLst>
            <pc:docMk/>
            <pc:sldMk cId="0" sldId="275"/>
            <ac:spMk id="386" creationId="{00000000-0000-0000-0000-000000000000}"/>
          </ac:spMkLst>
        </pc:spChg>
      </pc:sldChg>
      <pc:sldChg chg="modSp mod">
        <pc:chgData name="Daniel Pina" userId="52242362-c8f1-4e41-99a9-d80ef2ac5176" providerId="ADAL" clId="{1AA2CEDA-8C6D-43EB-830E-B667DA850B81}" dt="2023-07-06T14:41:56.452" v="340" actId="20577"/>
        <pc:sldMkLst>
          <pc:docMk/>
          <pc:sldMk cId="0" sldId="277"/>
        </pc:sldMkLst>
        <pc:spChg chg="mod">
          <ac:chgData name="Daniel Pina" userId="52242362-c8f1-4e41-99a9-d80ef2ac5176" providerId="ADAL" clId="{1AA2CEDA-8C6D-43EB-830E-B667DA850B81}" dt="2023-07-05T16:55:50.452" v="260" actId="1076"/>
          <ac:spMkLst>
            <pc:docMk/>
            <pc:sldMk cId="0" sldId="277"/>
            <ac:spMk id="3" creationId="{688F93ED-A4CD-A7E9-ED42-40D2B14600B3}"/>
          </ac:spMkLst>
        </pc:spChg>
        <pc:spChg chg="mod">
          <ac:chgData name="Daniel Pina" userId="52242362-c8f1-4e41-99a9-d80ef2ac5176" providerId="ADAL" clId="{1AA2CEDA-8C6D-43EB-830E-B667DA850B81}" dt="2023-07-05T16:55:40.859" v="257" actId="1076"/>
          <ac:spMkLst>
            <pc:docMk/>
            <pc:sldMk cId="0" sldId="277"/>
            <ac:spMk id="10" creationId="{75FFDEB9-A6BB-BE91-7A42-570D4E48F171}"/>
          </ac:spMkLst>
        </pc:spChg>
        <pc:spChg chg="mod">
          <ac:chgData name="Daniel Pina" userId="52242362-c8f1-4e41-99a9-d80ef2ac5176" providerId="ADAL" clId="{1AA2CEDA-8C6D-43EB-830E-B667DA850B81}" dt="2023-07-05T16:55:48.162" v="259" actId="1076"/>
          <ac:spMkLst>
            <pc:docMk/>
            <pc:sldMk cId="0" sldId="277"/>
            <ac:spMk id="11" creationId="{940348B4-A4C2-76A9-8AEA-B8CA3B1DE4F0}"/>
          </ac:spMkLst>
        </pc:spChg>
        <pc:spChg chg="mod">
          <ac:chgData name="Daniel Pina" userId="52242362-c8f1-4e41-99a9-d80ef2ac5176" providerId="ADAL" clId="{1AA2CEDA-8C6D-43EB-830E-B667DA850B81}" dt="2023-07-05T16:55:44.211" v="258" actId="1076"/>
          <ac:spMkLst>
            <pc:docMk/>
            <pc:sldMk cId="0" sldId="277"/>
            <ac:spMk id="12" creationId="{C3076CF1-102D-9DBB-6AC6-48F864E85059}"/>
          </ac:spMkLst>
        </pc:spChg>
        <pc:spChg chg="mod">
          <ac:chgData name="Daniel Pina" userId="52242362-c8f1-4e41-99a9-d80ef2ac5176" providerId="ADAL" clId="{1AA2CEDA-8C6D-43EB-830E-B667DA850B81}" dt="2023-07-06T14:41:56.452" v="340" actId="20577"/>
          <ac:spMkLst>
            <pc:docMk/>
            <pc:sldMk cId="0" sldId="277"/>
            <ac:spMk id="409" creationId="{00000000-0000-0000-0000-000000000000}"/>
          </ac:spMkLst>
        </pc:spChg>
        <pc:spChg chg="mod">
          <ac:chgData name="Daniel Pina" userId="52242362-c8f1-4e41-99a9-d80ef2ac5176" providerId="ADAL" clId="{1AA2CEDA-8C6D-43EB-830E-B667DA850B81}" dt="2023-07-06T13:37:02.843" v="308" actId="20577"/>
          <ac:spMkLst>
            <pc:docMk/>
            <pc:sldMk cId="0" sldId="277"/>
            <ac:spMk id="412" creationId="{00000000-0000-0000-0000-000000000000}"/>
          </ac:spMkLst>
        </pc:spChg>
      </pc:sldChg>
      <pc:sldChg chg="modSp">
        <pc:chgData name="Daniel Pina" userId="52242362-c8f1-4e41-99a9-d80ef2ac5176" providerId="ADAL" clId="{1AA2CEDA-8C6D-43EB-830E-B667DA850B81}" dt="2023-06-29T15:53:32.455" v="136"/>
        <pc:sldMkLst>
          <pc:docMk/>
          <pc:sldMk cId="0" sldId="279"/>
        </pc:sldMkLst>
        <pc:spChg chg="mod">
          <ac:chgData name="Daniel Pina" userId="52242362-c8f1-4e41-99a9-d80ef2ac5176" providerId="ADAL" clId="{1AA2CEDA-8C6D-43EB-830E-B667DA850B81}" dt="2023-06-29T15:53:32.455" v="136"/>
          <ac:spMkLst>
            <pc:docMk/>
            <pc:sldMk cId="0" sldId="279"/>
            <ac:spMk id="429" creationId="{00000000-0000-0000-0000-000000000000}"/>
          </ac:spMkLst>
        </pc:spChg>
      </pc:sldChg>
      <pc:sldChg chg="modSp mod">
        <pc:chgData name="Daniel Pina" userId="52242362-c8f1-4e41-99a9-d80ef2ac5176" providerId="ADAL" clId="{1AA2CEDA-8C6D-43EB-830E-B667DA850B81}" dt="2023-07-05T16:56:19.944" v="261" actId="20577"/>
        <pc:sldMkLst>
          <pc:docMk/>
          <pc:sldMk cId="0" sldId="280"/>
        </pc:sldMkLst>
        <pc:spChg chg="mod">
          <ac:chgData name="Daniel Pina" userId="52242362-c8f1-4e41-99a9-d80ef2ac5176" providerId="ADAL" clId="{1AA2CEDA-8C6D-43EB-830E-B667DA850B81}" dt="2023-07-05T16:56:19.944" v="261" actId="20577"/>
          <ac:spMkLst>
            <pc:docMk/>
            <pc:sldMk cId="0" sldId="280"/>
            <ac:spMk id="437" creationId="{00000000-0000-0000-0000-000000000000}"/>
          </ac:spMkLst>
        </pc:spChg>
      </pc:sldChg>
      <pc:sldChg chg="modSp mod">
        <pc:chgData name="Daniel Pina" userId="52242362-c8f1-4e41-99a9-d80ef2ac5176" providerId="ADAL" clId="{1AA2CEDA-8C6D-43EB-830E-B667DA850B81}" dt="2023-07-06T14:43:53.319" v="343" actId="14100"/>
        <pc:sldMkLst>
          <pc:docMk/>
          <pc:sldMk cId="0" sldId="294"/>
        </pc:sldMkLst>
        <pc:spChg chg="mod">
          <ac:chgData name="Daniel Pina" userId="52242362-c8f1-4e41-99a9-d80ef2ac5176" providerId="ADAL" clId="{1AA2CEDA-8C6D-43EB-830E-B667DA850B81}" dt="2023-07-05T16:57:16.383" v="262" actId="1076"/>
          <ac:spMkLst>
            <pc:docMk/>
            <pc:sldMk cId="0" sldId="294"/>
            <ac:spMk id="11" creationId="{382188E2-2866-94A7-0889-DE9EC8D168F9}"/>
          </ac:spMkLst>
        </pc:spChg>
        <pc:spChg chg="mod">
          <ac:chgData name="Daniel Pina" userId="52242362-c8f1-4e41-99a9-d80ef2ac5176" providerId="ADAL" clId="{1AA2CEDA-8C6D-43EB-830E-B667DA850B81}" dt="2023-07-06T13:37:16.770" v="311" actId="20577"/>
          <ac:spMkLst>
            <pc:docMk/>
            <pc:sldMk cId="0" sldId="294"/>
            <ac:spMk id="584" creationId="{00000000-0000-0000-0000-000000000000}"/>
          </ac:spMkLst>
        </pc:spChg>
        <pc:spChg chg="mod">
          <ac:chgData name="Daniel Pina" userId="52242362-c8f1-4e41-99a9-d80ef2ac5176" providerId="ADAL" clId="{1AA2CEDA-8C6D-43EB-830E-B667DA850B81}" dt="2023-07-06T14:43:53.319" v="343" actId="14100"/>
          <ac:spMkLst>
            <pc:docMk/>
            <pc:sldMk cId="0" sldId="294"/>
            <ac:spMk id="589" creationId="{00000000-0000-0000-0000-000000000000}"/>
          </ac:spMkLst>
        </pc:spChg>
      </pc:sldChg>
      <pc:sldChg chg="modSp mod">
        <pc:chgData name="Daniel Pina" userId="52242362-c8f1-4e41-99a9-d80ef2ac5176" providerId="ADAL" clId="{1AA2CEDA-8C6D-43EB-830E-B667DA850B81}" dt="2023-07-06T14:44:14.442" v="345" actId="14100"/>
        <pc:sldMkLst>
          <pc:docMk/>
          <pc:sldMk cId="0" sldId="296"/>
        </pc:sldMkLst>
        <pc:spChg chg="mod">
          <ac:chgData name="Daniel Pina" userId="52242362-c8f1-4e41-99a9-d80ef2ac5176" providerId="ADAL" clId="{1AA2CEDA-8C6D-43EB-830E-B667DA850B81}" dt="2023-07-06T14:44:14.442" v="345" actId="14100"/>
          <ac:spMkLst>
            <pc:docMk/>
            <pc:sldMk cId="0" sldId="296"/>
            <ac:spMk id="603" creationId="{00000000-0000-0000-0000-000000000000}"/>
          </ac:spMkLst>
        </pc:spChg>
        <pc:spChg chg="mod">
          <ac:chgData name="Daniel Pina" userId="52242362-c8f1-4e41-99a9-d80ef2ac5176" providerId="ADAL" clId="{1AA2CEDA-8C6D-43EB-830E-B667DA850B81}" dt="2023-07-05T16:57:39.188" v="265" actId="14100"/>
          <ac:spMkLst>
            <pc:docMk/>
            <pc:sldMk cId="0" sldId="296"/>
            <ac:spMk id="604" creationId="{00000000-0000-0000-0000-000000000000}"/>
          </ac:spMkLst>
        </pc:spChg>
      </pc:sldChg>
      <pc:sldChg chg="modSp mod">
        <pc:chgData name="Daniel Pina" userId="52242362-c8f1-4e41-99a9-d80ef2ac5176" providerId="ADAL" clId="{1AA2CEDA-8C6D-43EB-830E-B667DA850B81}" dt="2023-06-29T16:04:06.957" v="146" actId="20577"/>
        <pc:sldMkLst>
          <pc:docMk/>
          <pc:sldMk cId="0" sldId="298"/>
        </pc:sldMkLst>
        <pc:spChg chg="mod">
          <ac:chgData name="Daniel Pina" userId="52242362-c8f1-4e41-99a9-d80ef2ac5176" providerId="ADAL" clId="{1AA2CEDA-8C6D-43EB-830E-B667DA850B81}" dt="2023-06-29T16:04:06.957" v="146" actId="20577"/>
          <ac:spMkLst>
            <pc:docMk/>
            <pc:sldMk cId="0" sldId="298"/>
            <ac:spMk id="632" creationId="{00000000-0000-0000-0000-000000000000}"/>
          </ac:spMkLst>
        </pc:spChg>
      </pc:sldChg>
      <pc:sldChg chg="modSp mod">
        <pc:chgData name="Daniel Pina" userId="52242362-c8f1-4e41-99a9-d80ef2ac5176" providerId="ADAL" clId="{1AA2CEDA-8C6D-43EB-830E-B667DA850B81}" dt="2023-07-06T13:37:30.651" v="316" actId="20577"/>
        <pc:sldMkLst>
          <pc:docMk/>
          <pc:sldMk cId="0" sldId="307"/>
        </pc:sldMkLst>
        <pc:spChg chg="mod">
          <ac:chgData name="Daniel Pina" userId="52242362-c8f1-4e41-99a9-d80ef2ac5176" providerId="ADAL" clId="{1AA2CEDA-8C6D-43EB-830E-B667DA850B81}" dt="2023-07-05T16:59:00.603" v="273" actId="1076"/>
          <ac:spMkLst>
            <pc:docMk/>
            <pc:sldMk cId="0" sldId="307"/>
            <ac:spMk id="3" creationId="{8F0FF98B-15AE-49D2-0695-5CEF681253B6}"/>
          </ac:spMkLst>
        </pc:spChg>
        <pc:spChg chg="mod">
          <ac:chgData name="Daniel Pina" userId="52242362-c8f1-4e41-99a9-d80ef2ac5176" providerId="ADAL" clId="{1AA2CEDA-8C6D-43EB-830E-B667DA850B81}" dt="2023-07-05T16:58:43.013" v="269" actId="1076"/>
          <ac:spMkLst>
            <pc:docMk/>
            <pc:sldMk cId="0" sldId="307"/>
            <ac:spMk id="13" creationId="{E33FCE56-5034-3EBA-E672-F36B781B9C70}"/>
          </ac:spMkLst>
        </pc:spChg>
        <pc:spChg chg="mod">
          <ac:chgData name="Daniel Pina" userId="52242362-c8f1-4e41-99a9-d80ef2ac5176" providerId="ADAL" clId="{1AA2CEDA-8C6D-43EB-830E-B667DA850B81}" dt="2023-07-05T16:58:56.156" v="272" actId="14100"/>
          <ac:spMkLst>
            <pc:docMk/>
            <pc:sldMk cId="0" sldId="307"/>
            <ac:spMk id="14" creationId="{B1E62D97-55FA-FADA-DB09-B355FF8643AA}"/>
          </ac:spMkLst>
        </pc:spChg>
        <pc:spChg chg="mod">
          <ac:chgData name="Daniel Pina" userId="52242362-c8f1-4e41-99a9-d80ef2ac5176" providerId="ADAL" clId="{1AA2CEDA-8C6D-43EB-830E-B667DA850B81}" dt="2023-07-05T16:58:50.306" v="270" actId="1076"/>
          <ac:spMkLst>
            <pc:docMk/>
            <pc:sldMk cId="0" sldId="307"/>
            <ac:spMk id="15" creationId="{C8E4E4BF-A6B7-EA34-5736-7637E0C7281A}"/>
          </ac:spMkLst>
        </pc:spChg>
        <pc:spChg chg="mod">
          <ac:chgData name="Daniel Pina" userId="52242362-c8f1-4e41-99a9-d80ef2ac5176" providerId="ADAL" clId="{1AA2CEDA-8C6D-43EB-830E-B667DA850B81}" dt="2023-07-05T16:58:33.188" v="266" actId="20577"/>
          <ac:spMkLst>
            <pc:docMk/>
            <pc:sldMk cId="0" sldId="307"/>
            <ac:spMk id="737" creationId="{00000000-0000-0000-0000-000000000000}"/>
          </ac:spMkLst>
        </pc:spChg>
        <pc:spChg chg="mod">
          <ac:chgData name="Daniel Pina" userId="52242362-c8f1-4e41-99a9-d80ef2ac5176" providerId="ADAL" clId="{1AA2CEDA-8C6D-43EB-830E-B667DA850B81}" dt="2023-07-06T13:37:30.651" v="316" actId="20577"/>
          <ac:spMkLst>
            <pc:docMk/>
            <pc:sldMk cId="0" sldId="307"/>
            <ac:spMk id="741" creationId="{00000000-0000-0000-0000-000000000000}"/>
          </ac:spMkLst>
        </pc:spChg>
      </pc:sldChg>
      <pc:sldChg chg="modSp mod">
        <pc:chgData name="Daniel Pina" userId="52242362-c8f1-4e41-99a9-d80ef2ac5176" providerId="ADAL" clId="{1AA2CEDA-8C6D-43EB-830E-B667DA850B81}" dt="2023-06-29T16:05:19.254" v="158" actId="20577"/>
        <pc:sldMkLst>
          <pc:docMk/>
          <pc:sldMk cId="0" sldId="310"/>
        </pc:sldMkLst>
        <pc:spChg chg="mod">
          <ac:chgData name="Daniel Pina" userId="52242362-c8f1-4e41-99a9-d80ef2ac5176" providerId="ADAL" clId="{1AA2CEDA-8C6D-43EB-830E-B667DA850B81}" dt="2023-06-29T16:05:19.254" v="158" actId="20577"/>
          <ac:spMkLst>
            <pc:docMk/>
            <pc:sldMk cId="0" sldId="310"/>
            <ac:spMk id="766" creationId="{00000000-0000-0000-0000-000000000000}"/>
          </ac:spMkLst>
        </pc:spChg>
      </pc:sldChg>
      <pc:sldChg chg="modSp mod">
        <pc:chgData name="Daniel Pina" userId="52242362-c8f1-4e41-99a9-d80ef2ac5176" providerId="ADAL" clId="{1AA2CEDA-8C6D-43EB-830E-B667DA850B81}" dt="2023-07-06T13:37:50.268" v="321" actId="20577"/>
        <pc:sldMkLst>
          <pc:docMk/>
          <pc:sldMk cId="0" sldId="321"/>
        </pc:sldMkLst>
        <pc:spChg chg="mod">
          <ac:chgData name="Daniel Pina" userId="52242362-c8f1-4e41-99a9-d80ef2ac5176" providerId="ADAL" clId="{1AA2CEDA-8C6D-43EB-830E-B667DA850B81}" dt="2023-06-29T16:16:43.317" v="161" actId="14100"/>
          <ac:spMkLst>
            <pc:docMk/>
            <pc:sldMk cId="0" sldId="321"/>
            <ac:spMk id="11" creationId="{7669B254-22C2-BD9C-D969-E694B896772D}"/>
          </ac:spMkLst>
        </pc:spChg>
        <pc:spChg chg="mod">
          <ac:chgData name="Daniel Pina" userId="52242362-c8f1-4e41-99a9-d80ef2ac5176" providerId="ADAL" clId="{1AA2CEDA-8C6D-43EB-830E-B667DA850B81}" dt="2023-07-06T13:37:50.268" v="321" actId="20577"/>
          <ac:spMkLst>
            <pc:docMk/>
            <pc:sldMk cId="0" sldId="321"/>
            <ac:spMk id="865" creationId="{00000000-0000-0000-0000-000000000000}"/>
          </ac:spMkLst>
        </pc:spChg>
      </pc:sldChg>
      <pc:sldChg chg="modSp">
        <pc:chgData name="Daniel Pina" userId="52242362-c8f1-4e41-99a9-d80ef2ac5176" providerId="ADAL" clId="{1AA2CEDA-8C6D-43EB-830E-B667DA850B81}" dt="2023-07-05T17:03:27.398" v="291"/>
        <pc:sldMkLst>
          <pc:docMk/>
          <pc:sldMk cId="0" sldId="323"/>
        </pc:sldMkLst>
        <pc:spChg chg="mod">
          <ac:chgData name="Daniel Pina" userId="52242362-c8f1-4e41-99a9-d80ef2ac5176" providerId="ADAL" clId="{1AA2CEDA-8C6D-43EB-830E-B667DA850B81}" dt="2023-07-05T17:03:27.398" v="291"/>
          <ac:spMkLst>
            <pc:docMk/>
            <pc:sldMk cId="0" sldId="323"/>
            <ac:spMk id="884" creationId="{00000000-0000-0000-0000-000000000000}"/>
          </ac:spMkLst>
        </pc:spChg>
      </pc:sldChg>
      <pc:sldChg chg="modSp mod">
        <pc:chgData name="Daniel Pina" userId="52242362-c8f1-4e41-99a9-d80ef2ac5176" providerId="ADAL" clId="{1AA2CEDA-8C6D-43EB-830E-B667DA850B81}" dt="2023-07-05T17:03:27.398" v="291"/>
        <pc:sldMkLst>
          <pc:docMk/>
          <pc:sldMk cId="0" sldId="324"/>
        </pc:sldMkLst>
        <pc:spChg chg="mod">
          <ac:chgData name="Daniel Pina" userId="52242362-c8f1-4e41-99a9-d80ef2ac5176" providerId="ADAL" clId="{1AA2CEDA-8C6D-43EB-830E-B667DA850B81}" dt="2023-07-05T17:03:27.398" v="291"/>
          <ac:spMkLst>
            <pc:docMk/>
            <pc:sldMk cId="0" sldId="324"/>
            <ac:spMk id="895" creationId="{00000000-0000-0000-0000-000000000000}"/>
          </ac:spMkLst>
        </pc:spChg>
        <pc:picChg chg="mod">
          <ac:chgData name="Daniel Pina" userId="52242362-c8f1-4e41-99a9-d80ef2ac5176" providerId="ADAL" clId="{1AA2CEDA-8C6D-43EB-830E-B667DA850B81}" dt="2023-06-29T16:19:20.136" v="165" actId="1076"/>
          <ac:picMkLst>
            <pc:docMk/>
            <pc:sldMk cId="0" sldId="324"/>
            <ac:picMk id="3" creationId="{A8665B00-F1BD-2F5A-BED4-9F7467D45051}"/>
          </ac:picMkLst>
        </pc:picChg>
      </pc:sldChg>
      <pc:sldChg chg="modSp mod">
        <pc:chgData name="Daniel Pina" userId="52242362-c8f1-4e41-99a9-d80ef2ac5176" providerId="ADAL" clId="{1AA2CEDA-8C6D-43EB-830E-B667DA850B81}" dt="2023-06-29T16:22:13.865" v="174" actId="6549"/>
        <pc:sldMkLst>
          <pc:docMk/>
          <pc:sldMk cId="0" sldId="325"/>
        </pc:sldMkLst>
        <pc:spChg chg="mod">
          <ac:chgData name="Daniel Pina" userId="52242362-c8f1-4e41-99a9-d80ef2ac5176" providerId="ADAL" clId="{1AA2CEDA-8C6D-43EB-830E-B667DA850B81}" dt="2023-06-29T16:22:13.865" v="174" actId="6549"/>
          <ac:spMkLst>
            <pc:docMk/>
            <pc:sldMk cId="0" sldId="325"/>
            <ac:spMk id="906" creationId="{00000000-0000-0000-0000-000000000000}"/>
          </ac:spMkLst>
        </pc:spChg>
      </pc:sldChg>
      <pc:sldChg chg="modSp mod">
        <pc:chgData name="Daniel Pina" userId="52242362-c8f1-4e41-99a9-d80ef2ac5176" providerId="ADAL" clId="{1AA2CEDA-8C6D-43EB-830E-B667DA850B81}" dt="2023-06-29T16:30:30.070" v="183" actId="20577"/>
        <pc:sldMkLst>
          <pc:docMk/>
          <pc:sldMk cId="0" sldId="326"/>
        </pc:sldMkLst>
        <pc:spChg chg="mod">
          <ac:chgData name="Daniel Pina" userId="52242362-c8f1-4e41-99a9-d80ef2ac5176" providerId="ADAL" clId="{1AA2CEDA-8C6D-43EB-830E-B667DA850B81}" dt="2023-06-29T16:30:30.070" v="183" actId="20577"/>
          <ac:spMkLst>
            <pc:docMk/>
            <pc:sldMk cId="0" sldId="326"/>
            <ac:spMk id="9" creationId="{3A0386E5-E4AC-2941-F65B-469F2E9A4AC5}"/>
          </ac:spMkLst>
        </pc:spChg>
        <pc:spChg chg="mod">
          <ac:chgData name="Daniel Pina" userId="52242362-c8f1-4e41-99a9-d80ef2ac5176" providerId="ADAL" clId="{1AA2CEDA-8C6D-43EB-830E-B667DA850B81}" dt="2023-06-29T16:26:27.365" v="181" actId="1076"/>
          <ac:spMkLst>
            <pc:docMk/>
            <pc:sldMk cId="0" sldId="326"/>
            <ac:spMk id="914" creationId="{00000000-0000-0000-0000-000000000000}"/>
          </ac:spMkLst>
        </pc:spChg>
      </pc:sldChg>
      <pc:sldChg chg="modSp mod">
        <pc:chgData name="Daniel Pina" userId="52242362-c8f1-4e41-99a9-d80ef2ac5176" providerId="ADAL" clId="{1AA2CEDA-8C6D-43EB-830E-B667DA850B81}" dt="2023-06-29T16:38:13.278" v="187" actId="20577"/>
        <pc:sldMkLst>
          <pc:docMk/>
          <pc:sldMk cId="0" sldId="328"/>
        </pc:sldMkLst>
        <pc:spChg chg="mod">
          <ac:chgData name="Daniel Pina" userId="52242362-c8f1-4e41-99a9-d80ef2ac5176" providerId="ADAL" clId="{1AA2CEDA-8C6D-43EB-830E-B667DA850B81}" dt="2023-06-29T16:38:13.278" v="187" actId="20577"/>
          <ac:spMkLst>
            <pc:docMk/>
            <pc:sldMk cId="0" sldId="328"/>
            <ac:spMk id="935" creationId="{00000000-0000-0000-0000-000000000000}"/>
          </ac:spMkLst>
        </pc:spChg>
      </pc:sldChg>
      <pc:sldChg chg="modSp mod">
        <pc:chgData name="Daniel Pina" userId="52242362-c8f1-4e41-99a9-d80ef2ac5176" providerId="ADAL" clId="{1AA2CEDA-8C6D-43EB-830E-B667DA850B81}" dt="2023-07-06T14:49:43.926" v="363" actId="1035"/>
        <pc:sldMkLst>
          <pc:docMk/>
          <pc:sldMk cId="0" sldId="351"/>
        </pc:sldMkLst>
        <pc:spChg chg="mod">
          <ac:chgData name="Daniel Pina" userId="52242362-c8f1-4e41-99a9-d80ef2ac5176" providerId="ADAL" clId="{1AA2CEDA-8C6D-43EB-830E-B667DA850B81}" dt="2023-06-29T16:40:35.496" v="188" actId="14100"/>
          <ac:spMkLst>
            <pc:docMk/>
            <pc:sldMk cId="0" sldId="351"/>
            <ac:spMk id="12" creationId="{E98F7F53-0723-9ED1-D51D-7958832CF0B3}"/>
          </ac:spMkLst>
        </pc:spChg>
        <pc:spChg chg="mod">
          <ac:chgData name="Daniel Pina" userId="52242362-c8f1-4e41-99a9-d80ef2ac5176" providerId="ADAL" clId="{1AA2CEDA-8C6D-43EB-830E-B667DA850B81}" dt="2023-07-06T14:49:43.926" v="363" actId="1035"/>
          <ac:spMkLst>
            <pc:docMk/>
            <pc:sldMk cId="0" sldId="351"/>
            <ac:spMk id="1143" creationId="{00000000-0000-0000-0000-000000000000}"/>
          </ac:spMkLst>
        </pc:spChg>
        <pc:spChg chg="mod">
          <ac:chgData name="Daniel Pina" userId="52242362-c8f1-4e41-99a9-d80ef2ac5176" providerId="ADAL" clId="{1AA2CEDA-8C6D-43EB-830E-B667DA850B81}" dt="2023-07-06T13:38:04.434" v="324" actId="20577"/>
          <ac:spMkLst>
            <pc:docMk/>
            <pc:sldMk cId="0" sldId="351"/>
            <ac:spMk id="1146" creationId="{00000000-0000-0000-0000-000000000000}"/>
          </ac:spMkLst>
        </pc:spChg>
      </pc:sldChg>
      <pc:sldChg chg="modSp mod">
        <pc:chgData name="Daniel Pina" userId="52242362-c8f1-4e41-99a9-d80ef2ac5176" providerId="ADAL" clId="{1AA2CEDA-8C6D-43EB-830E-B667DA850B81}" dt="2023-07-06T14:50:10.800" v="364" actId="20577"/>
        <pc:sldMkLst>
          <pc:docMk/>
          <pc:sldMk cId="0" sldId="353"/>
        </pc:sldMkLst>
        <pc:spChg chg="mod">
          <ac:chgData name="Daniel Pina" userId="52242362-c8f1-4e41-99a9-d80ef2ac5176" providerId="ADAL" clId="{1AA2CEDA-8C6D-43EB-830E-B667DA850B81}" dt="2023-06-29T16:41:06.524" v="189" actId="14100"/>
          <ac:spMkLst>
            <pc:docMk/>
            <pc:sldMk cId="0" sldId="353"/>
            <ac:spMk id="1164" creationId="{00000000-0000-0000-0000-000000000000}"/>
          </ac:spMkLst>
        </pc:spChg>
        <pc:spChg chg="mod">
          <ac:chgData name="Daniel Pina" userId="52242362-c8f1-4e41-99a9-d80ef2ac5176" providerId="ADAL" clId="{1AA2CEDA-8C6D-43EB-830E-B667DA850B81}" dt="2023-07-06T14:50:10.800" v="364" actId="20577"/>
          <ac:spMkLst>
            <pc:docMk/>
            <pc:sldMk cId="0" sldId="353"/>
            <ac:spMk id="1165" creationId="{00000000-0000-0000-0000-000000000000}"/>
          </ac:spMkLst>
        </pc:spChg>
      </pc:sldChg>
      <pc:sldChg chg="modSp mod">
        <pc:chgData name="Daniel Pina" userId="52242362-c8f1-4e41-99a9-d80ef2ac5176" providerId="ADAL" clId="{1AA2CEDA-8C6D-43EB-830E-B667DA850B81}" dt="2023-07-05T17:03:05.303" v="288" actId="14100"/>
        <pc:sldMkLst>
          <pc:docMk/>
          <pc:sldMk cId="0" sldId="354"/>
        </pc:sldMkLst>
        <pc:spChg chg="mod">
          <ac:chgData name="Daniel Pina" userId="52242362-c8f1-4e41-99a9-d80ef2ac5176" providerId="ADAL" clId="{1AA2CEDA-8C6D-43EB-830E-B667DA850B81}" dt="2023-07-05T17:02:59.409" v="286" actId="14100"/>
          <ac:spMkLst>
            <pc:docMk/>
            <pc:sldMk cId="0" sldId="354"/>
            <ac:spMk id="1180" creationId="{00000000-0000-0000-0000-000000000000}"/>
          </ac:spMkLst>
        </pc:spChg>
        <pc:spChg chg="mod">
          <ac:chgData name="Daniel Pina" userId="52242362-c8f1-4e41-99a9-d80ef2ac5176" providerId="ADAL" clId="{1AA2CEDA-8C6D-43EB-830E-B667DA850B81}" dt="2023-07-05T17:03:05.303" v="288" actId="14100"/>
          <ac:spMkLst>
            <pc:docMk/>
            <pc:sldMk cId="0" sldId="354"/>
            <ac:spMk id="1181" creationId="{00000000-0000-0000-0000-000000000000}"/>
          </ac:spMkLst>
        </pc:spChg>
      </pc:sldChg>
      <pc:sldChg chg="modSp mod">
        <pc:chgData name="Daniel Pina" userId="52242362-c8f1-4e41-99a9-d80ef2ac5176" providerId="ADAL" clId="{1AA2CEDA-8C6D-43EB-830E-B667DA850B81}" dt="2023-07-06T14:50:28.587" v="366" actId="20577"/>
        <pc:sldMkLst>
          <pc:docMk/>
          <pc:sldMk cId="0" sldId="355"/>
        </pc:sldMkLst>
        <pc:spChg chg="mod">
          <ac:chgData name="Daniel Pina" userId="52242362-c8f1-4e41-99a9-d80ef2ac5176" providerId="ADAL" clId="{1AA2CEDA-8C6D-43EB-830E-B667DA850B81}" dt="2023-07-05T17:03:41.258" v="297" actId="20577"/>
          <ac:spMkLst>
            <pc:docMk/>
            <pc:sldMk cId="0" sldId="355"/>
            <ac:spMk id="13" creationId="{73A0F71A-12D4-ADA6-1E67-83415E04A55F}"/>
          </ac:spMkLst>
        </pc:spChg>
        <pc:spChg chg="mod">
          <ac:chgData name="Daniel Pina" userId="52242362-c8f1-4e41-99a9-d80ef2ac5176" providerId="ADAL" clId="{1AA2CEDA-8C6D-43EB-830E-B667DA850B81}" dt="2023-07-06T14:50:28.587" v="366" actId="20577"/>
          <ac:spMkLst>
            <pc:docMk/>
            <pc:sldMk cId="0" sldId="355"/>
            <ac:spMk id="1187" creationId="{00000000-0000-0000-0000-000000000000}"/>
          </ac:spMkLst>
        </pc:spChg>
      </pc:sldChg>
      <pc:sldChg chg="modSp mod">
        <pc:chgData name="Daniel Pina" userId="52242362-c8f1-4e41-99a9-d80ef2ac5176" providerId="ADAL" clId="{1AA2CEDA-8C6D-43EB-830E-B667DA850B81}" dt="2023-07-06T13:38:14.523" v="337" actId="20577"/>
        <pc:sldMkLst>
          <pc:docMk/>
          <pc:sldMk cId="0" sldId="364"/>
        </pc:sldMkLst>
        <pc:spChg chg="mod">
          <ac:chgData name="Daniel Pina" userId="52242362-c8f1-4e41-99a9-d80ef2ac5176" providerId="ADAL" clId="{1AA2CEDA-8C6D-43EB-830E-B667DA850B81}" dt="2023-07-05T17:04:02.321" v="299" actId="1076"/>
          <ac:spMkLst>
            <pc:docMk/>
            <pc:sldMk cId="0" sldId="364"/>
            <ac:spMk id="7" creationId="{586314A0-BA52-57B4-04AE-8EF0D00B4D4B}"/>
          </ac:spMkLst>
        </pc:spChg>
        <pc:spChg chg="mod">
          <ac:chgData name="Daniel Pina" userId="52242362-c8f1-4e41-99a9-d80ef2ac5176" providerId="ADAL" clId="{1AA2CEDA-8C6D-43EB-830E-B667DA850B81}" dt="2023-07-05T17:04:04.010" v="300" actId="14100"/>
          <ac:spMkLst>
            <pc:docMk/>
            <pc:sldMk cId="0" sldId="364"/>
            <ac:spMk id="8" creationId="{5CC74680-5EBB-2F86-CA23-A573CDA9B194}"/>
          </ac:spMkLst>
        </pc:spChg>
        <pc:spChg chg="mod">
          <ac:chgData name="Daniel Pina" userId="52242362-c8f1-4e41-99a9-d80ef2ac5176" providerId="ADAL" clId="{1AA2CEDA-8C6D-43EB-830E-B667DA850B81}" dt="2023-07-06T13:38:14.523" v="337" actId="20577"/>
          <ac:spMkLst>
            <pc:docMk/>
            <pc:sldMk cId="0" sldId="364"/>
            <ac:spMk id="1276" creationId="{00000000-0000-0000-0000-000000000000}"/>
          </ac:spMkLst>
        </pc:spChg>
      </pc:sldChg>
      <pc:sldChg chg="modSp mod">
        <pc:chgData name="Daniel Pina" userId="52242362-c8f1-4e41-99a9-d80ef2ac5176" providerId="ADAL" clId="{1AA2CEDA-8C6D-43EB-830E-B667DA850B81}" dt="2023-06-29T15:39:19.396" v="89" actId="790"/>
        <pc:sldMkLst>
          <pc:docMk/>
          <pc:sldMk cId="2092226293" sldId="368"/>
        </pc:sldMkLst>
        <pc:spChg chg="mod">
          <ac:chgData name="Daniel Pina" userId="52242362-c8f1-4e41-99a9-d80ef2ac5176" providerId="ADAL" clId="{1AA2CEDA-8C6D-43EB-830E-B667DA850B81}" dt="2023-06-29T15:39:19.396" v="89" actId="790"/>
          <ac:spMkLst>
            <pc:docMk/>
            <pc:sldMk cId="2092226293" sldId="368"/>
            <ac:spMk id="178" creationId="{00000000-0000-0000-0000-000000000000}"/>
          </ac:spMkLst>
        </pc:spChg>
      </pc:sldChg>
      <pc:sldChg chg="modSp mod">
        <pc:chgData name="Daniel Pina" userId="52242362-c8f1-4e41-99a9-d80ef2ac5176" providerId="ADAL" clId="{1AA2CEDA-8C6D-43EB-830E-B667DA850B81}" dt="2023-07-06T14:43:30.761" v="342" actId="20577"/>
        <pc:sldMkLst>
          <pc:docMk/>
          <pc:sldMk cId="3355465527" sldId="373"/>
        </pc:sldMkLst>
        <pc:spChg chg="mod">
          <ac:chgData name="Daniel Pina" userId="52242362-c8f1-4e41-99a9-d80ef2ac5176" providerId="ADAL" clId="{1AA2CEDA-8C6D-43EB-830E-B667DA850B81}" dt="2023-07-06T14:43:24.503" v="341" actId="1076"/>
          <ac:spMkLst>
            <pc:docMk/>
            <pc:sldMk cId="3355465527" sldId="373"/>
            <ac:spMk id="9" creationId="{07B44D71-409C-72BC-744D-F9B6359514A0}"/>
          </ac:spMkLst>
        </pc:spChg>
        <pc:spChg chg="mod">
          <ac:chgData name="Daniel Pina" userId="52242362-c8f1-4e41-99a9-d80ef2ac5176" providerId="ADAL" clId="{1AA2CEDA-8C6D-43EB-830E-B667DA850B81}" dt="2023-07-06T14:43:30.761" v="342" actId="20577"/>
          <ac:spMkLst>
            <pc:docMk/>
            <pc:sldMk cId="3355465527" sldId="373"/>
            <ac:spMk id="437" creationId="{00000000-0000-0000-0000-000000000000}"/>
          </ac:spMkLst>
        </pc:spChg>
      </pc:sldChg>
      <pc:sldChg chg="modSp mod">
        <pc:chgData name="Daniel Pina" userId="52242362-c8f1-4e41-99a9-d80ef2ac5176" providerId="ADAL" clId="{1AA2CEDA-8C6D-43EB-830E-B667DA850B81}" dt="2023-07-06T14:48:17.114" v="354" actId="20577"/>
        <pc:sldMkLst>
          <pc:docMk/>
          <pc:sldMk cId="1132272249" sldId="375"/>
        </pc:sldMkLst>
        <pc:spChg chg="mod">
          <ac:chgData name="Daniel Pina" userId="52242362-c8f1-4e41-99a9-d80ef2ac5176" providerId="ADAL" clId="{1AA2CEDA-8C6D-43EB-830E-B667DA850B81}" dt="2023-07-06T14:48:17.114" v="354" actId="20577"/>
          <ac:spMkLst>
            <pc:docMk/>
            <pc:sldMk cId="1132272249" sldId="375"/>
            <ac:spMk id="757" creationId="{00000000-0000-0000-0000-000000000000}"/>
          </ac:spMkLst>
        </pc:spChg>
      </pc:sldChg>
      <pc:sldChg chg="modSp mod">
        <pc:chgData name="Daniel Pina" userId="52242362-c8f1-4e41-99a9-d80ef2ac5176" providerId="ADAL" clId="{1AA2CEDA-8C6D-43EB-830E-B667DA850B81}" dt="2023-06-29T16:15:54.549" v="160" actId="1076"/>
        <pc:sldMkLst>
          <pc:docMk/>
          <pc:sldMk cId="3688022663" sldId="376"/>
        </pc:sldMkLst>
        <pc:spChg chg="mod">
          <ac:chgData name="Daniel Pina" userId="52242362-c8f1-4e41-99a9-d80ef2ac5176" providerId="ADAL" clId="{1AA2CEDA-8C6D-43EB-830E-B667DA850B81}" dt="2023-06-29T16:15:54.549" v="160" actId="1076"/>
          <ac:spMkLst>
            <pc:docMk/>
            <pc:sldMk cId="3688022663" sldId="376"/>
            <ac:spMk id="11" creationId="{7494BC20-0741-C5F5-8FC4-9B70577EC1EA}"/>
          </ac:spMkLst>
        </pc:spChg>
        <pc:graphicFrameChg chg="mod">
          <ac:chgData name="Daniel Pina" userId="52242362-c8f1-4e41-99a9-d80ef2ac5176" providerId="ADAL" clId="{1AA2CEDA-8C6D-43EB-830E-B667DA850B81}" dt="2023-06-29T15:53:32.455" v="136"/>
          <ac:graphicFrameMkLst>
            <pc:docMk/>
            <pc:sldMk cId="3688022663" sldId="376"/>
            <ac:graphicFrameMk id="2" creationId="{5C5A9AE1-7EB5-D85C-B129-617951CACB2A}"/>
          </ac:graphicFrameMkLst>
        </pc:graphicFrameChg>
      </pc:sldChg>
      <pc:sldChg chg="modSp mod">
        <pc:chgData name="Daniel Pina" userId="52242362-c8f1-4e41-99a9-d80ef2ac5176" providerId="ADAL" clId="{1AA2CEDA-8C6D-43EB-830E-B667DA850B81}" dt="2023-07-06T14:50:42.798" v="368" actId="20577"/>
        <pc:sldMkLst>
          <pc:docMk/>
          <pc:sldMk cId="1267548747" sldId="379"/>
        </pc:sldMkLst>
        <pc:spChg chg="mod">
          <ac:chgData name="Daniel Pina" userId="52242362-c8f1-4e41-99a9-d80ef2ac5176" providerId="ADAL" clId="{1AA2CEDA-8C6D-43EB-830E-B667DA850B81}" dt="2023-07-05T17:03:27.398" v="291"/>
          <ac:spMkLst>
            <pc:docMk/>
            <pc:sldMk cId="1267548747" sldId="379"/>
            <ac:spMk id="13" creationId="{73A0F71A-12D4-ADA6-1E67-83415E04A55F}"/>
          </ac:spMkLst>
        </pc:spChg>
        <pc:spChg chg="mod">
          <ac:chgData name="Daniel Pina" userId="52242362-c8f1-4e41-99a9-d80ef2ac5176" providerId="ADAL" clId="{1AA2CEDA-8C6D-43EB-830E-B667DA850B81}" dt="2023-07-06T14:50:42.798" v="368" actId="20577"/>
          <ac:spMkLst>
            <pc:docMk/>
            <pc:sldMk cId="1267548747" sldId="379"/>
            <ac:spMk id="1187" creationId="{00000000-0000-0000-0000-000000000000}"/>
          </ac:spMkLst>
        </pc:spChg>
      </pc:sldChg>
      <pc:sldChg chg="modSp mod">
        <pc:chgData name="Daniel Pina" userId="52242362-c8f1-4e41-99a9-d80ef2ac5176" providerId="ADAL" clId="{1AA2CEDA-8C6D-43EB-830E-B667DA850B81}" dt="2023-07-05T17:04:21.186" v="301" actId="14100"/>
        <pc:sldMkLst>
          <pc:docMk/>
          <pc:sldMk cId="1058765426" sldId="381"/>
        </pc:sldMkLst>
        <pc:spChg chg="mod">
          <ac:chgData name="Daniel Pina" userId="52242362-c8f1-4e41-99a9-d80ef2ac5176" providerId="ADAL" clId="{1AA2CEDA-8C6D-43EB-830E-B667DA850B81}" dt="2023-07-05T17:04:21.186" v="301" actId="14100"/>
          <ac:spMkLst>
            <pc:docMk/>
            <pc:sldMk cId="1058765426" sldId="381"/>
            <ac:spMk id="191" creationId="{00000000-0000-0000-0000-000000000000}"/>
          </ac:spMkLst>
        </pc:spChg>
      </pc:sldChg>
    </pc:docChg>
  </pc:docChgLst>
  <pc:docChgLst>
    <pc:chgData name="Katerina Maniadaki" userId="1828531b-b661-4457-8edf-edbe297f4f6f" providerId="ADAL" clId="{490AFCAF-A421-45BD-9032-59D78E02DFD0}"/>
    <pc:docChg chg="delSld">
      <pc:chgData name="Katerina Maniadaki" userId="1828531b-b661-4457-8edf-edbe297f4f6f" providerId="ADAL" clId="{490AFCAF-A421-45BD-9032-59D78E02DFD0}" dt="2023-01-20T07:50:45.140" v="0" actId="47"/>
      <pc:docMkLst>
        <pc:docMk/>
      </pc:docMkLst>
      <pc:sldChg chg="del">
        <pc:chgData name="Katerina Maniadaki" userId="1828531b-b661-4457-8edf-edbe297f4f6f" providerId="ADAL" clId="{490AFCAF-A421-45BD-9032-59D78E02DFD0}" dt="2023-01-20T07:50:45.140" v="0" actId="47"/>
        <pc:sldMkLst>
          <pc:docMk/>
          <pc:sldMk cId="0" sldId="3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1143000" y="685800"/>
            <a:ext cx="4572000" cy="3429000"/>
          </a:xfrm>
          <a:prstGeom prst="rect">
            <a:avLst/>
          </a:prstGeom>
        </p:spPr>
        <p:txBody>
          <a:bodyPr/>
          <a:lstStyle/>
          <a:p>
            <a:endParaRPr/>
          </a:p>
        </p:txBody>
      </p:sp>
      <p:sp>
        <p:nvSpPr>
          <p:cNvPr id="159" name="Shape 15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Autor y fecha"/>
          <p:cNvSpPr txBox="1">
            <a:spLocks noGrp="1"/>
          </p:cNvSpPr>
          <p:nvPr>
            <p:ph type="body" sz="quarter" idx="21" hasCustomPrompt="1"/>
          </p:nvPr>
        </p:nvSpPr>
        <p:spPr>
          <a:xfrm>
            <a:off x="1767019" y="13978236"/>
            <a:ext cx="18741762" cy="744419"/>
          </a:xfrm>
          <a:prstGeom prst="rect">
            <a:avLst/>
          </a:prstGeom>
        </p:spPr>
        <p:txBody>
          <a:bodyPr anchor="b"/>
          <a:lstStyle>
            <a:lvl1pPr marL="0" indent="0" defTabSz="947796">
              <a:lnSpc>
                <a:spcPct val="100000"/>
              </a:lnSpc>
              <a:spcBef>
                <a:spcPts val="0"/>
              </a:spcBef>
              <a:buSzTx/>
              <a:buNone/>
              <a:defRPr sz="3800" b="1"/>
            </a:lvl1pPr>
          </a:lstStyle>
          <a:p>
            <a:r>
              <a:t>Autor y fecha</a:t>
            </a:r>
          </a:p>
        </p:txBody>
      </p:sp>
      <p:sp>
        <p:nvSpPr>
          <p:cNvPr id="12" name="Título de la presentación"/>
          <p:cNvSpPr txBox="1">
            <a:spLocks noGrp="1"/>
          </p:cNvSpPr>
          <p:nvPr>
            <p:ph type="title" hasCustomPrompt="1"/>
          </p:nvPr>
        </p:nvSpPr>
        <p:spPr>
          <a:xfrm>
            <a:off x="1767019" y="2993760"/>
            <a:ext cx="18743790" cy="5331355"/>
          </a:xfrm>
          <a:prstGeom prst="rect">
            <a:avLst/>
          </a:prstGeom>
        </p:spPr>
        <p:txBody>
          <a:bodyPr anchor="b"/>
          <a:lstStyle>
            <a:lvl1pPr>
              <a:defRPr sz="13200" spc="-264"/>
            </a:lvl1pPr>
          </a:lstStyle>
          <a:p>
            <a:r>
              <a:t>Título de la presentación</a:t>
            </a:r>
          </a:p>
        </p:txBody>
      </p:sp>
      <p:sp>
        <p:nvSpPr>
          <p:cNvPr id="13" name="Nivel de texto 1…"/>
          <p:cNvSpPr txBox="1">
            <a:spLocks noGrp="1"/>
          </p:cNvSpPr>
          <p:nvPr>
            <p:ph type="body" sz="quarter" idx="1" hasCustomPrompt="1"/>
          </p:nvPr>
        </p:nvSpPr>
        <p:spPr>
          <a:xfrm>
            <a:off x="1767019" y="8243093"/>
            <a:ext cx="18741762" cy="2351478"/>
          </a:xfrm>
          <a:prstGeom prst="rect">
            <a:avLst/>
          </a:prstGeom>
        </p:spPr>
        <p:txBody>
          <a:bodyPr/>
          <a:lstStyle>
            <a:lvl1pPr marL="0" indent="0" defTabSz="947796">
              <a:lnSpc>
                <a:spcPct val="100000"/>
              </a:lnSpc>
              <a:spcBef>
                <a:spcPts val="0"/>
              </a:spcBef>
              <a:buSzTx/>
              <a:buNone/>
              <a:defRPr sz="6000" b="1"/>
            </a:lvl1pPr>
            <a:lvl2pPr marL="0" indent="457200" defTabSz="947796">
              <a:lnSpc>
                <a:spcPct val="100000"/>
              </a:lnSpc>
              <a:spcBef>
                <a:spcPts val="0"/>
              </a:spcBef>
              <a:buSzTx/>
              <a:buNone/>
              <a:defRPr sz="6000" b="1"/>
            </a:lvl2pPr>
            <a:lvl3pPr marL="0" indent="914400" defTabSz="947796">
              <a:lnSpc>
                <a:spcPct val="100000"/>
              </a:lnSpc>
              <a:spcBef>
                <a:spcPts val="0"/>
              </a:spcBef>
              <a:buSzTx/>
              <a:buNone/>
              <a:defRPr sz="6000" b="1"/>
            </a:lvl3pPr>
            <a:lvl4pPr marL="0" indent="1371600" defTabSz="947796">
              <a:lnSpc>
                <a:spcPct val="100000"/>
              </a:lnSpc>
              <a:spcBef>
                <a:spcPts val="0"/>
              </a:spcBef>
              <a:buSzTx/>
              <a:buNone/>
              <a:defRPr sz="6000" b="1"/>
            </a:lvl4pPr>
            <a:lvl5pPr marL="0" indent="1828800" defTabSz="947796">
              <a:lnSpc>
                <a:spcPct val="100000"/>
              </a:lnSpc>
              <a:spcBef>
                <a:spcPts val="0"/>
              </a:spcBef>
              <a:buSzTx/>
              <a:buNone/>
              <a:defRPr sz="6000" b="1"/>
            </a:lvl5pPr>
          </a:lstStyle>
          <a:p>
            <a:r>
              <a:t>Subtítulo de la presentación</a:t>
            </a:r>
          </a:p>
          <a:p>
            <a:pPr lvl="1"/>
            <a:endParaRPr/>
          </a:p>
          <a:p>
            <a:pPr lvl="2"/>
            <a:endParaRPr/>
          </a:p>
          <a:p>
            <a:pPr lvl="3"/>
            <a:endParaRPr/>
          </a:p>
          <a:p>
            <a:pPr lvl="4"/>
            <a:endParaRPr/>
          </a:p>
        </p:txBody>
      </p:sp>
      <p:sp>
        <p:nvSpPr>
          <p:cNvPr id="14" name="Número de diapositiva"/>
          <p:cNvSpPr txBox="1">
            <a:spLocks noGrp="1"/>
          </p:cNvSpPr>
          <p:nvPr>
            <p:ph type="sldNum" sz="quarter" idx="2"/>
          </p:nvPr>
        </p:nvSpPr>
        <p:spPr>
          <a:xfrm>
            <a:off x="10908305" y="14889207"/>
            <a:ext cx="459190" cy="46173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claración">
    <p:spTree>
      <p:nvGrpSpPr>
        <p:cNvPr id="1" name=""/>
        <p:cNvGrpSpPr/>
        <p:nvPr/>
      </p:nvGrpSpPr>
      <p:grpSpPr>
        <a:xfrm>
          <a:off x="0" y="0"/>
          <a:ext cx="0" cy="0"/>
          <a:chOff x="0" y="0"/>
          <a:chExt cx="0" cy="0"/>
        </a:xfrm>
      </p:grpSpPr>
      <p:sp>
        <p:nvSpPr>
          <p:cNvPr id="98" name="Nivel de texto 1…"/>
          <p:cNvSpPr txBox="1">
            <a:spLocks noGrp="1"/>
          </p:cNvSpPr>
          <p:nvPr>
            <p:ph type="body" sz="half" idx="1" hasCustomPrompt="1"/>
          </p:nvPr>
        </p:nvSpPr>
        <p:spPr>
          <a:xfrm>
            <a:off x="1767019" y="5761963"/>
            <a:ext cx="18741762" cy="4226637"/>
          </a:xfrm>
          <a:prstGeom prst="rect">
            <a:avLst/>
          </a:prstGeom>
        </p:spPr>
        <p:txBody>
          <a:bodyPr anchor="ctr"/>
          <a:lstStyle>
            <a:lvl1pPr marL="0" indent="0" algn="ctr">
              <a:lnSpc>
                <a:spcPct val="80000"/>
              </a:lnSpc>
              <a:spcBef>
                <a:spcPts val="0"/>
              </a:spcBef>
              <a:buSzTx/>
              <a:buNone/>
              <a:defRPr sz="13200" spc="-264">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3200" spc="-264">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3200" spc="-264">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3200" spc="-264">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3200" spc="-264">
                <a:latin typeface="Helvetica Neue Medium"/>
                <a:ea typeface="Helvetica Neue Medium"/>
                <a:cs typeface="Helvetica Neue Medium"/>
                <a:sym typeface="Helvetica Neue Medium"/>
              </a:defRPr>
            </a:lvl5pPr>
          </a:lstStyle>
          <a:p>
            <a:r>
              <a:t>Declaración</a:t>
            </a:r>
          </a:p>
          <a:p>
            <a:pPr lvl="1"/>
            <a:endParaRPr/>
          </a:p>
          <a:p>
            <a:pPr lvl="2"/>
            <a:endParaRPr/>
          </a:p>
          <a:p>
            <a:pPr lvl="3"/>
            <a:endParaRPr/>
          </a:p>
          <a:p>
            <a:pPr lvl="4"/>
            <a:endParaRPr/>
          </a:p>
        </p:txBody>
      </p:sp>
      <p:sp>
        <p:nvSpPr>
          <p:cNvPr id="99"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ato importante">
    <p:spTree>
      <p:nvGrpSpPr>
        <p:cNvPr id="1" name=""/>
        <p:cNvGrpSpPr/>
        <p:nvPr/>
      </p:nvGrpSpPr>
      <p:grpSpPr>
        <a:xfrm>
          <a:off x="0" y="0"/>
          <a:ext cx="0" cy="0"/>
          <a:chOff x="0" y="0"/>
          <a:chExt cx="0" cy="0"/>
        </a:xfrm>
      </p:grpSpPr>
      <p:sp>
        <p:nvSpPr>
          <p:cNvPr id="106" name="Información fáctica"/>
          <p:cNvSpPr txBox="1">
            <a:spLocks noGrp="1"/>
          </p:cNvSpPr>
          <p:nvPr>
            <p:ph type="body" sz="quarter" idx="21" hasCustomPrompt="1"/>
          </p:nvPr>
        </p:nvSpPr>
        <p:spPr>
          <a:xfrm>
            <a:off x="1767019" y="10026529"/>
            <a:ext cx="18741761" cy="1084680"/>
          </a:xfrm>
          <a:prstGeom prst="rect">
            <a:avLst/>
          </a:prstGeom>
        </p:spPr>
        <p:txBody>
          <a:bodyPr/>
          <a:lstStyle>
            <a:lvl1pPr marL="0" indent="0" algn="ctr">
              <a:lnSpc>
                <a:spcPct val="100000"/>
              </a:lnSpc>
              <a:spcBef>
                <a:spcPts val="0"/>
              </a:spcBef>
              <a:buSzTx/>
              <a:buNone/>
              <a:defRPr sz="6000" b="1"/>
            </a:lvl1pPr>
          </a:lstStyle>
          <a:p>
            <a:r>
              <a:t>Información fáctica</a:t>
            </a:r>
          </a:p>
        </p:txBody>
      </p:sp>
      <p:sp>
        <p:nvSpPr>
          <p:cNvPr id="107" name="Nivel de texto 1…"/>
          <p:cNvSpPr txBox="1">
            <a:spLocks noGrp="1"/>
          </p:cNvSpPr>
          <p:nvPr>
            <p:ph type="body" idx="1" hasCustomPrompt="1"/>
          </p:nvPr>
        </p:nvSpPr>
        <p:spPr>
          <a:xfrm>
            <a:off x="1767019" y="1613076"/>
            <a:ext cx="18741762" cy="8413454"/>
          </a:xfrm>
          <a:prstGeom prst="rect">
            <a:avLst/>
          </a:prstGeom>
        </p:spPr>
        <p:txBody>
          <a:bodyPr anchor="b"/>
          <a:lstStyle>
            <a:lvl1pPr marL="0" indent="0" algn="ctr">
              <a:lnSpc>
                <a:spcPct val="80000"/>
              </a:lnSpc>
              <a:spcBef>
                <a:spcPts val="0"/>
              </a:spcBef>
              <a:buSzTx/>
              <a:buNone/>
              <a:defRPr sz="28400" b="1" spc="-284"/>
            </a:lvl1pPr>
            <a:lvl2pPr marL="0" indent="457200" algn="ctr">
              <a:lnSpc>
                <a:spcPct val="80000"/>
              </a:lnSpc>
              <a:spcBef>
                <a:spcPts val="0"/>
              </a:spcBef>
              <a:buSzTx/>
              <a:buNone/>
              <a:defRPr sz="28400" b="1" spc="-284"/>
            </a:lvl2pPr>
            <a:lvl3pPr marL="0" indent="914400" algn="ctr">
              <a:lnSpc>
                <a:spcPct val="80000"/>
              </a:lnSpc>
              <a:spcBef>
                <a:spcPts val="0"/>
              </a:spcBef>
              <a:buSzTx/>
              <a:buNone/>
              <a:defRPr sz="28400" b="1" spc="-284"/>
            </a:lvl3pPr>
            <a:lvl4pPr marL="0" indent="1371600" algn="ctr">
              <a:lnSpc>
                <a:spcPct val="80000"/>
              </a:lnSpc>
              <a:spcBef>
                <a:spcPts val="0"/>
              </a:spcBef>
              <a:buSzTx/>
              <a:buNone/>
              <a:defRPr sz="28400" b="1" spc="-284"/>
            </a:lvl4pPr>
            <a:lvl5pPr marL="0" indent="1828800" algn="ctr">
              <a:lnSpc>
                <a:spcPct val="80000"/>
              </a:lnSpc>
              <a:spcBef>
                <a:spcPts val="0"/>
              </a:spcBef>
              <a:buSzTx/>
              <a:buNone/>
              <a:defRPr sz="28400" b="1" spc="-284"/>
            </a:lvl5pPr>
          </a:lstStyle>
          <a:p>
            <a:r>
              <a:t>100 %</a:t>
            </a:r>
          </a:p>
          <a:p>
            <a:pPr lvl="1"/>
            <a:endParaRPr/>
          </a:p>
          <a:p>
            <a:pPr lvl="2"/>
            <a:endParaRPr/>
          </a:p>
          <a:p>
            <a:pPr lvl="3"/>
            <a:endParaRPr/>
          </a:p>
          <a:p>
            <a:pPr lvl="4"/>
            <a:endParaRPr/>
          </a:p>
        </p:txBody>
      </p:sp>
      <p:sp>
        <p:nvSpPr>
          <p:cNvPr id="10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115" name="Nivel de texto 1…"/>
          <p:cNvSpPr txBox="1">
            <a:spLocks noGrp="1"/>
          </p:cNvSpPr>
          <p:nvPr>
            <p:ph type="body" sz="quarter" idx="1" hasCustomPrompt="1"/>
          </p:nvPr>
        </p:nvSpPr>
        <p:spPr>
          <a:xfrm>
            <a:off x="1828535" y="6008025"/>
            <a:ext cx="18618731" cy="3752455"/>
          </a:xfrm>
          <a:prstGeom prst="rect">
            <a:avLst/>
          </a:prstGeom>
        </p:spPr>
        <p:txBody>
          <a:bodyPr anchor="ctr"/>
          <a:lstStyle>
            <a:lvl1pPr marL="738187" indent="-553640">
              <a:spcBef>
                <a:spcPts val="0"/>
              </a:spcBef>
              <a:buSzTx/>
              <a:buNone/>
              <a:defRPr sz="9600" spc="-192">
                <a:latin typeface="Helvetica Neue Medium"/>
                <a:ea typeface="Helvetica Neue Medium"/>
                <a:cs typeface="Helvetica Neue Medium"/>
                <a:sym typeface="Helvetica Neue Medium"/>
              </a:defRPr>
            </a:lvl1pPr>
            <a:lvl2pPr marL="738187" indent="-96440">
              <a:spcBef>
                <a:spcPts val="0"/>
              </a:spcBef>
              <a:buSzTx/>
              <a:buNone/>
              <a:defRPr sz="9600" spc="-192">
                <a:latin typeface="Helvetica Neue Medium"/>
                <a:ea typeface="Helvetica Neue Medium"/>
                <a:cs typeface="Helvetica Neue Medium"/>
                <a:sym typeface="Helvetica Neue Medium"/>
              </a:defRPr>
            </a:lvl2pPr>
            <a:lvl3pPr marL="738187" indent="360759">
              <a:spcBef>
                <a:spcPts val="0"/>
              </a:spcBef>
              <a:buSzTx/>
              <a:buNone/>
              <a:defRPr sz="9600" spc="-192">
                <a:latin typeface="Helvetica Neue Medium"/>
                <a:ea typeface="Helvetica Neue Medium"/>
                <a:cs typeface="Helvetica Neue Medium"/>
                <a:sym typeface="Helvetica Neue Medium"/>
              </a:defRPr>
            </a:lvl3pPr>
            <a:lvl4pPr marL="738187" indent="817959">
              <a:spcBef>
                <a:spcPts val="0"/>
              </a:spcBef>
              <a:buSzTx/>
              <a:buNone/>
              <a:defRPr sz="9600" spc="-192">
                <a:latin typeface="Helvetica Neue Medium"/>
                <a:ea typeface="Helvetica Neue Medium"/>
                <a:cs typeface="Helvetica Neue Medium"/>
                <a:sym typeface="Helvetica Neue Medium"/>
              </a:defRPr>
            </a:lvl4pPr>
            <a:lvl5pPr marL="738187" indent="1275159">
              <a:spcBef>
                <a:spcPts val="0"/>
              </a:spcBef>
              <a:buSzTx/>
              <a:buNone/>
              <a:defRPr sz="9600" spc="-192">
                <a:latin typeface="Helvetica Neue Medium"/>
                <a:ea typeface="Helvetica Neue Medium"/>
                <a:cs typeface="Helvetica Neue Medium"/>
                <a:sym typeface="Helvetica Neue Medium"/>
              </a:defRPr>
            </a:lvl5pPr>
          </a:lstStyle>
          <a:p>
            <a:r>
              <a:t>“Cita destacable”</a:t>
            </a:r>
          </a:p>
          <a:p>
            <a:pPr lvl="1"/>
            <a:endParaRPr/>
          </a:p>
          <a:p>
            <a:pPr lvl="2"/>
            <a:endParaRPr/>
          </a:p>
          <a:p>
            <a:pPr lvl="3"/>
            <a:endParaRPr/>
          </a:p>
          <a:p>
            <a:pPr lvl="4"/>
            <a:endParaRPr/>
          </a:p>
        </p:txBody>
      </p:sp>
      <p:sp>
        <p:nvSpPr>
          <p:cNvPr id="116" name="Atribución"/>
          <p:cNvSpPr txBox="1">
            <a:spLocks noGrp="1"/>
          </p:cNvSpPr>
          <p:nvPr>
            <p:ph type="body" sz="quarter" idx="21" hasCustomPrompt="1"/>
          </p:nvPr>
        </p:nvSpPr>
        <p:spPr>
          <a:xfrm>
            <a:off x="2607733" y="10375635"/>
            <a:ext cx="17839532" cy="744419"/>
          </a:xfrm>
          <a:prstGeom prst="rect">
            <a:avLst/>
          </a:prstGeom>
        </p:spPr>
        <p:txBody>
          <a:bodyPr/>
          <a:lstStyle>
            <a:lvl1pPr marL="0" indent="0" defTabSz="947796">
              <a:lnSpc>
                <a:spcPct val="100000"/>
              </a:lnSpc>
              <a:spcBef>
                <a:spcPts val="0"/>
              </a:spcBef>
              <a:buSzTx/>
              <a:buNone/>
              <a:defRPr sz="3800" b="1"/>
            </a:lvl1pPr>
          </a:lstStyle>
          <a:p>
            <a:r>
              <a:t>Atribución</a:t>
            </a:r>
          </a:p>
        </p:txBody>
      </p:sp>
      <p:sp>
        <p:nvSpPr>
          <p:cNvPr id="117"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124" name="Cuenco de pappardelle con mantequilla de perejil, avellanas tostadas y lascas de queso parmesano"/>
          <p:cNvSpPr>
            <a:spLocks noGrp="1"/>
          </p:cNvSpPr>
          <p:nvPr>
            <p:ph type="pic" idx="21"/>
          </p:nvPr>
        </p:nvSpPr>
        <p:spPr>
          <a:xfrm>
            <a:off x="-2723622" y="1110119"/>
            <a:ext cx="18027130" cy="13520348"/>
          </a:xfrm>
          <a:prstGeom prst="rect">
            <a:avLst/>
          </a:prstGeom>
        </p:spPr>
        <p:txBody>
          <a:bodyPr lIns="91439" tIns="45719" rIns="91439" bIns="45719">
            <a:noAutofit/>
          </a:bodyPr>
          <a:lstStyle/>
          <a:p>
            <a:endParaRPr/>
          </a:p>
        </p:txBody>
      </p:sp>
      <p:sp>
        <p:nvSpPr>
          <p:cNvPr id="125" name="Cuenco de ensalada con arroz frito, huevos duros y palillos"/>
          <p:cNvSpPr>
            <a:spLocks noGrp="1"/>
          </p:cNvSpPr>
          <p:nvPr>
            <p:ph type="pic" sz="quarter" idx="22"/>
          </p:nvPr>
        </p:nvSpPr>
        <p:spPr>
          <a:xfrm>
            <a:off x="11291689" y="471619"/>
            <a:ext cx="9268355" cy="7414685"/>
          </a:xfrm>
          <a:prstGeom prst="rect">
            <a:avLst/>
          </a:prstGeom>
        </p:spPr>
        <p:txBody>
          <a:bodyPr lIns="91439" tIns="45719" rIns="91439" bIns="45719">
            <a:noAutofit/>
          </a:bodyPr>
          <a:lstStyle/>
          <a:p>
            <a:endParaRPr/>
          </a:p>
        </p:txBody>
      </p:sp>
      <p:sp>
        <p:nvSpPr>
          <p:cNvPr id="126" name="Cuenco con pasteles de salmón, ensalada y hummus"/>
          <p:cNvSpPr>
            <a:spLocks noGrp="1"/>
          </p:cNvSpPr>
          <p:nvPr>
            <p:ph type="pic" idx="23"/>
          </p:nvPr>
        </p:nvSpPr>
        <p:spPr>
          <a:xfrm>
            <a:off x="8687527" y="4439157"/>
            <a:ext cx="12815757" cy="14915966"/>
          </a:xfrm>
          <a:prstGeom prst="rect">
            <a:avLst/>
          </a:prstGeom>
        </p:spPr>
        <p:txBody>
          <a:bodyPr lIns="91439" tIns="45719" rIns="91439" bIns="45719">
            <a:noAutofit/>
          </a:bodyPr>
          <a:lstStyle/>
          <a:p>
            <a:endParaRPr/>
          </a:p>
        </p:txBody>
      </p:sp>
      <p:sp>
        <p:nvSpPr>
          <p:cNvPr id="127"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uenco de ensalada con arroz frito, huevos duros y palillos"/>
          <p:cNvSpPr>
            <a:spLocks noGrp="1"/>
          </p:cNvSpPr>
          <p:nvPr>
            <p:ph type="pic" idx="21"/>
          </p:nvPr>
        </p:nvSpPr>
        <p:spPr>
          <a:xfrm>
            <a:off x="-1001184" y="-1701933"/>
            <a:ext cx="23293919" cy="18635135"/>
          </a:xfrm>
          <a:prstGeom prst="rect">
            <a:avLst/>
          </a:prstGeom>
        </p:spPr>
        <p:txBody>
          <a:bodyPr lIns="91439" tIns="45719" rIns="91439" bIns="45719">
            <a:noAutofit/>
          </a:bodyPr>
          <a:lstStyle/>
          <a:p>
            <a:endParaRPr/>
          </a:p>
        </p:txBody>
      </p:sp>
      <p:sp>
        <p:nvSpPr>
          <p:cNvPr id="135" name="Número de diapositiva"/>
          <p:cNvSpPr txBox="1">
            <a:spLocks noGrp="1"/>
          </p:cNvSpPr>
          <p:nvPr>
            <p:ph type="sldNum" sz="quarter" idx="2"/>
          </p:nvPr>
        </p:nvSpPr>
        <p:spPr>
          <a:xfrm>
            <a:off x="10908305" y="14889207"/>
            <a:ext cx="459190" cy="46173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42"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ítulo">
    <p:spTree>
      <p:nvGrpSpPr>
        <p:cNvPr id="1" name=""/>
        <p:cNvGrpSpPr/>
        <p:nvPr/>
      </p:nvGrpSpPr>
      <p:grpSpPr>
        <a:xfrm>
          <a:off x="0" y="0"/>
          <a:ext cx="0" cy="0"/>
          <a:chOff x="0" y="0"/>
          <a:chExt cx="0" cy="0"/>
        </a:xfrm>
      </p:grpSpPr>
      <p:sp>
        <p:nvSpPr>
          <p:cNvPr id="149" name="Autor y fecha"/>
          <p:cNvSpPr txBox="1">
            <a:spLocks noGrp="1"/>
          </p:cNvSpPr>
          <p:nvPr>
            <p:ph type="body" sz="quarter" idx="21" hasCustomPrompt="1"/>
          </p:nvPr>
        </p:nvSpPr>
        <p:spPr>
          <a:xfrm>
            <a:off x="1767019" y="13978236"/>
            <a:ext cx="18741762" cy="744419"/>
          </a:xfrm>
          <a:prstGeom prst="rect">
            <a:avLst/>
          </a:prstGeom>
        </p:spPr>
        <p:txBody>
          <a:bodyPr anchor="b"/>
          <a:lstStyle>
            <a:lvl1pPr marL="672715" indent="-672715" defTabSz="947796">
              <a:lnSpc>
                <a:spcPct val="100000"/>
              </a:lnSpc>
              <a:spcBef>
                <a:spcPts val="0"/>
              </a:spcBef>
              <a:buSzPct val="100000"/>
              <a:buAutoNum type="arabicPeriod"/>
              <a:defRPr sz="3800" b="1"/>
            </a:lvl1pPr>
          </a:lstStyle>
          <a:p>
            <a:r>
              <a:t>Autor y fecha</a:t>
            </a:r>
          </a:p>
        </p:txBody>
      </p:sp>
      <p:sp>
        <p:nvSpPr>
          <p:cNvPr id="150" name="Título de la presentación"/>
          <p:cNvSpPr txBox="1">
            <a:spLocks noGrp="1"/>
          </p:cNvSpPr>
          <p:nvPr>
            <p:ph type="title" hasCustomPrompt="1"/>
          </p:nvPr>
        </p:nvSpPr>
        <p:spPr>
          <a:xfrm>
            <a:off x="1767019" y="2993760"/>
            <a:ext cx="18743790" cy="5331355"/>
          </a:xfrm>
          <a:prstGeom prst="rect">
            <a:avLst/>
          </a:prstGeom>
        </p:spPr>
        <p:txBody>
          <a:bodyPr anchor="b"/>
          <a:lstStyle>
            <a:lvl1pPr marL="2336800" indent="-2336800">
              <a:buSzPct val="100000"/>
              <a:buAutoNum type="arabicPeriod"/>
              <a:defRPr sz="13200" spc="-264"/>
            </a:lvl1pPr>
          </a:lstStyle>
          <a:p>
            <a:r>
              <a:t>Título de la presentación</a:t>
            </a:r>
          </a:p>
        </p:txBody>
      </p:sp>
      <p:sp>
        <p:nvSpPr>
          <p:cNvPr id="151" name="Nivel de texto 1…"/>
          <p:cNvSpPr txBox="1">
            <a:spLocks noGrp="1"/>
          </p:cNvSpPr>
          <p:nvPr>
            <p:ph type="body" sz="quarter" idx="1" hasCustomPrompt="1"/>
          </p:nvPr>
        </p:nvSpPr>
        <p:spPr>
          <a:xfrm>
            <a:off x="1767019" y="8243093"/>
            <a:ext cx="18741762" cy="2351478"/>
          </a:xfrm>
          <a:prstGeom prst="rect">
            <a:avLst/>
          </a:prstGeom>
        </p:spPr>
        <p:txBody>
          <a:bodyPr/>
          <a:lstStyle>
            <a:lvl1pPr marL="1062181" indent="-1062181" defTabSz="947796">
              <a:lnSpc>
                <a:spcPct val="100000"/>
              </a:lnSpc>
              <a:spcBef>
                <a:spcPts val="0"/>
              </a:spcBef>
              <a:buSzPct val="100000"/>
              <a:buAutoNum type="arabicPeriod"/>
              <a:defRPr sz="6000" b="1"/>
            </a:lvl1pPr>
            <a:lvl2pPr marL="0" indent="457200" defTabSz="947796">
              <a:lnSpc>
                <a:spcPct val="100000"/>
              </a:lnSpc>
              <a:spcBef>
                <a:spcPts val="0"/>
              </a:spcBef>
              <a:buSzTx/>
              <a:buNone/>
              <a:defRPr sz="6000" b="1"/>
            </a:lvl2pPr>
            <a:lvl3pPr marL="0" indent="914400" defTabSz="947796">
              <a:lnSpc>
                <a:spcPct val="100000"/>
              </a:lnSpc>
              <a:spcBef>
                <a:spcPts val="0"/>
              </a:spcBef>
              <a:buSzTx/>
              <a:buNone/>
              <a:defRPr sz="6000" b="1"/>
            </a:lvl3pPr>
            <a:lvl4pPr marL="0" indent="1371600" defTabSz="947796">
              <a:lnSpc>
                <a:spcPct val="100000"/>
              </a:lnSpc>
              <a:spcBef>
                <a:spcPts val="0"/>
              </a:spcBef>
              <a:buSzTx/>
              <a:buNone/>
              <a:defRPr sz="6000" b="1"/>
            </a:lvl4pPr>
            <a:lvl5pPr marL="0" indent="1828800" defTabSz="947796">
              <a:lnSpc>
                <a:spcPct val="100000"/>
              </a:lnSpc>
              <a:spcBef>
                <a:spcPts val="0"/>
              </a:spcBef>
              <a:buSzTx/>
              <a:buNone/>
              <a:defRPr sz="6000" b="1"/>
            </a:lvl5pPr>
          </a:lstStyle>
          <a:p>
            <a:r>
              <a:t>Subtítulo de la presentación</a:t>
            </a:r>
          </a:p>
          <a:p>
            <a:pPr lvl="1"/>
            <a:endParaRPr/>
          </a:p>
          <a:p>
            <a:pPr lvl="2"/>
            <a:endParaRPr/>
          </a:p>
          <a:p>
            <a:pPr lvl="3"/>
            <a:endParaRPr/>
          </a:p>
          <a:p>
            <a:pPr lvl="4"/>
            <a:endParaRPr/>
          </a:p>
        </p:txBody>
      </p:sp>
      <p:sp>
        <p:nvSpPr>
          <p:cNvPr id="152" name="Número de diapositiva"/>
          <p:cNvSpPr txBox="1">
            <a:spLocks noGrp="1"/>
          </p:cNvSpPr>
          <p:nvPr>
            <p:ph type="sldNum" sz="quarter" idx="2"/>
          </p:nvPr>
        </p:nvSpPr>
        <p:spPr>
          <a:xfrm>
            <a:off x="10731274" y="14889207"/>
            <a:ext cx="813252" cy="461731"/>
          </a:xfrm>
          <a:prstGeom prst="rect">
            <a:avLst/>
          </a:prstGeom>
        </p:spPr>
        <p:txBody>
          <a:bodyPr/>
          <a:lstStyle>
            <a:lvl1pPr marL="354060" indent="-354060">
              <a:buSzPct val="100000"/>
              <a:buAutoNum type="arabicPeriod"/>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foto">
    <p:spTree>
      <p:nvGrpSpPr>
        <p:cNvPr id="1" name=""/>
        <p:cNvGrpSpPr/>
        <p:nvPr/>
      </p:nvGrpSpPr>
      <p:grpSpPr>
        <a:xfrm>
          <a:off x="0" y="0"/>
          <a:ext cx="0" cy="0"/>
          <a:chOff x="0" y="0"/>
          <a:chExt cx="0" cy="0"/>
        </a:xfrm>
      </p:grpSpPr>
      <p:sp>
        <p:nvSpPr>
          <p:cNvPr id="21" name="Aguacates y limas"/>
          <p:cNvSpPr>
            <a:spLocks noGrp="1"/>
          </p:cNvSpPr>
          <p:nvPr>
            <p:ph type="pic" idx="21"/>
          </p:nvPr>
        </p:nvSpPr>
        <p:spPr>
          <a:xfrm>
            <a:off x="30911" y="-1478787"/>
            <a:ext cx="28797146" cy="17247294"/>
          </a:xfrm>
          <a:prstGeom prst="rect">
            <a:avLst/>
          </a:prstGeom>
        </p:spPr>
        <p:txBody>
          <a:bodyPr lIns="91439" tIns="45719" rIns="91439" bIns="45719">
            <a:noAutofit/>
          </a:bodyPr>
          <a:lstStyle/>
          <a:p>
            <a:endParaRPr/>
          </a:p>
        </p:txBody>
      </p:sp>
      <p:sp>
        <p:nvSpPr>
          <p:cNvPr id="22" name="Título de la presentación"/>
          <p:cNvSpPr txBox="1">
            <a:spLocks noGrp="1"/>
          </p:cNvSpPr>
          <p:nvPr>
            <p:ph type="title" hasCustomPrompt="1"/>
          </p:nvPr>
        </p:nvSpPr>
        <p:spPr>
          <a:xfrm>
            <a:off x="1767019" y="8366125"/>
            <a:ext cx="18741762" cy="5331355"/>
          </a:xfrm>
          <a:prstGeom prst="rect">
            <a:avLst/>
          </a:prstGeom>
        </p:spPr>
        <p:txBody>
          <a:bodyPr anchor="b"/>
          <a:lstStyle>
            <a:lvl1pPr>
              <a:defRPr sz="13200" spc="-264"/>
            </a:lvl1pPr>
          </a:lstStyle>
          <a:p>
            <a:r>
              <a:t>Título de la presentación</a:t>
            </a:r>
          </a:p>
        </p:txBody>
      </p:sp>
      <p:sp>
        <p:nvSpPr>
          <p:cNvPr id="23" name="Nivel de texto 1…"/>
          <p:cNvSpPr txBox="1">
            <a:spLocks noGrp="1"/>
          </p:cNvSpPr>
          <p:nvPr>
            <p:ph type="body" sz="quarter" idx="1" hasCustomPrompt="1"/>
          </p:nvPr>
        </p:nvSpPr>
        <p:spPr>
          <a:xfrm>
            <a:off x="1767019" y="13615458"/>
            <a:ext cx="18741762" cy="1113691"/>
          </a:xfrm>
          <a:prstGeom prst="rect">
            <a:avLst/>
          </a:prstGeom>
        </p:spPr>
        <p:txBody>
          <a:bodyPr/>
          <a:lstStyle>
            <a:lvl1pPr marL="0" indent="0" defTabSz="947796">
              <a:lnSpc>
                <a:spcPct val="100000"/>
              </a:lnSpc>
              <a:spcBef>
                <a:spcPts val="0"/>
              </a:spcBef>
              <a:buSzTx/>
              <a:buNone/>
              <a:defRPr sz="6000" b="1"/>
            </a:lvl1pPr>
            <a:lvl2pPr marL="0" indent="457200" defTabSz="947796">
              <a:lnSpc>
                <a:spcPct val="100000"/>
              </a:lnSpc>
              <a:spcBef>
                <a:spcPts val="0"/>
              </a:spcBef>
              <a:buSzTx/>
              <a:buNone/>
              <a:defRPr sz="6000" b="1"/>
            </a:lvl2pPr>
            <a:lvl3pPr marL="0" indent="914400" defTabSz="947796">
              <a:lnSpc>
                <a:spcPct val="100000"/>
              </a:lnSpc>
              <a:spcBef>
                <a:spcPts val="0"/>
              </a:spcBef>
              <a:buSzTx/>
              <a:buNone/>
              <a:defRPr sz="6000" b="1"/>
            </a:lvl3pPr>
            <a:lvl4pPr marL="0" indent="1371600" defTabSz="947796">
              <a:lnSpc>
                <a:spcPct val="100000"/>
              </a:lnSpc>
              <a:spcBef>
                <a:spcPts val="0"/>
              </a:spcBef>
              <a:buSzTx/>
              <a:buNone/>
              <a:defRPr sz="6000" b="1"/>
            </a:lvl4pPr>
            <a:lvl5pPr marL="0" indent="1828800" defTabSz="947796">
              <a:lnSpc>
                <a:spcPct val="100000"/>
              </a:lnSpc>
              <a:spcBef>
                <a:spcPts val="0"/>
              </a:spcBef>
              <a:buSzTx/>
              <a:buNone/>
              <a:defRPr sz="6000" b="1"/>
            </a:lvl5pPr>
          </a:lstStyle>
          <a:p>
            <a:r>
              <a:t>Subtítulo de la presentación</a:t>
            </a:r>
          </a:p>
          <a:p>
            <a:pPr lvl="1"/>
            <a:endParaRPr/>
          </a:p>
          <a:p>
            <a:pPr lvl="2"/>
            <a:endParaRPr/>
          </a:p>
          <a:p>
            <a:pPr lvl="3"/>
            <a:endParaRPr/>
          </a:p>
          <a:p>
            <a:pPr lvl="4"/>
            <a:endParaRPr/>
          </a:p>
        </p:txBody>
      </p:sp>
      <p:sp>
        <p:nvSpPr>
          <p:cNvPr id="24" name="Autor y fecha"/>
          <p:cNvSpPr txBox="1">
            <a:spLocks noGrp="1"/>
          </p:cNvSpPr>
          <p:nvPr>
            <p:ph type="body" sz="quarter" idx="22" hasCustomPrompt="1"/>
          </p:nvPr>
        </p:nvSpPr>
        <p:spPr>
          <a:xfrm>
            <a:off x="1767019" y="922734"/>
            <a:ext cx="18741762" cy="744418"/>
          </a:xfrm>
          <a:prstGeom prst="rect">
            <a:avLst/>
          </a:prstGeom>
        </p:spPr>
        <p:txBody>
          <a:bodyPr/>
          <a:lstStyle>
            <a:lvl1pPr marL="0" indent="0" defTabSz="947796">
              <a:lnSpc>
                <a:spcPct val="100000"/>
              </a:lnSpc>
              <a:spcBef>
                <a:spcPts val="0"/>
              </a:spcBef>
              <a:buSzTx/>
              <a:buNone/>
              <a:defRPr sz="3800" b="1"/>
            </a:lvl1pPr>
          </a:lstStyle>
          <a:p>
            <a:r>
              <a:t>Autor y fecha</a:t>
            </a:r>
          </a:p>
        </p:txBody>
      </p:sp>
      <p:sp>
        <p:nvSpPr>
          <p:cNvPr id="25" name="Número de diapositiva"/>
          <p:cNvSpPr txBox="1">
            <a:spLocks noGrp="1"/>
          </p:cNvSpPr>
          <p:nvPr>
            <p:ph type="sldNum" sz="quarter" idx="2"/>
          </p:nvPr>
        </p:nvSpPr>
        <p:spPr>
          <a:xfrm>
            <a:off x="10902727" y="14889207"/>
            <a:ext cx="459191" cy="46173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y foto alt.">
    <p:spTree>
      <p:nvGrpSpPr>
        <p:cNvPr id="1" name=""/>
        <p:cNvGrpSpPr/>
        <p:nvPr/>
      </p:nvGrpSpPr>
      <p:grpSpPr>
        <a:xfrm>
          <a:off x="0" y="0"/>
          <a:ext cx="0" cy="0"/>
          <a:chOff x="0" y="0"/>
          <a:chExt cx="0" cy="0"/>
        </a:xfrm>
      </p:grpSpPr>
      <p:sp>
        <p:nvSpPr>
          <p:cNvPr id="32" name="Cuenco con pasteles de salmón, ensalada y hummus"/>
          <p:cNvSpPr>
            <a:spLocks noGrp="1"/>
          </p:cNvSpPr>
          <p:nvPr>
            <p:ph type="pic" idx="21"/>
          </p:nvPr>
        </p:nvSpPr>
        <p:spPr>
          <a:xfrm>
            <a:off x="9227411" y="799702"/>
            <a:ext cx="12180094" cy="14176136"/>
          </a:xfrm>
          <a:prstGeom prst="rect">
            <a:avLst/>
          </a:prstGeom>
        </p:spPr>
        <p:txBody>
          <a:bodyPr lIns="91439" tIns="45719" rIns="91439" bIns="45719">
            <a:noAutofit/>
          </a:bodyPr>
          <a:lstStyle/>
          <a:p>
            <a:endParaRPr/>
          </a:p>
        </p:txBody>
      </p:sp>
      <p:sp>
        <p:nvSpPr>
          <p:cNvPr id="33" name="Nivel de texto 1…"/>
          <p:cNvSpPr txBox="1">
            <a:spLocks noGrp="1"/>
          </p:cNvSpPr>
          <p:nvPr>
            <p:ph type="body" sz="quarter" idx="1" hasCustomPrompt="1"/>
          </p:nvPr>
        </p:nvSpPr>
        <p:spPr>
          <a:xfrm>
            <a:off x="1767019" y="8079051"/>
            <a:ext cx="8243095" cy="6530290"/>
          </a:xfrm>
          <a:prstGeom prst="rect">
            <a:avLst/>
          </a:prstGeom>
        </p:spPr>
        <p:txBody>
          <a:bodyPr/>
          <a:lstStyle>
            <a:lvl1pPr marL="0" indent="0" defTabSz="947796">
              <a:lnSpc>
                <a:spcPct val="100000"/>
              </a:lnSpc>
              <a:spcBef>
                <a:spcPts val="0"/>
              </a:spcBef>
              <a:buSzTx/>
              <a:buNone/>
              <a:defRPr sz="6000" b="1"/>
            </a:lvl1pPr>
            <a:lvl2pPr marL="0" indent="457200" defTabSz="947796">
              <a:lnSpc>
                <a:spcPct val="100000"/>
              </a:lnSpc>
              <a:spcBef>
                <a:spcPts val="0"/>
              </a:spcBef>
              <a:buSzTx/>
              <a:buNone/>
              <a:defRPr sz="6000" b="1"/>
            </a:lvl2pPr>
            <a:lvl3pPr marL="0" indent="914400" defTabSz="947796">
              <a:lnSpc>
                <a:spcPct val="100000"/>
              </a:lnSpc>
              <a:spcBef>
                <a:spcPts val="0"/>
              </a:spcBef>
              <a:buSzTx/>
              <a:buNone/>
              <a:defRPr sz="6000" b="1"/>
            </a:lvl3pPr>
            <a:lvl4pPr marL="0" indent="1371600" defTabSz="947796">
              <a:lnSpc>
                <a:spcPct val="100000"/>
              </a:lnSpc>
              <a:spcBef>
                <a:spcPts val="0"/>
              </a:spcBef>
              <a:buSzTx/>
              <a:buNone/>
              <a:defRPr sz="6000" b="1"/>
            </a:lvl4pPr>
            <a:lvl5pPr marL="0" indent="1828800" defTabSz="947796">
              <a:lnSpc>
                <a:spcPct val="100000"/>
              </a:lnSpc>
              <a:spcBef>
                <a:spcPts val="0"/>
              </a:spcBef>
              <a:buSzTx/>
              <a:buNone/>
              <a:defRPr sz="6000" b="1"/>
            </a:lvl5pPr>
          </a:lstStyle>
          <a:p>
            <a:r>
              <a:t>Subtítulo de la diapositiva</a:t>
            </a:r>
          </a:p>
          <a:p>
            <a:pPr lvl="1"/>
            <a:endParaRPr/>
          </a:p>
          <a:p>
            <a:pPr lvl="2"/>
            <a:endParaRPr/>
          </a:p>
          <a:p>
            <a:pPr lvl="3"/>
            <a:endParaRPr/>
          </a:p>
          <a:p>
            <a:pPr lvl="4"/>
            <a:endParaRPr/>
          </a:p>
        </p:txBody>
      </p:sp>
      <p:sp>
        <p:nvSpPr>
          <p:cNvPr id="34" name="Título de la diapositiva"/>
          <p:cNvSpPr txBox="1">
            <a:spLocks noGrp="1"/>
          </p:cNvSpPr>
          <p:nvPr>
            <p:ph type="title" hasCustomPrompt="1"/>
          </p:nvPr>
        </p:nvSpPr>
        <p:spPr>
          <a:xfrm>
            <a:off x="1767019" y="1118154"/>
            <a:ext cx="8243095" cy="7083930"/>
          </a:xfrm>
          <a:prstGeom prst="rect">
            <a:avLst/>
          </a:prstGeom>
        </p:spPr>
        <p:txBody>
          <a:bodyPr anchor="b"/>
          <a:lstStyle/>
          <a:p>
            <a:r>
              <a:t>Título de la diapositiva</a:t>
            </a:r>
          </a:p>
        </p:txBody>
      </p:sp>
      <p:sp>
        <p:nvSpPr>
          <p:cNvPr id="3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42" name="Nivel de texto 1…"/>
          <p:cNvSpPr txBox="1">
            <a:spLocks noGrp="1"/>
          </p:cNvSpPr>
          <p:nvPr>
            <p:ph type="body" idx="1" hasCustomPrompt="1"/>
          </p:nvPr>
        </p:nvSpPr>
        <p:spPr>
          <a:prstGeom prst="rect">
            <a:avLst/>
          </a:prstGeom>
        </p:spPr>
        <p:txBody>
          <a:bodyPr/>
          <a:lstStyle/>
          <a:p>
            <a:r>
              <a:t>Texto de viñeta de la diapositiva</a:t>
            </a:r>
          </a:p>
          <a:p>
            <a:pPr lvl="1"/>
            <a:endParaRPr/>
          </a:p>
          <a:p>
            <a:pPr lvl="2"/>
            <a:endParaRPr/>
          </a:p>
          <a:p>
            <a:pPr lvl="3"/>
            <a:endParaRPr/>
          </a:p>
          <a:p>
            <a:pPr lvl="4"/>
            <a:endParaRPr/>
          </a:p>
        </p:txBody>
      </p:sp>
      <p:sp>
        <p:nvSpPr>
          <p:cNvPr id="43" name="Subtítulo de la diapositiva"/>
          <p:cNvSpPr txBox="1">
            <a:spLocks noGrp="1"/>
          </p:cNvSpPr>
          <p:nvPr>
            <p:ph type="body" sz="quarter" idx="21" hasCustomPrompt="1"/>
          </p:nvPr>
        </p:nvSpPr>
        <p:spPr>
          <a:xfrm>
            <a:off x="1767019" y="2281370"/>
            <a:ext cx="18741762" cy="1084680"/>
          </a:xfrm>
          <a:prstGeom prst="rect">
            <a:avLst/>
          </a:prstGeom>
        </p:spPr>
        <p:txBody>
          <a:bodyPr/>
          <a:lstStyle>
            <a:lvl1pPr marL="0" indent="0" defTabSz="947796">
              <a:lnSpc>
                <a:spcPct val="100000"/>
              </a:lnSpc>
              <a:spcBef>
                <a:spcPts val="0"/>
              </a:spcBef>
              <a:buSzTx/>
              <a:buNone/>
              <a:defRPr sz="6000" b="1"/>
            </a:lvl1pPr>
          </a:lstStyle>
          <a:p>
            <a:r>
              <a:t>Subtítulo de la diapositiva</a:t>
            </a:r>
          </a:p>
        </p:txBody>
      </p:sp>
      <p:sp>
        <p:nvSpPr>
          <p:cNvPr id="44" name="Título de la diapositiva"/>
          <p:cNvSpPr txBox="1">
            <a:spLocks noGrp="1"/>
          </p:cNvSpPr>
          <p:nvPr>
            <p:ph type="title" hasCustomPrompt="1"/>
          </p:nvPr>
        </p:nvSpPr>
        <p:spPr>
          <a:prstGeom prst="rect">
            <a:avLst/>
          </a:prstGeom>
        </p:spPr>
        <p:txBody>
          <a:bodyPr/>
          <a:lstStyle/>
          <a:p>
            <a:r>
              <a:t>Título de la diapositiva</a:t>
            </a:r>
          </a:p>
        </p:txBody>
      </p:sp>
      <p:sp>
        <p:nvSpPr>
          <p:cNvPr id="4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52" name="Nivel de texto 1…"/>
          <p:cNvSpPr txBox="1">
            <a:spLocks noGrp="1"/>
          </p:cNvSpPr>
          <p:nvPr>
            <p:ph type="body" idx="1" hasCustomPrompt="1"/>
          </p:nvPr>
        </p:nvSpPr>
        <p:spPr>
          <a:prstGeom prst="rect">
            <a:avLst/>
          </a:prstGeom>
        </p:spPr>
        <p:txBody>
          <a:bodyPr numCol="2" spcCol="951568"/>
          <a:lstStyle/>
          <a:p>
            <a:r>
              <a:t>Texto de viñeta de la diapositiva</a:t>
            </a:r>
          </a:p>
          <a:p>
            <a:pPr lvl="1"/>
            <a:endParaRPr/>
          </a:p>
          <a:p>
            <a:pPr lvl="2"/>
            <a:endParaRPr/>
          </a:p>
          <a:p>
            <a:pPr lvl="3"/>
            <a:endParaRPr/>
          </a:p>
          <a:p>
            <a:pPr lvl="4"/>
            <a:endParaRPr/>
          </a:p>
        </p:txBody>
      </p:sp>
      <p:sp>
        <p:nvSpPr>
          <p:cNvPr id="5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0" name="Cuenco de pappardelle con mantequilla de perejil, avellanas tostadas y lascas de queso parmesano"/>
          <p:cNvSpPr>
            <a:spLocks noGrp="1"/>
          </p:cNvSpPr>
          <p:nvPr>
            <p:ph type="pic" idx="21"/>
          </p:nvPr>
        </p:nvSpPr>
        <p:spPr>
          <a:xfrm>
            <a:off x="10604764" y="963744"/>
            <a:ext cx="10411520" cy="13882028"/>
          </a:xfrm>
          <a:prstGeom prst="rect">
            <a:avLst/>
          </a:prstGeom>
        </p:spPr>
        <p:txBody>
          <a:bodyPr lIns="91439" tIns="45719" rIns="91439" bIns="45719">
            <a:noAutofit/>
          </a:bodyPr>
          <a:lstStyle/>
          <a:p>
            <a:endParaRPr/>
          </a:p>
        </p:txBody>
      </p:sp>
      <p:sp>
        <p:nvSpPr>
          <p:cNvPr id="61" name="Título de la diapositiva"/>
          <p:cNvSpPr txBox="1">
            <a:spLocks noGrp="1"/>
          </p:cNvSpPr>
          <p:nvPr>
            <p:ph type="title" hasCustomPrompt="1"/>
          </p:nvPr>
        </p:nvSpPr>
        <p:spPr>
          <a:xfrm>
            <a:off x="1767019" y="717682"/>
            <a:ext cx="8243095" cy="1640417"/>
          </a:xfrm>
          <a:prstGeom prst="rect">
            <a:avLst/>
          </a:prstGeom>
        </p:spPr>
        <p:txBody>
          <a:bodyPr/>
          <a:lstStyle/>
          <a:p>
            <a:r>
              <a:t>Título de la diapositiva</a:t>
            </a:r>
          </a:p>
        </p:txBody>
      </p:sp>
      <p:sp>
        <p:nvSpPr>
          <p:cNvPr id="62" name="Subtítulo de la diapositiva"/>
          <p:cNvSpPr txBox="1">
            <a:spLocks noGrp="1"/>
          </p:cNvSpPr>
          <p:nvPr>
            <p:ph type="body" sz="quarter" idx="22" hasCustomPrompt="1"/>
          </p:nvPr>
        </p:nvSpPr>
        <p:spPr>
          <a:xfrm>
            <a:off x="1767019" y="2281370"/>
            <a:ext cx="8243095" cy="1084680"/>
          </a:xfrm>
          <a:prstGeom prst="rect">
            <a:avLst/>
          </a:prstGeom>
        </p:spPr>
        <p:txBody>
          <a:bodyPr/>
          <a:lstStyle>
            <a:lvl1pPr marL="0" indent="0" defTabSz="815104">
              <a:lnSpc>
                <a:spcPct val="100000"/>
              </a:lnSpc>
              <a:spcBef>
                <a:spcPts val="0"/>
              </a:spcBef>
              <a:buSzTx/>
              <a:buNone/>
              <a:defRPr sz="5160" b="1"/>
            </a:lvl1pPr>
          </a:lstStyle>
          <a:p>
            <a:r>
              <a:t>Subtítulo de la diapositiva</a:t>
            </a:r>
          </a:p>
        </p:txBody>
      </p:sp>
      <p:sp>
        <p:nvSpPr>
          <p:cNvPr id="63" name="Nivel de texto 1…"/>
          <p:cNvSpPr txBox="1">
            <a:spLocks noGrp="1"/>
          </p:cNvSpPr>
          <p:nvPr>
            <p:ph type="body" sz="half" idx="1" hasCustomPrompt="1"/>
          </p:nvPr>
        </p:nvSpPr>
        <p:spPr>
          <a:xfrm>
            <a:off x="1767019" y="5619067"/>
            <a:ext cx="8243095" cy="9030624"/>
          </a:xfrm>
          <a:prstGeom prst="rect">
            <a:avLst/>
          </a:prstGeom>
        </p:spPr>
        <p:txBody>
          <a:bodyPr/>
          <a:lstStyle/>
          <a:p>
            <a:r>
              <a:t>Texto de viñeta de la diapositiva</a:t>
            </a:r>
          </a:p>
          <a:p>
            <a:pPr lvl="1"/>
            <a:endParaRPr/>
          </a:p>
          <a:p>
            <a:pPr lvl="2"/>
            <a:endParaRPr/>
          </a:p>
          <a:p>
            <a:pPr lvl="3"/>
            <a:endParaRPr/>
          </a:p>
          <a:p>
            <a:pPr lvl="4"/>
            <a:endParaRPr/>
          </a:p>
        </p:txBody>
      </p:sp>
      <p:sp>
        <p:nvSpPr>
          <p:cNvPr id="64"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ción">
    <p:spTree>
      <p:nvGrpSpPr>
        <p:cNvPr id="1" name=""/>
        <p:cNvGrpSpPr/>
        <p:nvPr/>
      </p:nvGrpSpPr>
      <p:grpSpPr>
        <a:xfrm>
          <a:off x="0" y="0"/>
          <a:ext cx="0" cy="0"/>
          <a:chOff x="0" y="0"/>
          <a:chExt cx="0" cy="0"/>
        </a:xfrm>
      </p:grpSpPr>
      <p:sp>
        <p:nvSpPr>
          <p:cNvPr id="71" name="Título de sección"/>
          <p:cNvSpPr txBox="1">
            <a:spLocks noGrp="1"/>
          </p:cNvSpPr>
          <p:nvPr>
            <p:ph type="title" hasCustomPrompt="1"/>
          </p:nvPr>
        </p:nvSpPr>
        <p:spPr>
          <a:xfrm>
            <a:off x="1767019" y="5208322"/>
            <a:ext cx="18741762" cy="5331356"/>
          </a:xfrm>
          <a:prstGeom prst="rect">
            <a:avLst/>
          </a:prstGeom>
        </p:spPr>
        <p:txBody>
          <a:bodyPr anchor="ctr"/>
          <a:lstStyle>
            <a:lvl1pPr>
              <a:defRPr sz="13200" b="0" spc="-264">
                <a:latin typeface="Helvetica Neue Medium"/>
                <a:ea typeface="Helvetica Neue Medium"/>
                <a:cs typeface="Helvetica Neue Medium"/>
                <a:sym typeface="Helvetica Neue Medium"/>
              </a:defRPr>
            </a:lvl1pPr>
          </a:lstStyle>
          <a:p>
            <a:r>
              <a:t>Título de sección</a:t>
            </a:r>
          </a:p>
        </p:txBody>
      </p:sp>
      <p:sp>
        <p:nvSpPr>
          <p:cNvPr id="72"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olo título">
    <p:spTree>
      <p:nvGrpSpPr>
        <p:cNvPr id="1" name=""/>
        <p:cNvGrpSpPr/>
        <p:nvPr/>
      </p:nvGrpSpPr>
      <p:grpSpPr>
        <a:xfrm>
          <a:off x="0" y="0"/>
          <a:ext cx="0" cy="0"/>
          <a:chOff x="0" y="0"/>
          <a:chExt cx="0" cy="0"/>
        </a:xfrm>
      </p:grpSpPr>
      <p:sp>
        <p:nvSpPr>
          <p:cNvPr id="79" name="Título de la diapositiva"/>
          <p:cNvSpPr txBox="1">
            <a:spLocks noGrp="1"/>
          </p:cNvSpPr>
          <p:nvPr>
            <p:ph type="title" hasCustomPrompt="1"/>
          </p:nvPr>
        </p:nvSpPr>
        <p:spPr>
          <a:prstGeom prst="rect">
            <a:avLst/>
          </a:prstGeom>
        </p:spPr>
        <p:txBody>
          <a:bodyPr/>
          <a:lstStyle/>
          <a:p>
            <a:r>
              <a:t>Título de la diapositiva</a:t>
            </a:r>
          </a:p>
        </p:txBody>
      </p:sp>
      <p:sp>
        <p:nvSpPr>
          <p:cNvPr id="80" name="Subtítulo de la diapositiva"/>
          <p:cNvSpPr txBox="1">
            <a:spLocks noGrp="1"/>
          </p:cNvSpPr>
          <p:nvPr>
            <p:ph type="body" sz="quarter" idx="21" hasCustomPrompt="1"/>
          </p:nvPr>
        </p:nvSpPr>
        <p:spPr>
          <a:xfrm>
            <a:off x="1767019" y="2281370"/>
            <a:ext cx="18741762" cy="1084680"/>
          </a:xfrm>
          <a:prstGeom prst="rect">
            <a:avLst/>
          </a:prstGeom>
        </p:spPr>
        <p:txBody>
          <a:bodyPr/>
          <a:lstStyle>
            <a:lvl1pPr marL="0" indent="0" defTabSz="947796">
              <a:lnSpc>
                <a:spcPct val="100000"/>
              </a:lnSpc>
              <a:spcBef>
                <a:spcPts val="0"/>
              </a:spcBef>
              <a:buSzTx/>
              <a:buNone/>
              <a:defRPr sz="6000" b="1"/>
            </a:lvl1pPr>
          </a:lstStyle>
          <a:p>
            <a:r>
              <a:t>Subtítulo de la diapositiva</a:t>
            </a:r>
          </a:p>
        </p:txBody>
      </p:sp>
      <p:sp>
        <p:nvSpPr>
          <p:cNvPr id="8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ítulo de agenda"/>
          <p:cNvSpPr txBox="1">
            <a:spLocks noGrp="1"/>
          </p:cNvSpPr>
          <p:nvPr>
            <p:ph type="title" hasCustomPrompt="1"/>
          </p:nvPr>
        </p:nvSpPr>
        <p:spPr>
          <a:xfrm>
            <a:off x="1767019" y="717682"/>
            <a:ext cx="18741762" cy="1640417"/>
          </a:xfrm>
          <a:prstGeom prst="rect">
            <a:avLst/>
          </a:prstGeom>
        </p:spPr>
        <p:txBody>
          <a:bodyPr/>
          <a:lstStyle/>
          <a:p>
            <a:r>
              <a:t>Título de agenda</a:t>
            </a:r>
          </a:p>
        </p:txBody>
      </p:sp>
      <p:sp>
        <p:nvSpPr>
          <p:cNvPr id="89" name="Subtítulo de agenda"/>
          <p:cNvSpPr txBox="1">
            <a:spLocks noGrp="1"/>
          </p:cNvSpPr>
          <p:nvPr>
            <p:ph type="body" sz="quarter" idx="21" hasCustomPrompt="1"/>
          </p:nvPr>
        </p:nvSpPr>
        <p:spPr>
          <a:xfrm>
            <a:off x="1767019" y="2276077"/>
            <a:ext cx="18741762" cy="1084681"/>
          </a:xfrm>
          <a:prstGeom prst="rect">
            <a:avLst/>
          </a:prstGeom>
        </p:spPr>
        <p:txBody>
          <a:bodyPr/>
          <a:lstStyle>
            <a:lvl1pPr marL="0" indent="0" defTabSz="947796">
              <a:lnSpc>
                <a:spcPct val="100000"/>
              </a:lnSpc>
              <a:spcBef>
                <a:spcPts val="0"/>
              </a:spcBef>
              <a:buSzTx/>
              <a:buNone/>
              <a:defRPr sz="6000" b="1"/>
            </a:lvl1pPr>
          </a:lstStyle>
          <a:p>
            <a:r>
              <a:t>Subtítulo de agenda</a:t>
            </a:r>
          </a:p>
        </p:txBody>
      </p:sp>
      <p:sp>
        <p:nvSpPr>
          <p:cNvPr id="90" name="Nivel de texto 1…"/>
          <p:cNvSpPr txBox="1">
            <a:spLocks noGrp="1"/>
          </p:cNvSpPr>
          <p:nvPr>
            <p:ph type="body" idx="1" hasCustomPrompt="1"/>
          </p:nvPr>
        </p:nvSpPr>
        <p:spPr>
          <a:prstGeom prst="rect">
            <a:avLst/>
          </a:prstGeom>
        </p:spPr>
        <p:txBody>
          <a:bodyPr/>
          <a:lstStyle>
            <a:lvl1pPr marL="0" indent="0">
              <a:spcBef>
                <a:spcPts val="2000"/>
              </a:spcBef>
              <a:buSzTx/>
              <a:buNone/>
              <a:defRPr sz="6000" spc="-59"/>
            </a:lvl1pPr>
            <a:lvl2pPr marL="0" indent="457200">
              <a:spcBef>
                <a:spcPts val="2000"/>
              </a:spcBef>
              <a:buSzTx/>
              <a:buNone/>
              <a:defRPr sz="6000" spc="-59"/>
            </a:lvl2pPr>
            <a:lvl3pPr marL="0" indent="914400">
              <a:spcBef>
                <a:spcPts val="2000"/>
              </a:spcBef>
              <a:buSzTx/>
              <a:buNone/>
              <a:defRPr sz="6000" spc="-59"/>
            </a:lvl3pPr>
            <a:lvl4pPr marL="0" indent="1371600">
              <a:spcBef>
                <a:spcPts val="2000"/>
              </a:spcBef>
              <a:buSzTx/>
              <a:buNone/>
              <a:defRPr sz="6000" spc="-59"/>
            </a:lvl4pPr>
            <a:lvl5pPr marL="0" indent="1828800">
              <a:spcBef>
                <a:spcPts val="2000"/>
              </a:spcBef>
              <a:buSzTx/>
              <a:buNone/>
              <a:defRPr sz="6000" spc="-59"/>
            </a:lvl5pPr>
          </a:lstStyle>
          <a:p>
            <a:r>
              <a:t>Temas relacionados con la agenda</a:t>
            </a:r>
          </a:p>
          <a:p>
            <a:pPr lvl="1"/>
            <a:endParaRPr/>
          </a:p>
          <a:p>
            <a:pPr lvl="2"/>
            <a:endParaRPr/>
          </a:p>
          <a:p>
            <a:pPr lvl="3"/>
            <a:endParaRPr/>
          </a:p>
          <a:p>
            <a:pPr lvl="4"/>
            <a:endParaRPr/>
          </a:p>
        </p:txBody>
      </p:sp>
      <p:sp>
        <p:nvSpPr>
          <p:cNvPr id="9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ivel de texto 1…"/>
          <p:cNvSpPr txBox="1">
            <a:spLocks noGrp="1"/>
          </p:cNvSpPr>
          <p:nvPr>
            <p:ph type="body" idx="1" hasCustomPrompt="1"/>
          </p:nvPr>
        </p:nvSpPr>
        <p:spPr>
          <a:xfrm>
            <a:off x="1767019" y="4777713"/>
            <a:ext cx="18741762" cy="98425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82020" tIns="82020" rIns="82020" bIns="82020">
            <a:normAutofit/>
          </a:bodyPr>
          <a:lstStyle/>
          <a:p>
            <a:r>
              <a:t>Texto de viñeta de la diapositiva</a:t>
            </a:r>
          </a:p>
          <a:p>
            <a:pPr lvl="1"/>
            <a:endParaRPr/>
          </a:p>
          <a:p>
            <a:pPr lvl="2"/>
            <a:endParaRPr/>
          </a:p>
          <a:p>
            <a:pPr lvl="3"/>
            <a:endParaRPr/>
          </a:p>
          <a:p>
            <a:pPr lvl="4"/>
            <a:endParaRPr/>
          </a:p>
        </p:txBody>
      </p:sp>
      <p:sp>
        <p:nvSpPr>
          <p:cNvPr id="3" name="Título de la diapositiva"/>
          <p:cNvSpPr txBox="1">
            <a:spLocks noGrp="1"/>
          </p:cNvSpPr>
          <p:nvPr>
            <p:ph type="title" hasCustomPrompt="1"/>
          </p:nvPr>
        </p:nvSpPr>
        <p:spPr>
          <a:xfrm>
            <a:off x="1767019" y="710847"/>
            <a:ext cx="18741762" cy="16404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82020" tIns="82020" rIns="82020" bIns="82020">
            <a:normAutofit/>
          </a:bodyPr>
          <a:lstStyle/>
          <a:p>
            <a:r>
              <a:t>Título da fotografia</a:t>
            </a:r>
          </a:p>
        </p:txBody>
      </p:sp>
      <p:sp>
        <p:nvSpPr>
          <p:cNvPr id="4" name="Número de diapositiva"/>
          <p:cNvSpPr txBox="1">
            <a:spLocks noGrp="1"/>
          </p:cNvSpPr>
          <p:nvPr>
            <p:ph type="sldNum" sz="quarter" idx="2"/>
          </p:nvPr>
        </p:nvSpPr>
        <p:spPr>
          <a:xfrm>
            <a:off x="10902837" y="14889207"/>
            <a:ext cx="459190" cy="461731"/>
          </a:xfrm>
          <a:prstGeom prst="rect">
            <a:avLst/>
          </a:prstGeom>
          <a:ln w="12700">
            <a:miter lim="400000"/>
          </a:ln>
        </p:spPr>
        <p:txBody>
          <a:bodyPr wrap="none" lIns="82020" tIns="82020" rIns="82020" bIns="82020" anchor="b">
            <a:spAutoFit/>
          </a:bodyPr>
          <a:lstStyle>
            <a:lvl1pPr defTabSz="943239">
              <a:defRPr sz="20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2799574" rtl="0" latinLnBrk="0">
        <a:lnSpc>
          <a:spcPct val="80000"/>
        </a:lnSpc>
        <a:spcBef>
          <a:spcPts val="0"/>
        </a:spcBef>
        <a:spcAft>
          <a:spcPts val="0"/>
        </a:spcAft>
        <a:buClrTx/>
        <a:buSzTx/>
        <a:buFontTx/>
        <a:buNone/>
        <a:tabLst/>
        <a:defRPr sz="9600" b="1" i="0" u="none" strike="noStrike" cap="none" spc="-192" baseline="0">
          <a:solidFill>
            <a:srgbClr val="000000"/>
          </a:solidFill>
          <a:uFillTx/>
          <a:latin typeface="+mn-lt"/>
          <a:ea typeface="+mn-ea"/>
          <a:cs typeface="+mn-cs"/>
          <a:sym typeface="Helvetica Neue"/>
        </a:defRPr>
      </a:lvl1pPr>
      <a:lvl2pPr marL="0" marR="0" indent="457200" algn="l" defTabSz="2799574" rtl="0" latinLnBrk="0">
        <a:lnSpc>
          <a:spcPct val="80000"/>
        </a:lnSpc>
        <a:spcBef>
          <a:spcPts val="0"/>
        </a:spcBef>
        <a:spcAft>
          <a:spcPts val="0"/>
        </a:spcAft>
        <a:buClrTx/>
        <a:buSzTx/>
        <a:buFontTx/>
        <a:buNone/>
        <a:tabLst/>
        <a:defRPr sz="9600" b="1" i="0" u="none" strike="noStrike" cap="none" spc="-192" baseline="0">
          <a:solidFill>
            <a:srgbClr val="000000"/>
          </a:solidFill>
          <a:uFillTx/>
          <a:latin typeface="+mn-lt"/>
          <a:ea typeface="+mn-ea"/>
          <a:cs typeface="+mn-cs"/>
          <a:sym typeface="Helvetica Neue"/>
        </a:defRPr>
      </a:lvl2pPr>
      <a:lvl3pPr marL="0" marR="0" indent="914400" algn="l" defTabSz="2799574" rtl="0" latinLnBrk="0">
        <a:lnSpc>
          <a:spcPct val="80000"/>
        </a:lnSpc>
        <a:spcBef>
          <a:spcPts val="0"/>
        </a:spcBef>
        <a:spcAft>
          <a:spcPts val="0"/>
        </a:spcAft>
        <a:buClrTx/>
        <a:buSzTx/>
        <a:buFontTx/>
        <a:buNone/>
        <a:tabLst/>
        <a:defRPr sz="9600" b="1" i="0" u="none" strike="noStrike" cap="none" spc="-192" baseline="0">
          <a:solidFill>
            <a:srgbClr val="000000"/>
          </a:solidFill>
          <a:uFillTx/>
          <a:latin typeface="+mn-lt"/>
          <a:ea typeface="+mn-ea"/>
          <a:cs typeface="+mn-cs"/>
          <a:sym typeface="Helvetica Neue"/>
        </a:defRPr>
      </a:lvl3pPr>
      <a:lvl4pPr marL="0" marR="0" indent="1371600" algn="l" defTabSz="2799574" rtl="0" latinLnBrk="0">
        <a:lnSpc>
          <a:spcPct val="80000"/>
        </a:lnSpc>
        <a:spcBef>
          <a:spcPts val="0"/>
        </a:spcBef>
        <a:spcAft>
          <a:spcPts val="0"/>
        </a:spcAft>
        <a:buClrTx/>
        <a:buSzTx/>
        <a:buFontTx/>
        <a:buNone/>
        <a:tabLst/>
        <a:defRPr sz="9600" b="1" i="0" u="none" strike="noStrike" cap="none" spc="-192" baseline="0">
          <a:solidFill>
            <a:srgbClr val="000000"/>
          </a:solidFill>
          <a:uFillTx/>
          <a:latin typeface="+mn-lt"/>
          <a:ea typeface="+mn-ea"/>
          <a:cs typeface="+mn-cs"/>
          <a:sym typeface="Helvetica Neue"/>
        </a:defRPr>
      </a:lvl4pPr>
      <a:lvl5pPr marL="0" marR="0" indent="1828800" algn="l" defTabSz="2799574" rtl="0" latinLnBrk="0">
        <a:lnSpc>
          <a:spcPct val="80000"/>
        </a:lnSpc>
        <a:spcBef>
          <a:spcPts val="0"/>
        </a:spcBef>
        <a:spcAft>
          <a:spcPts val="0"/>
        </a:spcAft>
        <a:buClrTx/>
        <a:buSzTx/>
        <a:buFontTx/>
        <a:buNone/>
        <a:tabLst/>
        <a:defRPr sz="9600" b="1" i="0" u="none" strike="noStrike" cap="none" spc="-192" baseline="0">
          <a:solidFill>
            <a:srgbClr val="000000"/>
          </a:solidFill>
          <a:uFillTx/>
          <a:latin typeface="+mn-lt"/>
          <a:ea typeface="+mn-ea"/>
          <a:cs typeface="+mn-cs"/>
          <a:sym typeface="Helvetica Neue"/>
        </a:defRPr>
      </a:lvl5pPr>
      <a:lvl6pPr marL="0" marR="0" indent="2286000" algn="l" defTabSz="2799574" rtl="0" latinLnBrk="0">
        <a:lnSpc>
          <a:spcPct val="80000"/>
        </a:lnSpc>
        <a:spcBef>
          <a:spcPts val="0"/>
        </a:spcBef>
        <a:spcAft>
          <a:spcPts val="0"/>
        </a:spcAft>
        <a:buClrTx/>
        <a:buSzTx/>
        <a:buFontTx/>
        <a:buNone/>
        <a:tabLst/>
        <a:defRPr sz="9600" b="1" i="0" u="none" strike="noStrike" cap="none" spc="-192" baseline="0">
          <a:solidFill>
            <a:srgbClr val="000000"/>
          </a:solidFill>
          <a:uFillTx/>
          <a:latin typeface="+mn-lt"/>
          <a:ea typeface="+mn-ea"/>
          <a:cs typeface="+mn-cs"/>
          <a:sym typeface="Helvetica Neue"/>
        </a:defRPr>
      </a:lvl6pPr>
      <a:lvl7pPr marL="0" marR="0" indent="2743200" algn="l" defTabSz="2799574" rtl="0" latinLnBrk="0">
        <a:lnSpc>
          <a:spcPct val="80000"/>
        </a:lnSpc>
        <a:spcBef>
          <a:spcPts val="0"/>
        </a:spcBef>
        <a:spcAft>
          <a:spcPts val="0"/>
        </a:spcAft>
        <a:buClrTx/>
        <a:buSzTx/>
        <a:buFontTx/>
        <a:buNone/>
        <a:tabLst/>
        <a:defRPr sz="9600" b="1" i="0" u="none" strike="noStrike" cap="none" spc="-192" baseline="0">
          <a:solidFill>
            <a:srgbClr val="000000"/>
          </a:solidFill>
          <a:uFillTx/>
          <a:latin typeface="+mn-lt"/>
          <a:ea typeface="+mn-ea"/>
          <a:cs typeface="+mn-cs"/>
          <a:sym typeface="Helvetica Neue"/>
        </a:defRPr>
      </a:lvl7pPr>
      <a:lvl8pPr marL="0" marR="0" indent="3200400" algn="l" defTabSz="2799574" rtl="0" latinLnBrk="0">
        <a:lnSpc>
          <a:spcPct val="80000"/>
        </a:lnSpc>
        <a:spcBef>
          <a:spcPts val="0"/>
        </a:spcBef>
        <a:spcAft>
          <a:spcPts val="0"/>
        </a:spcAft>
        <a:buClrTx/>
        <a:buSzTx/>
        <a:buFontTx/>
        <a:buNone/>
        <a:tabLst/>
        <a:defRPr sz="9600" b="1" i="0" u="none" strike="noStrike" cap="none" spc="-192" baseline="0">
          <a:solidFill>
            <a:srgbClr val="000000"/>
          </a:solidFill>
          <a:uFillTx/>
          <a:latin typeface="+mn-lt"/>
          <a:ea typeface="+mn-ea"/>
          <a:cs typeface="+mn-cs"/>
          <a:sym typeface="Helvetica Neue"/>
        </a:defRPr>
      </a:lvl8pPr>
      <a:lvl9pPr marL="0" marR="0" indent="3657600" algn="l" defTabSz="2799574" rtl="0" latinLnBrk="0">
        <a:lnSpc>
          <a:spcPct val="80000"/>
        </a:lnSpc>
        <a:spcBef>
          <a:spcPts val="0"/>
        </a:spcBef>
        <a:spcAft>
          <a:spcPts val="0"/>
        </a:spcAft>
        <a:buClrTx/>
        <a:buSzTx/>
        <a:buFontTx/>
        <a:buNone/>
        <a:tabLst/>
        <a:defRPr sz="9600" b="1" i="0" u="none" strike="noStrike" cap="none" spc="-192" baseline="0">
          <a:solidFill>
            <a:srgbClr val="000000"/>
          </a:solidFill>
          <a:uFillTx/>
          <a:latin typeface="+mn-lt"/>
          <a:ea typeface="+mn-ea"/>
          <a:cs typeface="+mn-cs"/>
          <a:sym typeface="Helvetica Neue"/>
        </a:defRPr>
      </a:lvl9pPr>
    </p:titleStyle>
    <p:bodyStyle>
      <a:lvl1pPr marL="609600" marR="0" indent="-609600" algn="l" defTabSz="2799574" rtl="0" latinLnBrk="0">
        <a:lnSpc>
          <a:spcPct val="90000"/>
        </a:lnSpc>
        <a:spcBef>
          <a:spcPts val="5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990600" marR="0" indent="-609600" algn="l" defTabSz="2799574" rtl="0" latinLnBrk="0">
        <a:lnSpc>
          <a:spcPct val="90000"/>
        </a:lnSpc>
        <a:spcBef>
          <a:spcPts val="5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371600" marR="0" indent="-609600" algn="l" defTabSz="2799574" rtl="0" latinLnBrk="0">
        <a:lnSpc>
          <a:spcPct val="90000"/>
        </a:lnSpc>
        <a:spcBef>
          <a:spcPts val="5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1752600" marR="0" indent="-609600" algn="l" defTabSz="2799574" rtl="0" latinLnBrk="0">
        <a:lnSpc>
          <a:spcPct val="90000"/>
        </a:lnSpc>
        <a:spcBef>
          <a:spcPts val="5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2133600" marR="0" indent="-609600" algn="l" defTabSz="2799574" rtl="0" latinLnBrk="0">
        <a:lnSpc>
          <a:spcPct val="90000"/>
        </a:lnSpc>
        <a:spcBef>
          <a:spcPts val="5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2514600" marR="0" indent="-609600" algn="l" defTabSz="2799574" rtl="0" latinLnBrk="0">
        <a:lnSpc>
          <a:spcPct val="90000"/>
        </a:lnSpc>
        <a:spcBef>
          <a:spcPts val="5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2895600" marR="0" indent="-609600" algn="l" defTabSz="2799574" rtl="0" latinLnBrk="0">
        <a:lnSpc>
          <a:spcPct val="90000"/>
        </a:lnSpc>
        <a:spcBef>
          <a:spcPts val="5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3276600" marR="0" indent="-609600" algn="l" defTabSz="2799574" rtl="0" latinLnBrk="0">
        <a:lnSpc>
          <a:spcPct val="90000"/>
        </a:lnSpc>
        <a:spcBef>
          <a:spcPts val="5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3657600" marR="0" indent="-609600" algn="l" defTabSz="2799574" rtl="0" latinLnBrk="0">
        <a:lnSpc>
          <a:spcPct val="90000"/>
        </a:lnSpc>
        <a:spcBef>
          <a:spcPts val="5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943239"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Neue"/>
        </a:defRPr>
      </a:lvl1pPr>
      <a:lvl2pPr marL="0" marR="0" indent="457200" algn="ctr" defTabSz="943239"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Neue"/>
        </a:defRPr>
      </a:lvl2pPr>
      <a:lvl3pPr marL="0" marR="0" indent="914400" algn="ctr" defTabSz="943239"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Neue"/>
        </a:defRPr>
      </a:lvl3pPr>
      <a:lvl4pPr marL="0" marR="0" indent="1371600" algn="ctr" defTabSz="943239"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Neue"/>
        </a:defRPr>
      </a:lvl4pPr>
      <a:lvl5pPr marL="0" marR="0" indent="1828800" algn="ctr" defTabSz="943239"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Neue"/>
        </a:defRPr>
      </a:lvl5pPr>
      <a:lvl6pPr marL="0" marR="0" indent="2286000" algn="ctr" defTabSz="943239"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Neue"/>
        </a:defRPr>
      </a:lvl6pPr>
      <a:lvl7pPr marL="0" marR="0" indent="2743200" algn="ctr" defTabSz="943239"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Neue"/>
        </a:defRPr>
      </a:lvl7pPr>
      <a:lvl8pPr marL="0" marR="0" indent="3200400" algn="ctr" defTabSz="943239"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Neue"/>
        </a:defRPr>
      </a:lvl8pPr>
      <a:lvl9pPr marL="0" marR="0" indent="3657600" algn="ctr" defTabSz="943239"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tqJRC0IHN5o"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bixR-KIJKYM"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3x77U2U8URQ"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KBSOoQWhfzk"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n6b6Uw1YpzY"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cosylab.iiitd.edu.in/recipedb"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H2aM5yKgJY0"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K2fuyrNUoHI" TargetMode="External"/><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Figura"/>
          <p:cNvSpPr/>
          <p:nvPr/>
        </p:nvSpPr>
        <p:spPr>
          <a:xfrm>
            <a:off x="-374871" y="-276045"/>
            <a:ext cx="22790944" cy="16195752"/>
          </a:xfrm>
          <a:custGeom>
            <a:avLst/>
            <a:gdLst/>
            <a:ahLst/>
            <a:cxnLst>
              <a:cxn ang="0">
                <a:pos x="wd2" y="hd2"/>
              </a:cxn>
              <a:cxn ang="5400000">
                <a:pos x="wd2" y="hd2"/>
              </a:cxn>
              <a:cxn ang="10800000">
                <a:pos x="wd2" y="hd2"/>
              </a:cxn>
              <a:cxn ang="16200000">
                <a:pos x="wd2" y="hd2"/>
              </a:cxn>
            </a:cxnLst>
            <a:rect l="0" t="0" r="r" b="b"/>
            <a:pathLst>
              <a:path w="21600" h="21600" extrusionOk="0">
                <a:moveTo>
                  <a:pt x="9927" y="49"/>
                </a:moveTo>
                <a:cubicBezTo>
                  <a:pt x="9182" y="1859"/>
                  <a:pt x="8154" y="3411"/>
                  <a:pt x="6922" y="4587"/>
                </a:cubicBezTo>
                <a:cubicBezTo>
                  <a:pt x="4919" y="6497"/>
                  <a:pt x="2491" y="7326"/>
                  <a:pt x="86" y="6922"/>
                </a:cubicBezTo>
                <a:lnTo>
                  <a:pt x="0" y="21600"/>
                </a:lnTo>
                <a:lnTo>
                  <a:pt x="21600" y="21600"/>
                </a:lnTo>
                <a:lnTo>
                  <a:pt x="21577" y="0"/>
                </a:lnTo>
                <a:lnTo>
                  <a:pt x="9927" y="49"/>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000000"/>
                </a:solidFill>
                <a:latin typeface="Helvetica Neue Medium"/>
                <a:ea typeface="Helvetica Neue Medium"/>
                <a:cs typeface="Helvetica Neue Medium"/>
                <a:sym typeface="Helvetica Neue Medium"/>
              </a:defRPr>
            </a:pPr>
            <a:endParaRPr dirty="0"/>
          </a:p>
        </p:txBody>
      </p:sp>
      <p:pic>
        <p:nvPicPr>
          <p:cNvPr id="162" name="logoflavours02.png" descr="logoflavours02.png"/>
          <p:cNvPicPr>
            <a:picLocks noChangeAspect="1"/>
          </p:cNvPicPr>
          <p:nvPr/>
        </p:nvPicPr>
        <p:blipFill>
          <a:blip r:embed="rId2"/>
          <a:stretch>
            <a:fillRect/>
          </a:stretch>
        </p:blipFill>
        <p:spPr>
          <a:xfrm>
            <a:off x="842216" y="817671"/>
            <a:ext cx="5814666" cy="2512709"/>
          </a:xfrm>
          <a:prstGeom prst="rect">
            <a:avLst/>
          </a:prstGeom>
          <a:ln w="12700">
            <a:miter lim="400000"/>
          </a:ln>
        </p:spPr>
      </p:pic>
      <p:sp>
        <p:nvSpPr>
          <p:cNvPr id="163" name="Welcome!"/>
          <p:cNvSpPr txBox="1"/>
          <p:nvPr/>
        </p:nvSpPr>
        <p:spPr>
          <a:xfrm>
            <a:off x="16308448" y="2145545"/>
            <a:ext cx="5181833" cy="1482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2020" tIns="82020" rIns="82020" bIns="82020" anchor="ctr">
            <a:spAutoFit/>
          </a:bodyPr>
          <a:lstStyle>
            <a:lvl1pPr>
              <a:defRPr sz="7200">
                <a:solidFill>
                  <a:srgbClr val="FFFFFF"/>
                </a:solidFill>
                <a:latin typeface="A.C.M.E. Secret Agent"/>
                <a:ea typeface="A.C.M.E. Secret Agent"/>
                <a:cs typeface="A.C.M.E. Secret Agent"/>
                <a:sym typeface="A.C.M.E. Secret Agent"/>
              </a:defRPr>
            </a:lvl1pPr>
          </a:lstStyle>
          <a:p>
            <a:r>
              <a:rPr dirty="0" err="1"/>
              <a:t>Bem-vindo</a:t>
            </a:r>
            <a:r>
              <a:t>!</a:t>
            </a:r>
          </a:p>
        </p:txBody>
      </p:sp>
      <p:sp>
        <p:nvSpPr>
          <p:cNvPr id="164" name="Hello everyone! I introduce myself. I'm Jana. I'm going to accompany you throughout this course with some ideas, tips and comments, with the aim of helping you to complete the course successfully.…"/>
          <p:cNvSpPr txBox="1"/>
          <p:nvPr/>
        </p:nvSpPr>
        <p:spPr>
          <a:xfrm>
            <a:off x="7643076" y="4278855"/>
            <a:ext cx="13933969" cy="11476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2020" tIns="82020" rIns="82020" bIns="82020">
            <a:spAutoFit/>
          </a:bodyPr>
          <a:lstStyle/>
          <a:p>
            <a:pPr algn="just" defTabSz="457200">
              <a:defRPr sz="3500">
                <a:solidFill>
                  <a:srgbClr val="FFFFFF"/>
                </a:solidFill>
              </a:defRPr>
            </a:pPr>
            <a:r>
              <a:rPr lang="pt-BR" dirty="0"/>
              <a:t>Olá! Deixe-me apresentar-me. O meu nome é Jana. Vou oferecer-lhe algumas ideias, sugestões e comentários para que possa concluir este curso com sucesso.</a:t>
            </a:r>
          </a:p>
          <a:p>
            <a:pPr algn="just" defTabSz="457200">
              <a:defRPr sz="3500">
                <a:solidFill>
                  <a:srgbClr val="FFFFFF"/>
                </a:solidFill>
              </a:defRPr>
            </a:pPr>
            <a:endParaRPr dirty="0"/>
          </a:p>
          <a:p>
            <a:pPr algn="just" defTabSz="457200">
              <a:defRPr sz="3500">
                <a:solidFill>
                  <a:srgbClr val="FFFFFF"/>
                </a:solidFill>
              </a:defRPr>
            </a:pPr>
            <a:r>
              <a:rPr lang="pt-BR" dirty="0"/>
              <a:t>Antes de tudo, vamos relembrar algumas coisas:</a:t>
            </a:r>
          </a:p>
          <a:p>
            <a:pPr algn="just" defTabSz="457200">
              <a:defRPr sz="3500">
                <a:solidFill>
                  <a:srgbClr val="FFFFFF"/>
                </a:solidFill>
              </a:defRPr>
            </a:pPr>
            <a:endParaRPr dirty="0"/>
          </a:p>
          <a:p>
            <a:pPr marL="228600" indent="-228600" algn="just" defTabSz="457200">
              <a:buSzPct val="100000"/>
              <a:buChar char="•"/>
              <a:defRPr sz="3500">
                <a:solidFill>
                  <a:srgbClr val="FFFFFF"/>
                </a:solidFill>
              </a:defRPr>
            </a:pPr>
            <a:r>
              <a:rPr dirty="0"/>
              <a:t>Cada módulo está dividido em unidades. No final de </a:t>
            </a:r>
            <a:r>
              <a:rPr dirty="0" err="1"/>
              <a:t>cada</a:t>
            </a:r>
            <a:r>
              <a:rPr dirty="0"/>
              <a:t> </a:t>
            </a:r>
            <a:r>
              <a:rPr dirty="0" err="1"/>
              <a:t>unidad</a:t>
            </a:r>
            <a:r>
              <a:rPr lang="pt-PT" dirty="0"/>
              <a:t>e </a:t>
            </a:r>
            <a:r>
              <a:rPr lang="pt-BR" dirty="0"/>
              <a:t>ser-lhe-á pedido que responda ao questionário de autoavaliação para avançar para a fase seguinte.</a:t>
            </a:r>
          </a:p>
          <a:p>
            <a:pPr marL="228600" indent="-228600" algn="just" defTabSz="457200">
              <a:buSzPct val="100000"/>
              <a:buChar char="•"/>
              <a:defRPr sz="3500">
                <a:solidFill>
                  <a:srgbClr val="FFFFFF"/>
                </a:solidFill>
              </a:defRPr>
            </a:pPr>
            <a:r>
              <a:rPr lang="pt-BR" dirty="0"/>
              <a:t>Para além do material de cada módulo, existem vários materiais complementares para melhorar os seus conhecimentos sobre cada tópico:</a:t>
            </a:r>
          </a:p>
          <a:p>
            <a:pPr marL="2057400" lvl="4" indent="-228600" algn="just" defTabSz="457200">
              <a:buSzPct val="100000"/>
              <a:buChar char="•"/>
              <a:defRPr sz="3500">
                <a:solidFill>
                  <a:srgbClr val="FFFFFF"/>
                </a:solidFill>
              </a:defRPr>
            </a:pPr>
            <a:r>
              <a:rPr lang="pt-BR" b="1" dirty="0">
                <a:solidFill>
                  <a:schemeClr val="accent4">
                    <a:hueOff val="-476017"/>
                    <a:lumOff val="-10042"/>
                  </a:schemeClr>
                </a:solidFill>
              </a:rPr>
              <a:t>Ligações de interesse. </a:t>
            </a:r>
            <a:r>
              <a:rPr lang="pt-BR" dirty="0"/>
              <a:t>Sites com informações complementares;</a:t>
            </a:r>
          </a:p>
          <a:p>
            <a:pPr marL="2057400" lvl="4" indent="-228600" algn="just" defTabSz="457200">
              <a:buSzPct val="100000"/>
              <a:buChar char="•"/>
              <a:defRPr sz="3500">
                <a:solidFill>
                  <a:srgbClr val="FFFFFF"/>
                </a:solidFill>
              </a:defRPr>
            </a:pPr>
            <a:r>
              <a:rPr b="1" dirty="0" err="1">
                <a:solidFill>
                  <a:schemeClr val="accent4">
                    <a:hueOff val="-476017"/>
                    <a:lumOff val="-10042"/>
                  </a:schemeClr>
                </a:solidFill>
              </a:rPr>
              <a:t>Informação</a:t>
            </a:r>
            <a:r>
              <a:rPr b="1" dirty="0">
                <a:solidFill>
                  <a:schemeClr val="accent4">
                    <a:hueOff val="-476017"/>
                    <a:lumOff val="-10042"/>
                  </a:schemeClr>
                </a:solidFill>
              </a:rPr>
              <a:t> adicional. </a:t>
            </a:r>
            <a:r>
              <a:rPr dirty="0"/>
              <a:t>Algumas caixas que aparecerão no texto para clarificar algumas ideias, conceitos, </a:t>
            </a:r>
            <a:r>
              <a:rPr dirty="0" err="1"/>
              <a:t>definições</a:t>
            </a:r>
            <a:r>
              <a:rPr lang="pt-PT" dirty="0"/>
              <a:t>, </a:t>
            </a:r>
            <a:r>
              <a:rPr lang="pt-PT" dirty="0" err="1"/>
              <a:t>etcs</a:t>
            </a:r>
            <a:r>
              <a:rPr dirty="0"/>
              <a:t>.</a:t>
            </a:r>
            <a:r>
              <a:rPr lang="pt-PT" dirty="0"/>
              <a:t>,</a:t>
            </a:r>
            <a:endParaRPr dirty="0"/>
          </a:p>
          <a:p>
            <a:pPr marL="2057400" lvl="4" indent="-228600" algn="just" defTabSz="457200">
              <a:buSzPct val="100000"/>
              <a:buChar char="•"/>
              <a:defRPr sz="3500">
                <a:solidFill>
                  <a:srgbClr val="FFFFFF"/>
                </a:solidFill>
              </a:defRPr>
            </a:pPr>
            <a:r>
              <a:rPr b="1" dirty="0">
                <a:solidFill>
                  <a:schemeClr val="accent4">
                    <a:hueOff val="-476017"/>
                    <a:lumOff val="-10042"/>
                  </a:schemeClr>
                </a:solidFill>
              </a:rPr>
              <a:t>Estudos de caso. </a:t>
            </a:r>
            <a:r>
              <a:rPr dirty="0"/>
              <a:t>As melhores experiências para o ajudar a ter uma visão prática de cada um dos temas. </a:t>
            </a:r>
          </a:p>
          <a:p>
            <a:pPr marL="228600" indent="-228600" algn="just" defTabSz="457200">
              <a:buSzPct val="100000"/>
              <a:buChar char="•"/>
              <a:defRPr sz="3500">
                <a:solidFill>
                  <a:srgbClr val="FFFFFF"/>
                </a:solidFill>
              </a:defRPr>
            </a:pPr>
            <a:r>
              <a:rPr dirty="0"/>
              <a:t>Estamos à </a:t>
            </a:r>
            <a:r>
              <a:rPr lang="pt-PT" dirty="0"/>
              <a:t>sua</a:t>
            </a:r>
            <a:r>
              <a:rPr dirty="0"/>
              <a:t> disposição para vos ajudar em tudo o que </a:t>
            </a:r>
            <a:r>
              <a:rPr dirty="0" err="1"/>
              <a:t>precisar</a:t>
            </a:r>
            <a:r>
              <a:rPr dirty="0"/>
              <a:t> durante este processo de aprendizagem.</a:t>
            </a:r>
          </a:p>
        </p:txBody>
      </p:sp>
      <p:pic>
        <p:nvPicPr>
          <p:cNvPr id="165" name="Imagen" descr="Imagen"/>
          <p:cNvPicPr>
            <a:picLocks noChangeAspect="1"/>
          </p:cNvPicPr>
          <p:nvPr/>
        </p:nvPicPr>
        <p:blipFill>
          <a:blip r:embed="rId3"/>
          <a:stretch>
            <a:fillRect/>
          </a:stretch>
        </p:blipFill>
        <p:spPr>
          <a:xfrm>
            <a:off x="2459517" y="3773530"/>
            <a:ext cx="4515914" cy="1042593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266"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270" name="UNIT 2…"/>
          <p:cNvSpPr txBox="1"/>
          <p:nvPr/>
        </p:nvSpPr>
        <p:spPr>
          <a:xfrm>
            <a:off x="740130" y="3173265"/>
            <a:ext cx="3043223" cy="178146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1</a:t>
            </a:r>
            <a:endParaRPr dirty="0"/>
          </a:p>
          <a:p>
            <a:pPr algn="l" defTabSz="457200">
              <a:defRPr sz="2100" b="1">
                <a:solidFill>
                  <a:srgbClr val="FFFFFF"/>
                </a:solidFill>
              </a:defRPr>
            </a:pPr>
            <a:r>
              <a:rPr lang="en-US" dirty="0"/>
              <a:t>Como digitalizar e promover a identidade do património cultural da gastronomia rural</a:t>
            </a:r>
            <a:r>
              <a:rPr dirty="0"/>
              <a:t>.</a:t>
            </a:r>
          </a:p>
        </p:txBody>
      </p:sp>
      <p:sp>
        <p:nvSpPr>
          <p:cNvPr id="272" name="HISTORY…"/>
          <p:cNvSpPr txBox="1"/>
          <p:nvPr/>
        </p:nvSpPr>
        <p:spPr>
          <a:xfrm>
            <a:off x="6494544" y="1036043"/>
            <a:ext cx="14548996" cy="8529085"/>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spAutoFit/>
          </a:bodyPr>
          <a:lstStyle/>
          <a:p>
            <a:pPr algn="just" defTabSz="457200">
              <a:lnSpc>
                <a:spcPts val="5500"/>
              </a:lnSpc>
              <a:defRPr sz="2600">
                <a:solidFill>
                  <a:schemeClr val="accent1">
                    <a:hueOff val="114395"/>
                    <a:lumOff val="-24975"/>
                  </a:schemeClr>
                </a:solidFill>
              </a:defRPr>
            </a:pPr>
            <a:r>
              <a:rPr lang="en-US" dirty="0"/>
              <a:t>Na área do património cultural alimentar, cada comunidade pode ser distinguida pelo seu conhecimento adquirido ao longo do tempo. Estes conhecimentos resultam da interação com o ambiente e as condições de vida, muitos deles com uma base científica comprovada (</a:t>
            </a:r>
            <a:r>
              <a:rPr lang="en-US" dirty="0" err="1"/>
              <a:t>Bergflødt </a:t>
            </a:r>
            <a:r>
              <a:rPr lang="en-US" dirty="0"/>
              <a:t>et al. 2012). É transmitido de geração em geração e representa o resultado de um processo histórico referente ao uso dos recursos. Desta forma, a redescoberta desses recursos inclui a ideia de progresso (</a:t>
            </a:r>
            <a:r>
              <a:rPr lang="en-US" dirty="0" err="1"/>
              <a:t>Cannarella </a:t>
            </a:r>
            <a:r>
              <a:rPr lang="en-US" dirty="0"/>
              <a:t>e </a:t>
            </a:r>
            <a:r>
              <a:rPr lang="en-US" dirty="0" err="1"/>
              <a:t>Piccioni </a:t>
            </a:r>
            <a:r>
              <a:rPr lang="en-US" dirty="0"/>
              <a:t>2011, </a:t>
            </a:r>
            <a:r>
              <a:rPr lang="en-US" dirty="0" err="1"/>
              <a:t>Handayani </a:t>
            </a:r>
            <a:r>
              <a:rPr lang="en-US" dirty="0"/>
              <a:t>e </a:t>
            </a:r>
            <a:r>
              <a:rPr lang="en-US" dirty="0" err="1"/>
              <a:t>Prawito </a:t>
            </a:r>
            <a:r>
              <a:rPr lang="en-US" dirty="0"/>
              <a:t>2009).</a:t>
            </a:r>
          </a:p>
          <a:p>
            <a:pPr algn="just" defTabSz="457200">
              <a:lnSpc>
                <a:spcPts val="5500"/>
              </a:lnSpc>
              <a:defRPr sz="2600">
                <a:solidFill>
                  <a:schemeClr val="accent1">
                    <a:hueOff val="114395"/>
                    <a:lumOff val="-24975"/>
                  </a:schemeClr>
                </a:solidFill>
              </a:defRPr>
            </a:pPr>
            <a:endParaRPr lang="en-US" dirty="0"/>
          </a:p>
          <a:p>
            <a:pPr algn="just" defTabSz="457200">
              <a:lnSpc>
                <a:spcPts val="5500"/>
              </a:lnSpc>
              <a:defRPr sz="2600">
                <a:solidFill>
                  <a:schemeClr val="accent1">
                    <a:hueOff val="114395"/>
                    <a:lumOff val="-24975"/>
                  </a:schemeClr>
                </a:solidFill>
              </a:defRPr>
            </a:pPr>
            <a:r>
              <a:rPr lang="en-US" dirty="0"/>
              <a:t>Nos últimos anos, a transformação digital alterou de um modo geral a procura e a oferta, oferecendo uma interação crescente e a Internet tornou-se uma ferramenta de marketing crucial. </a:t>
            </a:r>
          </a:p>
          <a:p>
            <a:pPr algn="just" defTabSz="457200">
              <a:lnSpc>
                <a:spcPts val="5500"/>
              </a:lnSpc>
              <a:defRPr sz="2600">
                <a:solidFill>
                  <a:schemeClr val="accent1">
                    <a:hueOff val="114395"/>
                    <a:lumOff val="-24975"/>
                  </a:schemeClr>
                </a:solidFill>
              </a:defRPr>
            </a:pPr>
            <a:r>
              <a:rPr lang="en-US" dirty="0"/>
              <a:t>A digitalização mudou a forma como as pessoas interagem umas com as outras, mas ao mesmo tempo é um processo que acrescentou valor aos desafios das inovações de serviços. </a:t>
            </a:r>
          </a:p>
          <a:p>
            <a:pPr algn="just" defTabSz="457200">
              <a:lnSpc>
                <a:spcPts val="5500"/>
              </a:lnSpc>
              <a:defRPr sz="2600">
                <a:solidFill>
                  <a:schemeClr val="accent1">
                    <a:hueOff val="114395"/>
                    <a:lumOff val="-24975"/>
                  </a:schemeClr>
                </a:solidFill>
              </a:defRPr>
            </a:pPr>
            <a:r>
              <a:rPr dirty="0"/>
              <a:t> </a:t>
            </a:r>
          </a:p>
        </p:txBody>
      </p:sp>
      <p:grpSp>
        <p:nvGrpSpPr>
          <p:cNvPr id="279" name="Agrupar"/>
          <p:cNvGrpSpPr/>
          <p:nvPr/>
        </p:nvGrpSpPr>
        <p:grpSpPr>
          <a:xfrm>
            <a:off x="20340637" y="14829510"/>
            <a:ext cx="1300908" cy="446058"/>
            <a:chOff x="0" y="0"/>
            <a:chExt cx="1300907" cy="446057"/>
          </a:xfrm>
        </p:grpSpPr>
        <p:sp>
          <p:nvSpPr>
            <p:cNvPr id="277"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278"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pic>
        <p:nvPicPr>
          <p:cNvPr id="3" name="Picture 2" descr="A picture containing person&#10;&#10;Description automatically generated">
            <a:extLst>
              <a:ext uri="{FF2B5EF4-FFF2-40B4-BE49-F238E27FC236}">
                <a16:creationId xmlns:a16="http://schemas.microsoft.com/office/drawing/2014/main" id="{EF74E4D3-73DF-5304-9E1C-5B5A6ADEC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4987" y="9950138"/>
            <a:ext cx="8578204" cy="5492011"/>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282"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284" name="GEOGRAPHY…"/>
          <p:cNvSpPr txBox="1"/>
          <p:nvPr/>
        </p:nvSpPr>
        <p:spPr>
          <a:xfrm>
            <a:off x="6459005" y="2296408"/>
            <a:ext cx="13826213" cy="7921611"/>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spAutoFit/>
          </a:bodyPr>
          <a:lstStyle/>
          <a:p>
            <a:pPr algn="just" defTabSz="457200">
              <a:defRPr sz="2600">
                <a:solidFill>
                  <a:schemeClr val="accent1">
                    <a:hueOff val="114395"/>
                    <a:lumOff val="-24975"/>
                  </a:schemeClr>
                </a:solidFill>
              </a:defRPr>
            </a:pPr>
            <a:r>
              <a:rPr lang="en-US" sz="2800" dirty="0"/>
              <a:t>As propriedades digitais que incluem elementos úteis para valorizar o património gastronómico são as </a:t>
            </a:r>
            <a:r>
              <a:rPr lang="en-US" sz="2800" dirty="0" err="1"/>
              <a:t>seguintes</a:t>
            </a:r>
            <a:r>
              <a:rPr lang="en-US" sz="2800" dirty="0"/>
              <a:t>:</a:t>
            </a:r>
          </a:p>
          <a:p>
            <a:pPr algn="just" defTabSz="457200">
              <a:defRPr sz="2600">
                <a:solidFill>
                  <a:schemeClr val="accent1">
                    <a:hueOff val="114395"/>
                    <a:lumOff val="-24975"/>
                  </a:schemeClr>
                </a:solidFill>
              </a:defRPr>
            </a:pPr>
            <a:endParaRPr lang="en-US" sz="2800" dirty="0"/>
          </a:p>
          <a:p>
            <a:pPr marL="457200" indent="-457200" algn="just" defTabSz="457200">
              <a:buFont typeface="Arial" panose="020B0604020202020204" pitchFamily="34" charset="0"/>
              <a:buChar char="•"/>
              <a:defRPr sz="2600">
                <a:solidFill>
                  <a:schemeClr val="accent1">
                    <a:hueOff val="114395"/>
                    <a:lumOff val="-24975"/>
                  </a:schemeClr>
                </a:solidFill>
              </a:defRPr>
            </a:pPr>
            <a:r>
              <a:rPr lang="en-US" sz="2800" dirty="0"/>
              <a:t>A programabilidade e a natureza autorreferencial dos dados, que oferece um maior potencial de automatização;</a:t>
            </a:r>
          </a:p>
          <a:p>
            <a:pPr marL="457200" indent="-457200" algn="just" defTabSz="457200">
              <a:buFont typeface="Arial" panose="020B0604020202020204" pitchFamily="34" charset="0"/>
              <a:buChar char="•"/>
              <a:defRPr sz="2600">
                <a:solidFill>
                  <a:schemeClr val="accent1">
                    <a:hueOff val="114395"/>
                    <a:lumOff val="-24975"/>
                  </a:schemeClr>
                </a:solidFill>
              </a:defRPr>
            </a:pPr>
            <a:r>
              <a:rPr lang="en-US" sz="2800" dirty="0" err="1"/>
              <a:t>Conetividade</a:t>
            </a:r>
            <a:r>
              <a:rPr lang="en-US" sz="2800" dirty="0"/>
              <a:t> digital (tecnologias sem fios, com fios, por satélite), a infraestrutura que é o motor da comunicação e da mobilidade;</a:t>
            </a:r>
          </a:p>
          <a:p>
            <a:pPr marL="457200" indent="-457200" algn="just" defTabSz="457200">
              <a:buFont typeface="Arial" panose="020B0604020202020204" pitchFamily="34" charset="0"/>
              <a:buChar char="•"/>
              <a:defRPr sz="2600">
                <a:solidFill>
                  <a:schemeClr val="accent1">
                    <a:hueOff val="114395"/>
                    <a:lumOff val="-24975"/>
                  </a:schemeClr>
                </a:solidFill>
              </a:defRPr>
            </a:pPr>
            <a:r>
              <a:rPr lang="en-US" sz="2800" dirty="0"/>
              <a:t>A omnipresença, para que, através da tecnologia, possamos estar presentes em vários locais ao mesmo tempo, e os serviços possam ser acedidos a partir de qualquer local, de qualquer dispositivo, quase a qualquer momento;</a:t>
            </a:r>
          </a:p>
          <a:p>
            <a:pPr marL="457200" indent="-457200" algn="just" defTabSz="457200">
              <a:buFont typeface="Arial" panose="020B0604020202020204" pitchFamily="34" charset="0"/>
              <a:buChar char="•"/>
              <a:defRPr sz="2600">
                <a:solidFill>
                  <a:schemeClr val="accent1">
                    <a:hueOff val="114395"/>
                    <a:lumOff val="-24975"/>
                  </a:schemeClr>
                </a:solidFill>
              </a:defRPr>
            </a:pPr>
            <a:r>
              <a:rPr lang="en-US" sz="2800" dirty="0"/>
              <a:t>A modularidade digital, que permite a reconfiguração de elementos ao longo das indústrias e da cadeia de valor para conduzir a novos modelos de negócio tão sustentáveis quanto possível;</a:t>
            </a:r>
          </a:p>
          <a:p>
            <a:pPr marL="457200" indent="-457200" algn="just" defTabSz="457200">
              <a:buFont typeface="Arial" panose="020B0604020202020204" pitchFamily="34" charset="0"/>
              <a:buChar char="•"/>
              <a:defRPr sz="2600">
                <a:solidFill>
                  <a:schemeClr val="accent1">
                    <a:hueOff val="114395"/>
                    <a:lumOff val="-24975"/>
                  </a:schemeClr>
                </a:solidFill>
              </a:defRPr>
            </a:pPr>
            <a:r>
              <a:rPr lang="en-US" sz="2800" dirty="0"/>
              <a:t>Visibilidade digital, especialmente através das redes sociais que transformam a comunicação, a socialização e o poder de distribuição da informação;</a:t>
            </a:r>
          </a:p>
          <a:p>
            <a:pPr marL="457200" indent="-457200" algn="just" defTabSz="457200">
              <a:buFont typeface="Arial" panose="020B0604020202020204" pitchFamily="34" charset="0"/>
              <a:buChar char="•"/>
              <a:defRPr sz="2600">
                <a:solidFill>
                  <a:schemeClr val="accent1">
                    <a:hueOff val="114395"/>
                    <a:lumOff val="-24975"/>
                  </a:schemeClr>
                </a:solidFill>
              </a:defRPr>
            </a:pPr>
            <a:r>
              <a:rPr lang="en-US" sz="2800" dirty="0"/>
              <a:t>Personalização, para que o experimentador tenha a possibilidade de adaptar os seus produtos e serviços de acordo com as suas próprias preferências e valores através de funcionalidades digitais.</a:t>
            </a:r>
          </a:p>
        </p:txBody>
      </p:sp>
      <p:sp>
        <p:nvSpPr>
          <p:cNvPr id="285" name="Rectángulo redondeado"/>
          <p:cNvSpPr/>
          <p:nvPr/>
        </p:nvSpPr>
        <p:spPr>
          <a:xfrm>
            <a:off x="10835055" y="10754140"/>
            <a:ext cx="9818457" cy="3310632"/>
          </a:xfrm>
          <a:prstGeom prst="roundRect">
            <a:avLst>
              <a:gd name="adj" fmla="val 8647"/>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286" name="The strategy is, quite simply, to think long term. Where would you like to see your small business in five years? By always having the strategy in your mind, it will be easier to achieve it."/>
          <p:cNvSpPr txBox="1"/>
          <p:nvPr/>
        </p:nvSpPr>
        <p:spPr>
          <a:xfrm>
            <a:off x="13372111" y="11033973"/>
            <a:ext cx="7025624" cy="2750965"/>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5500"/>
              </a:lnSpc>
              <a:defRPr sz="2600" b="1" i="1">
                <a:solidFill>
                  <a:schemeClr val="accent1">
                    <a:hueOff val="114395"/>
                    <a:lumOff val="-24975"/>
                  </a:schemeClr>
                </a:solidFill>
              </a:defRPr>
            </a:lvl1pPr>
          </a:lstStyle>
          <a:p>
            <a:pPr>
              <a:lnSpc>
                <a:spcPct val="100000"/>
              </a:lnSpc>
            </a:pPr>
            <a:r>
              <a:rPr lang="en-US" sz="2400" dirty="0"/>
              <a:t>A digitalização do turismo gastronómico visa promover o património gastronómico, proporcionando aos visitantes experiências autênticas, utilizando as novas tecnologias. Assim, antes de aplicar elementos digitais, é importante conhecer a motivação dos visitantes/turistas relativamente às experiências culinárias.</a:t>
            </a:r>
            <a:endParaRPr sz="2400" dirty="0"/>
          </a:p>
        </p:txBody>
      </p:sp>
      <p:sp>
        <p:nvSpPr>
          <p:cNvPr id="291" name="Did you know that…?"/>
          <p:cNvSpPr txBox="1"/>
          <p:nvPr/>
        </p:nvSpPr>
        <p:spPr>
          <a:xfrm>
            <a:off x="11039461" y="11309613"/>
            <a:ext cx="2929158" cy="59652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lang="en-US" sz="2800" dirty="0"/>
              <a:t>Lembrar:</a:t>
            </a:r>
            <a:endParaRPr sz="2800" dirty="0"/>
          </a:p>
        </p:txBody>
      </p:sp>
      <p:grpSp>
        <p:nvGrpSpPr>
          <p:cNvPr id="295" name="Agrupar"/>
          <p:cNvGrpSpPr/>
          <p:nvPr/>
        </p:nvGrpSpPr>
        <p:grpSpPr>
          <a:xfrm>
            <a:off x="20340637" y="14829510"/>
            <a:ext cx="1300908" cy="446058"/>
            <a:chOff x="0" y="0"/>
            <a:chExt cx="1300907" cy="446057"/>
          </a:xfrm>
        </p:grpSpPr>
        <p:sp>
          <p:nvSpPr>
            <p:cNvPr id="293"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294"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2" name="UNIT 2…">
            <a:extLst>
              <a:ext uri="{FF2B5EF4-FFF2-40B4-BE49-F238E27FC236}">
                <a16:creationId xmlns:a16="http://schemas.microsoft.com/office/drawing/2014/main" id="{C166D85C-72CA-6FA1-6A01-6E0C32231DEE}"/>
              </a:ext>
            </a:extLst>
          </p:cNvPr>
          <p:cNvSpPr txBox="1"/>
          <p:nvPr/>
        </p:nvSpPr>
        <p:spPr>
          <a:xfrm>
            <a:off x="740130" y="3173265"/>
            <a:ext cx="3043223" cy="178146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l-GR" dirty="0"/>
              <a:t>1</a:t>
            </a:r>
            <a:endParaRPr dirty="0"/>
          </a:p>
          <a:p>
            <a:pPr algn="l" defTabSz="457200">
              <a:defRPr sz="2100" b="1">
                <a:solidFill>
                  <a:srgbClr val="FFFFFF"/>
                </a:solidFill>
              </a:defRPr>
            </a:pPr>
            <a:r>
              <a:rPr lang="en-US" dirty="0"/>
              <a:t>Como digitalizar e promover a identidade do património cultural da gastronomia rural</a:t>
            </a:r>
            <a:r>
              <a:rPr dirty="0"/>
              <a:t>.</a:t>
            </a:r>
          </a:p>
        </p:txBody>
      </p:sp>
      <p:sp>
        <p:nvSpPr>
          <p:cNvPr id="17" name="Final">
            <a:extLst>
              <a:ext uri="{FF2B5EF4-FFF2-40B4-BE49-F238E27FC236}">
                <a16:creationId xmlns:a16="http://schemas.microsoft.com/office/drawing/2014/main" id="{9D2133BF-3A7A-D4AA-3E32-676303271EEA}"/>
              </a:ext>
            </a:extLst>
          </p:cNvPr>
          <p:cNvSpPr/>
          <p:nvPr/>
        </p:nvSpPr>
        <p:spPr>
          <a:xfrm>
            <a:off x="11364219" y="12155090"/>
            <a:ext cx="1139821" cy="11398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moveTo>
                  <a:pt x="10800" y="2377"/>
                </a:moveTo>
                <a:lnTo>
                  <a:pt x="12757" y="8229"/>
                </a:lnTo>
                <a:lnTo>
                  <a:pt x="18845" y="8229"/>
                </a:lnTo>
                <a:lnTo>
                  <a:pt x="13939" y="11923"/>
                </a:lnTo>
                <a:lnTo>
                  <a:pt x="15873" y="17710"/>
                </a:lnTo>
                <a:lnTo>
                  <a:pt x="10800" y="14219"/>
                </a:lnTo>
                <a:lnTo>
                  <a:pt x="5727" y="17710"/>
                </a:lnTo>
                <a:lnTo>
                  <a:pt x="7661" y="11923"/>
                </a:lnTo>
                <a:lnTo>
                  <a:pt x="2755" y="8229"/>
                </a:lnTo>
                <a:lnTo>
                  <a:pt x="8845" y="8229"/>
                </a:lnTo>
                <a:lnTo>
                  <a:pt x="10800" y="2377"/>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298"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300" name="ART AND LITERATURE…"/>
          <p:cNvSpPr txBox="1"/>
          <p:nvPr/>
        </p:nvSpPr>
        <p:spPr>
          <a:xfrm>
            <a:off x="6708030" y="1555360"/>
            <a:ext cx="13632606" cy="2166190"/>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spAutoFit/>
          </a:bodyPr>
          <a:lstStyle/>
          <a:p>
            <a:pPr algn="just" defTabSz="457200">
              <a:defRPr sz="2600">
                <a:solidFill>
                  <a:schemeClr val="accent1">
                    <a:hueOff val="114395"/>
                    <a:lumOff val="-24975"/>
                  </a:schemeClr>
                </a:solidFill>
              </a:defRPr>
            </a:pPr>
            <a:r>
              <a:rPr lang="en-US" dirty="0"/>
              <a:t>Para explicar o comportamento dos turistas na degustação de alimentos e bebidas locais, Kim e Eves desenvolveram uma escala motivacional composta por cinco dimensões motivacionais, geradas por 26 itens. As cinco dimensões </a:t>
            </a:r>
            <a:r>
              <a:rPr lang="en-US" dirty="0" err="1"/>
              <a:t>motivacionais</a:t>
            </a:r>
            <a:r>
              <a:rPr lang="en-US" dirty="0"/>
              <a:t> </a:t>
            </a:r>
            <a:r>
              <a:rPr lang="en-US" dirty="0" err="1"/>
              <a:t>são</a:t>
            </a:r>
            <a:r>
              <a:rPr lang="en-US" dirty="0"/>
              <a:t> a experiência cultural, a excitação, a relação interpessoal, o atrativo sensorial e a preocupação com a saúde.</a:t>
            </a:r>
            <a:endParaRPr dirty="0"/>
          </a:p>
        </p:txBody>
      </p:sp>
      <p:grpSp>
        <p:nvGrpSpPr>
          <p:cNvPr id="307" name="Agrupar"/>
          <p:cNvGrpSpPr/>
          <p:nvPr/>
        </p:nvGrpSpPr>
        <p:grpSpPr>
          <a:xfrm>
            <a:off x="20340637" y="14829510"/>
            <a:ext cx="1300908" cy="446058"/>
            <a:chOff x="0" y="0"/>
            <a:chExt cx="1300907" cy="446057"/>
          </a:xfrm>
        </p:grpSpPr>
        <p:sp>
          <p:nvSpPr>
            <p:cNvPr id="305"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306"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2" name="UNIT 2…">
            <a:extLst>
              <a:ext uri="{FF2B5EF4-FFF2-40B4-BE49-F238E27FC236}">
                <a16:creationId xmlns:a16="http://schemas.microsoft.com/office/drawing/2014/main" id="{F9CD123C-DEB0-70EE-7B32-92FAB2074554}"/>
              </a:ext>
            </a:extLst>
          </p:cNvPr>
          <p:cNvSpPr txBox="1"/>
          <p:nvPr/>
        </p:nvSpPr>
        <p:spPr>
          <a:xfrm>
            <a:off x="740130" y="3173265"/>
            <a:ext cx="3043223" cy="178146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1</a:t>
            </a:r>
            <a:endParaRPr dirty="0"/>
          </a:p>
          <a:p>
            <a:pPr algn="l" defTabSz="457200">
              <a:defRPr sz="2100" b="1">
                <a:solidFill>
                  <a:srgbClr val="FFFFFF"/>
                </a:solidFill>
              </a:defRPr>
            </a:pPr>
            <a:r>
              <a:rPr lang="en-US" dirty="0"/>
              <a:t>Como digitalizar e promover a identidade do património cultural da gastronomia rural</a:t>
            </a:r>
            <a:r>
              <a:rPr dirty="0"/>
              <a:t>.</a:t>
            </a:r>
          </a:p>
        </p:txBody>
      </p:sp>
      <p:pic>
        <p:nvPicPr>
          <p:cNvPr id="13" name="Picture 12">
            <a:extLst>
              <a:ext uri="{FF2B5EF4-FFF2-40B4-BE49-F238E27FC236}">
                <a16:creationId xmlns:a16="http://schemas.microsoft.com/office/drawing/2014/main" id="{0B0321EB-0F28-620A-B410-2B6BA6531D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2741" y="4063999"/>
            <a:ext cx="7786094" cy="7564832"/>
          </a:xfrm>
          <a:prstGeom prst="rect">
            <a:avLst/>
          </a:prstGeom>
          <a:noFill/>
        </p:spPr>
      </p:pic>
      <p:sp>
        <p:nvSpPr>
          <p:cNvPr id="15" name="TextBox 14">
            <a:extLst>
              <a:ext uri="{FF2B5EF4-FFF2-40B4-BE49-F238E27FC236}">
                <a16:creationId xmlns:a16="http://schemas.microsoft.com/office/drawing/2014/main" id="{21659954-94C3-4E89-5D0C-1D425408CA5B}"/>
              </a:ext>
            </a:extLst>
          </p:cNvPr>
          <p:cNvSpPr txBox="1"/>
          <p:nvPr/>
        </p:nvSpPr>
        <p:spPr>
          <a:xfrm>
            <a:off x="7314995" y="12600585"/>
            <a:ext cx="12762048" cy="577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nSpc>
                <a:spcPct val="150000"/>
              </a:lnSpc>
              <a:defRPr i="1">
                <a:solidFill>
                  <a:schemeClr val="accent1">
                    <a:hueOff val="114395"/>
                    <a:lumOff val="-24975"/>
                  </a:schemeClr>
                </a:solidFill>
              </a:defRPr>
            </a:lvl1pPr>
          </a:lstStyle>
          <a:p>
            <a:r>
              <a:rPr lang="en-US" dirty="0"/>
              <a:t>Figura 2 Os </a:t>
            </a:r>
            <a:r>
              <a:rPr lang="en-US" dirty="0" err="1"/>
              <a:t>cinco</a:t>
            </a:r>
            <a:r>
              <a:rPr lang="en-US" dirty="0"/>
              <a:t> </a:t>
            </a:r>
            <a:r>
              <a:rPr lang="en-US" dirty="0" err="1"/>
              <a:t>fatores</a:t>
            </a:r>
            <a:r>
              <a:rPr lang="en-US" dirty="0"/>
              <a:t> motivacionais da escala motivacional de Kim e Eves (Kim, 2012)</a:t>
            </a:r>
            <a:endParaRPr lang="el-G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310"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grpSp>
        <p:nvGrpSpPr>
          <p:cNvPr id="319" name="Agrupar"/>
          <p:cNvGrpSpPr/>
          <p:nvPr/>
        </p:nvGrpSpPr>
        <p:grpSpPr>
          <a:xfrm>
            <a:off x="20340637" y="14829510"/>
            <a:ext cx="1300908" cy="446058"/>
            <a:chOff x="0" y="0"/>
            <a:chExt cx="1300907" cy="446057"/>
          </a:xfrm>
        </p:grpSpPr>
        <p:sp>
          <p:nvSpPr>
            <p:cNvPr id="317"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318"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321" name="Analyzing the market is key to our business plan. In this we will analyze, on the one hand, the market in which the product will be introduced, its size, the success factors that characterize it, what barriers to entry and exit we may encounter, what is "/>
          <p:cNvSpPr txBox="1"/>
          <p:nvPr/>
        </p:nvSpPr>
        <p:spPr>
          <a:xfrm>
            <a:off x="6788071" y="1470982"/>
            <a:ext cx="12908455" cy="6967504"/>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spAutoFit/>
          </a:bodyPr>
          <a:lstStyle/>
          <a:p>
            <a:pPr algn="just" defTabSz="457200">
              <a:defRPr sz="2600">
                <a:solidFill>
                  <a:schemeClr val="accent1">
                    <a:hueOff val="114395"/>
                    <a:lumOff val="-24975"/>
                  </a:schemeClr>
                </a:solidFill>
              </a:defRPr>
            </a:pPr>
            <a:r>
              <a:rPr lang="en-US" dirty="0"/>
              <a:t>Em particular, </a:t>
            </a:r>
            <a:r>
              <a:rPr lang="en-US" sz="2600" b="1" i="1" dirty="0">
                <a:solidFill>
                  <a:schemeClr val="accent4">
                    <a:hueOff val="-476017"/>
                    <a:lumOff val="-10042"/>
                  </a:schemeClr>
                </a:solidFill>
              </a:rPr>
              <a:t>a experiência cultural </a:t>
            </a:r>
            <a:r>
              <a:rPr lang="en-US" dirty="0"/>
              <a:t>está associada ao desejo dos turistas de conhecerem culturas diferentes, uma vez que experimentar novos alimentos e pratos significa também experimentar novas culturas.</a:t>
            </a:r>
          </a:p>
          <a:p>
            <a:pPr algn="just" defTabSz="457200">
              <a:defRPr sz="2600">
                <a:solidFill>
                  <a:schemeClr val="accent1">
                    <a:hueOff val="114395"/>
                    <a:lumOff val="-24975"/>
                  </a:schemeClr>
                </a:solidFill>
              </a:defRPr>
            </a:pPr>
            <a:endParaRPr lang="en-US" dirty="0"/>
          </a:p>
          <a:p>
            <a:pPr algn="just" defTabSz="457200">
              <a:defRPr sz="2600">
                <a:solidFill>
                  <a:schemeClr val="accent1">
                    <a:hueOff val="114395"/>
                    <a:lumOff val="-24975"/>
                  </a:schemeClr>
                </a:solidFill>
              </a:defRPr>
            </a:pPr>
            <a:r>
              <a:rPr lang="en-US" sz="2600" b="1" i="1" dirty="0">
                <a:solidFill>
                  <a:schemeClr val="accent4">
                    <a:hueOff val="-476017"/>
                    <a:lumOff val="-10042"/>
                  </a:schemeClr>
                </a:solidFill>
              </a:rPr>
              <a:t>A dimensão excitação </a:t>
            </a:r>
            <a:r>
              <a:rPr lang="en-US" dirty="0"/>
              <a:t>está relacionada com a necessidade de praticar experiências excitantes durante as férias, estando também associada à necessidade de fugir à rotina.</a:t>
            </a:r>
          </a:p>
          <a:p>
            <a:pPr algn="just" defTabSz="457200">
              <a:defRPr sz="2600">
                <a:solidFill>
                  <a:schemeClr val="accent1">
                    <a:hueOff val="114395"/>
                    <a:lumOff val="-24975"/>
                  </a:schemeClr>
                </a:solidFill>
              </a:defRPr>
            </a:pPr>
            <a:endParaRPr lang="en-US" dirty="0"/>
          </a:p>
          <a:p>
            <a:pPr algn="just" defTabSz="457200">
              <a:defRPr sz="2600">
                <a:solidFill>
                  <a:schemeClr val="accent1">
                    <a:hueOff val="114395"/>
                    <a:lumOff val="-24975"/>
                  </a:schemeClr>
                </a:solidFill>
              </a:defRPr>
            </a:pPr>
            <a:r>
              <a:rPr lang="en-US" dirty="0"/>
              <a:t>A terceira dimensão identificada foi a </a:t>
            </a:r>
            <a:r>
              <a:rPr lang="en-US" sz="2600" b="1" i="1" dirty="0">
                <a:solidFill>
                  <a:schemeClr val="accent4">
                    <a:hueOff val="-476017"/>
                    <a:lumOff val="-10042"/>
                  </a:schemeClr>
                </a:solidFill>
              </a:rPr>
              <a:t>relação interpessoal</a:t>
            </a:r>
            <a:r>
              <a:rPr lang="en-US" dirty="0"/>
              <a:t>, que é vista como um desejo de conhecer novas pessoas, passar tempo com amigos e familiares e afastar-se de relações rotineiras.</a:t>
            </a:r>
          </a:p>
          <a:p>
            <a:pPr algn="just" defTabSz="457200">
              <a:defRPr sz="2600">
                <a:solidFill>
                  <a:schemeClr val="accent1">
                    <a:hueOff val="114395"/>
                    <a:lumOff val="-24975"/>
                  </a:schemeClr>
                </a:solidFill>
              </a:defRPr>
            </a:pPr>
            <a:endParaRPr lang="en-US" dirty="0"/>
          </a:p>
          <a:p>
            <a:pPr algn="just" defTabSz="457200">
              <a:defRPr sz="2600">
                <a:solidFill>
                  <a:schemeClr val="accent1">
                    <a:hueOff val="114395"/>
                    <a:lumOff val="-24975"/>
                  </a:schemeClr>
                </a:solidFill>
              </a:defRPr>
            </a:pPr>
            <a:r>
              <a:rPr lang="en-US" dirty="0"/>
              <a:t>O turismo gastronómico é também visto como uma experiência sensorial. A </a:t>
            </a:r>
            <a:r>
              <a:rPr lang="en-US" sz="2600" b="1" i="1" dirty="0">
                <a:solidFill>
                  <a:schemeClr val="accent4">
                    <a:hueOff val="-476017"/>
                    <a:lumOff val="-10042"/>
                  </a:schemeClr>
                </a:solidFill>
              </a:rPr>
              <a:t>atração sensorial </a:t>
            </a:r>
            <a:r>
              <a:rPr lang="en-US" dirty="0"/>
              <a:t>é, de facto, a quarta dimensão e está relacionada com as características sensoriais dos alimentos que podem desempenhar um papel importante nas escolhas dos turistas gastronómicos. </a:t>
            </a:r>
          </a:p>
          <a:p>
            <a:pPr algn="just" defTabSz="457200">
              <a:defRPr sz="2600">
                <a:solidFill>
                  <a:schemeClr val="accent1">
                    <a:hueOff val="114395"/>
                    <a:lumOff val="-24975"/>
                  </a:schemeClr>
                </a:solidFill>
              </a:defRPr>
            </a:pPr>
            <a:endParaRPr lang="en-US" dirty="0"/>
          </a:p>
          <a:p>
            <a:pPr algn="just" defTabSz="457200">
              <a:defRPr sz="2600">
                <a:solidFill>
                  <a:schemeClr val="accent1">
                    <a:hueOff val="114395"/>
                    <a:lumOff val="-24975"/>
                  </a:schemeClr>
                </a:solidFill>
              </a:defRPr>
            </a:pPr>
            <a:r>
              <a:rPr lang="en-US" sz="2600" b="1" i="1" dirty="0">
                <a:solidFill>
                  <a:schemeClr val="accent4">
                    <a:hueOff val="-476017"/>
                    <a:lumOff val="-10042"/>
                  </a:schemeClr>
                </a:solidFill>
              </a:rPr>
              <a:t>As preocupações com a saúde </a:t>
            </a:r>
            <a:r>
              <a:rPr lang="en-US" dirty="0"/>
              <a:t>são a quinta dimensão motivacional que afecta o consumo de alimentos e bebidas locais em destinos turísticos. </a:t>
            </a:r>
            <a:r>
              <a:rPr dirty="0"/>
              <a:t> </a:t>
            </a:r>
          </a:p>
        </p:txBody>
      </p:sp>
      <p:sp>
        <p:nvSpPr>
          <p:cNvPr id="2" name="UNIT 2…">
            <a:extLst>
              <a:ext uri="{FF2B5EF4-FFF2-40B4-BE49-F238E27FC236}">
                <a16:creationId xmlns:a16="http://schemas.microsoft.com/office/drawing/2014/main" id="{5E2A9D9B-B689-09F2-B586-A17691577F0E}"/>
              </a:ext>
            </a:extLst>
          </p:cNvPr>
          <p:cNvSpPr txBox="1"/>
          <p:nvPr/>
        </p:nvSpPr>
        <p:spPr>
          <a:xfrm>
            <a:off x="740130" y="3173265"/>
            <a:ext cx="3043223" cy="178146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1</a:t>
            </a:r>
            <a:endParaRPr dirty="0"/>
          </a:p>
          <a:p>
            <a:pPr algn="l" defTabSz="457200">
              <a:defRPr sz="2100" b="1">
                <a:solidFill>
                  <a:srgbClr val="FFFFFF"/>
                </a:solidFill>
              </a:defRPr>
            </a:pPr>
            <a:r>
              <a:rPr lang="en-US" dirty="0"/>
              <a:t>Como digitalizar e promover a identidade do património cultural da gastronomia rural</a:t>
            </a:r>
            <a:r>
              <a:rPr dirty="0"/>
              <a:t>.</a:t>
            </a:r>
          </a:p>
        </p:txBody>
      </p:sp>
      <p:pic>
        <p:nvPicPr>
          <p:cNvPr id="4" name="Picture 3" descr="A picture containing text, building, outdoor, sky&#10;&#10;Description automatically generated">
            <a:extLst>
              <a:ext uri="{FF2B5EF4-FFF2-40B4-BE49-F238E27FC236}">
                <a16:creationId xmlns:a16="http://schemas.microsoft.com/office/drawing/2014/main" id="{6AEDC0B5-B63D-DC80-32CE-5E1DA22622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8568" y="9552703"/>
            <a:ext cx="8398013" cy="5598675"/>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QUESTION 1…"/>
          <p:cNvSpPr txBox="1"/>
          <p:nvPr/>
        </p:nvSpPr>
        <p:spPr>
          <a:xfrm>
            <a:off x="6128454" y="2934229"/>
            <a:ext cx="15159872" cy="11858560"/>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numCol="2" spcCol="757993"/>
          <a:lstStyle/>
          <a:p>
            <a:pPr algn="l" defTabSz="457200">
              <a:defRPr b="1">
                <a:solidFill>
                  <a:schemeClr val="accent1">
                    <a:hueOff val="114395"/>
                    <a:lumOff val="-24975"/>
                  </a:schemeClr>
                </a:solidFill>
              </a:defRPr>
            </a:pPr>
            <a:r>
              <a:rPr lang="en-US" dirty="0"/>
              <a:t>PERGUNTA 1</a:t>
            </a:r>
          </a:p>
          <a:p>
            <a:pPr algn="l" defTabSz="457200">
              <a:defRPr>
                <a:solidFill>
                  <a:schemeClr val="accent1">
                    <a:hueOff val="114395"/>
                    <a:lumOff val="-24975"/>
                  </a:schemeClr>
                </a:solidFill>
              </a:defRPr>
            </a:pPr>
            <a:r>
              <a:rPr lang="en-US" dirty="0"/>
              <a:t>O que é o turismo gastronómico?</a:t>
            </a:r>
          </a:p>
          <a:p>
            <a:pPr marL="355599" lvl="1" indent="-355599" algn="l" defTabSz="457200">
              <a:buSzPct val="100000"/>
              <a:buAutoNum type="alphaLcParenR"/>
              <a:defRPr>
                <a:solidFill>
                  <a:schemeClr val="accent1">
                    <a:hueOff val="114395"/>
                    <a:lumOff val="-24975"/>
                  </a:schemeClr>
                </a:solidFill>
              </a:defRPr>
            </a:pPr>
            <a:r>
              <a:rPr lang="en-US" dirty="0"/>
              <a:t>É quando os turistas visitam um local para comer comida local.</a:t>
            </a:r>
          </a:p>
          <a:p>
            <a:pPr marL="355599" lvl="1" indent="-355599" algn="l" defTabSz="457200">
              <a:buSzPct val="100000"/>
              <a:buAutoNum type="alphaLcParenR"/>
              <a:defRPr>
                <a:solidFill>
                  <a:schemeClr val="accent1">
                    <a:hueOff val="114395"/>
                    <a:lumOff val="-24975"/>
                  </a:schemeClr>
                </a:solidFill>
              </a:defRPr>
            </a:pPr>
            <a:r>
              <a:rPr lang="en-US" dirty="0"/>
              <a:t>É o tipo de turismo que promove a gastronomia local de um lugar. </a:t>
            </a:r>
          </a:p>
          <a:p>
            <a:pPr marL="355599" lvl="1" indent="-355599" algn="l" defTabSz="457200">
              <a:buSzPct val="100000"/>
              <a:buAutoNum type="alphaLcParenR"/>
              <a:defRPr>
                <a:solidFill>
                  <a:schemeClr val="accent3">
                    <a:hueOff val="362282"/>
                    <a:satOff val="31803"/>
                    <a:lumOff val="-18242"/>
                  </a:schemeClr>
                </a:solidFill>
              </a:defRPr>
            </a:pPr>
            <a:r>
              <a:rPr lang="en-US" dirty="0"/>
              <a:t>O tipo de turismo que se caracteriza pela experiência dos visitantes ligada à alimentação e aos produtos e actividades conexos durante a viagem, incluindo experiências culinárias autênticas, tradicionais e/ou inovadoras. </a:t>
            </a:r>
            <a:endParaRPr lang="en-US" b="1" dirty="0"/>
          </a:p>
          <a:p>
            <a:pPr marL="355599" lvl="1" indent="-355599" algn="l" defTabSz="457200">
              <a:buSzPct val="100000"/>
              <a:buAutoNum type="alphaLcParenR"/>
              <a:defRPr>
                <a:solidFill>
                  <a:schemeClr val="accent1">
                    <a:hueOff val="114395"/>
                    <a:lumOff val="-24975"/>
                  </a:schemeClr>
                </a:solidFill>
              </a:defRPr>
            </a:pPr>
            <a:r>
              <a:rPr lang="en-US" dirty="0"/>
              <a:t>É o tipo de turismo em que os turistas ficam alojados em locais que produzem alimentos locais.</a:t>
            </a:r>
          </a:p>
          <a:p>
            <a:pPr algn="l" defTabSz="457200">
              <a:defRPr b="1">
                <a:solidFill>
                  <a:schemeClr val="accent1">
                    <a:hueOff val="114395"/>
                    <a:lumOff val="-24975"/>
                  </a:schemeClr>
                </a:solidFill>
              </a:defRPr>
            </a:pPr>
            <a:endParaRPr lang="en-US" dirty="0"/>
          </a:p>
          <a:p>
            <a:pPr algn="l" defTabSz="457200">
              <a:defRPr b="1">
                <a:solidFill>
                  <a:schemeClr val="accent1">
                    <a:hueOff val="114395"/>
                    <a:lumOff val="-24975"/>
                  </a:schemeClr>
                </a:solidFill>
              </a:defRPr>
            </a:pPr>
            <a:r>
              <a:rPr dirty="0"/>
              <a:t>PERGUNTA </a:t>
            </a:r>
            <a:r>
              <a:rPr lang="en-US" dirty="0"/>
              <a:t>2</a:t>
            </a:r>
            <a:endParaRPr dirty="0"/>
          </a:p>
          <a:p>
            <a:pPr algn="l" defTabSz="457200">
              <a:defRPr>
                <a:solidFill>
                  <a:schemeClr val="accent1">
                    <a:hueOff val="114395"/>
                    <a:lumOff val="-24975"/>
                  </a:schemeClr>
                </a:solidFill>
              </a:defRPr>
            </a:pPr>
            <a:r>
              <a:rPr lang="en-US" dirty="0"/>
              <a:t>Qual é o objetivo da digitalização do turismo gastronómico?</a:t>
            </a:r>
            <a:endParaRPr dirty="0"/>
          </a:p>
          <a:p>
            <a:pPr marL="355599" lvl="1" indent="-355599" algn="l" defTabSz="457200">
              <a:buSzPct val="100000"/>
              <a:buAutoNum type="alphaLcParenR"/>
              <a:defRPr>
                <a:solidFill>
                  <a:schemeClr val="accent1">
                    <a:hueOff val="114395"/>
                    <a:lumOff val="-24975"/>
                  </a:schemeClr>
                </a:solidFill>
              </a:defRPr>
            </a:pPr>
            <a:r>
              <a:rPr lang="en-US" dirty="0"/>
              <a:t>O objetivo deste tipo de turismo é fazer com que a gastronomia dos locais rurais se torne mais conhecida pelos turistas com o apoio de fontes digitais</a:t>
            </a:r>
            <a:r>
              <a:rPr dirty="0"/>
              <a:t>.</a:t>
            </a:r>
          </a:p>
          <a:p>
            <a:pPr marL="355599" lvl="1" indent="-355599" algn="l" defTabSz="457200">
              <a:buSzPct val="100000"/>
              <a:buAutoNum type="alphaLcParenR"/>
              <a:defRPr>
                <a:solidFill>
                  <a:schemeClr val="accent3">
                    <a:hueOff val="362282"/>
                    <a:satOff val="31803"/>
                    <a:lumOff val="-18242"/>
                  </a:schemeClr>
                </a:solidFill>
              </a:defRPr>
            </a:pPr>
            <a:r>
              <a:rPr lang="en-US" dirty="0"/>
              <a:t>A promoção do património gastronómico, proporcionando aos visitantes experiências autênticas, utilizando as novas tecnologias</a:t>
            </a:r>
            <a:r>
              <a:rPr dirty="0"/>
              <a:t>. </a:t>
            </a:r>
          </a:p>
          <a:p>
            <a:pPr marL="355599" lvl="1" indent="-355599" algn="l" defTabSz="457200">
              <a:buSzPct val="100000"/>
              <a:buAutoNum type="alphaLcParenR"/>
              <a:defRPr>
                <a:solidFill>
                  <a:schemeClr val="accent1">
                    <a:hueOff val="114395"/>
                    <a:lumOff val="-24975"/>
                  </a:schemeClr>
                </a:solidFill>
              </a:defRPr>
            </a:pPr>
            <a:r>
              <a:rPr lang="en-US" dirty="0"/>
              <a:t>Familiarizar os turistas e, sobretudo, os habitantes das zonas rurais com a utilização dos meios digitais</a:t>
            </a:r>
            <a:r>
              <a:rPr dirty="0"/>
              <a:t>.</a:t>
            </a:r>
          </a:p>
          <a:p>
            <a:pPr marL="355599" lvl="1" indent="-355599" algn="l" defTabSz="457200">
              <a:buSzPct val="100000"/>
              <a:buAutoNum type="alphaLcParenR"/>
              <a:defRPr>
                <a:solidFill>
                  <a:schemeClr val="accent1">
                    <a:hueOff val="114395"/>
                    <a:lumOff val="-24975"/>
                  </a:schemeClr>
                </a:solidFill>
              </a:defRPr>
            </a:pPr>
            <a:r>
              <a:rPr dirty="0"/>
              <a:t>Nenhuma das afirmações anteriores é </a:t>
            </a:r>
            <a:r>
              <a:rPr lang="en-GB" dirty="0" err="1"/>
              <a:t>correta</a:t>
            </a:r>
            <a:r>
              <a:rPr dirty="0"/>
              <a:t>.</a:t>
            </a:r>
          </a:p>
          <a:p>
            <a:pPr algn="l" defTabSz="457200">
              <a:defRPr>
                <a:solidFill>
                  <a:schemeClr val="accent1">
                    <a:hueOff val="114395"/>
                    <a:lumOff val="-24975"/>
                  </a:schemeClr>
                </a:solidFill>
              </a:defRPr>
            </a:pPr>
            <a:endParaRPr dirty="0"/>
          </a:p>
          <a:p>
            <a:pPr algn="l" defTabSz="457200">
              <a:defRPr>
                <a:solidFill>
                  <a:schemeClr val="accent1">
                    <a:hueOff val="114395"/>
                    <a:lumOff val="-24975"/>
                  </a:schemeClr>
                </a:solidFill>
              </a:defRPr>
            </a:pPr>
            <a:endParaRPr dirty="0"/>
          </a:p>
          <a:p>
            <a:pPr algn="l" defTabSz="457200">
              <a:defRPr b="1">
                <a:solidFill>
                  <a:schemeClr val="accent1">
                    <a:hueOff val="114395"/>
                    <a:lumOff val="-24975"/>
                  </a:schemeClr>
                </a:solidFill>
              </a:defRPr>
            </a:pPr>
            <a:endParaRPr lang="en-US" dirty="0"/>
          </a:p>
          <a:p>
            <a:pPr algn="l" defTabSz="457200">
              <a:defRPr b="1">
                <a:solidFill>
                  <a:schemeClr val="accent1">
                    <a:hueOff val="114395"/>
                    <a:lumOff val="-24975"/>
                  </a:schemeClr>
                </a:solidFill>
              </a:defRPr>
            </a:pPr>
            <a:endParaRPr lang="en-US" dirty="0"/>
          </a:p>
          <a:p>
            <a:pPr algn="l" defTabSz="457200">
              <a:defRPr b="1">
                <a:solidFill>
                  <a:schemeClr val="accent1">
                    <a:hueOff val="114395"/>
                    <a:lumOff val="-24975"/>
                  </a:schemeClr>
                </a:solidFill>
              </a:defRPr>
            </a:pPr>
            <a:r>
              <a:rPr dirty="0"/>
              <a:t>PERGUNTA 3</a:t>
            </a:r>
          </a:p>
          <a:p>
            <a:pPr lvl="1" indent="0" algn="l" defTabSz="457200">
              <a:buSzPct val="100000"/>
              <a:defRPr>
                <a:solidFill>
                  <a:schemeClr val="accent1">
                    <a:hueOff val="114395"/>
                    <a:lumOff val="-24975"/>
                  </a:schemeClr>
                </a:solidFill>
              </a:defRPr>
            </a:pPr>
            <a:r>
              <a:rPr lang="en-US" dirty="0"/>
              <a:t>O que é essencial para valorizar o património gastronómico através de fontes digitais?</a:t>
            </a:r>
          </a:p>
          <a:p>
            <a:pPr lvl="1" indent="0" algn="l" defTabSz="457200">
              <a:buSzPct val="100000"/>
              <a:defRPr>
                <a:solidFill>
                  <a:schemeClr val="accent1">
                    <a:hueOff val="114395"/>
                    <a:lumOff val="-24975"/>
                  </a:schemeClr>
                </a:solidFill>
              </a:defRPr>
            </a:pPr>
            <a:r>
              <a:rPr lang="en-US" dirty="0">
                <a:solidFill>
                  <a:schemeClr val="accent3">
                    <a:hueOff val="362282"/>
                    <a:satOff val="31803"/>
                    <a:lumOff val="-18242"/>
                  </a:schemeClr>
                </a:solidFill>
              </a:rPr>
              <a:t>a) </a:t>
            </a:r>
            <a:r>
              <a:rPr lang="en-US" dirty="0">
                <a:solidFill>
                  <a:schemeClr val="accent1">
                    <a:hueOff val="114395"/>
                    <a:lumOff val="-24975"/>
                  </a:schemeClr>
                </a:solidFill>
              </a:rPr>
              <a:t>Conectividade digital.</a:t>
            </a:r>
          </a:p>
          <a:p>
            <a:pPr lvl="1" indent="0" algn="l" defTabSz="457200">
              <a:buSzPct val="100000"/>
              <a:defRPr>
                <a:solidFill>
                  <a:schemeClr val="accent1">
                    <a:hueOff val="114395"/>
                    <a:lumOff val="-24975"/>
                  </a:schemeClr>
                </a:solidFill>
              </a:defRPr>
            </a:pPr>
            <a:r>
              <a:rPr lang="en-US" dirty="0">
                <a:solidFill>
                  <a:schemeClr val="accent3">
                    <a:hueOff val="362282"/>
                    <a:satOff val="31803"/>
                    <a:lumOff val="-18242"/>
                  </a:schemeClr>
                </a:solidFill>
              </a:rPr>
              <a:t>b) </a:t>
            </a:r>
            <a:r>
              <a:rPr lang="en-US" dirty="0">
                <a:solidFill>
                  <a:schemeClr val="accent1">
                    <a:hueOff val="114395"/>
                    <a:lumOff val="-24975"/>
                  </a:schemeClr>
                </a:solidFill>
              </a:rPr>
              <a:t>Visibilidade digital.</a:t>
            </a:r>
          </a:p>
          <a:p>
            <a:pPr lvl="1" indent="0" algn="l" defTabSz="457200">
              <a:buSzPct val="100000"/>
              <a:defRPr>
                <a:solidFill>
                  <a:schemeClr val="accent1">
                    <a:hueOff val="114395"/>
                    <a:lumOff val="-24975"/>
                  </a:schemeClr>
                </a:solidFill>
              </a:defRPr>
            </a:pPr>
            <a:r>
              <a:rPr lang="en-US" dirty="0">
                <a:solidFill>
                  <a:schemeClr val="accent3">
                    <a:hueOff val="362282"/>
                    <a:satOff val="31803"/>
                    <a:lumOff val="-18242"/>
                  </a:schemeClr>
                </a:solidFill>
              </a:rPr>
              <a:t>c) </a:t>
            </a:r>
            <a:r>
              <a:rPr lang="en-US" dirty="0">
                <a:solidFill>
                  <a:schemeClr val="accent1">
                    <a:hueOff val="114395"/>
                    <a:lumOff val="-24975"/>
                  </a:schemeClr>
                </a:solidFill>
              </a:rPr>
              <a:t>Personalização.</a:t>
            </a:r>
          </a:p>
          <a:p>
            <a:pPr lvl="1" indent="0" algn="l" defTabSz="457200">
              <a:buSzPct val="100000"/>
              <a:defRPr>
                <a:solidFill>
                  <a:schemeClr val="accent1">
                    <a:hueOff val="114395"/>
                    <a:lumOff val="-24975"/>
                  </a:schemeClr>
                </a:solidFill>
              </a:defRPr>
            </a:pPr>
            <a:r>
              <a:rPr lang="en-US" dirty="0">
                <a:solidFill>
                  <a:schemeClr val="accent3">
                    <a:hueOff val="362282"/>
                    <a:satOff val="31803"/>
                    <a:lumOff val="-18242"/>
                  </a:schemeClr>
                </a:solidFill>
              </a:rPr>
              <a:t>d) Todas as anteriores.</a:t>
            </a:r>
            <a:endParaRPr dirty="0">
              <a:solidFill>
                <a:schemeClr val="accent3">
                  <a:hueOff val="362282"/>
                  <a:satOff val="31803"/>
                  <a:lumOff val="-18242"/>
                </a:schemeClr>
              </a:solidFill>
            </a:endParaRPr>
          </a:p>
          <a:p>
            <a:pPr algn="l" defTabSz="457200">
              <a:defRPr>
                <a:solidFill>
                  <a:schemeClr val="accent1">
                    <a:hueOff val="114395"/>
                    <a:lumOff val="-24975"/>
                  </a:schemeClr>
                </a:solidFill>
              </a:defRPr>
            </a:pPr>
            <a:endParaRPr dirty="0"/>
          </a:p>
          <a:p>
            <a:pPr algn="l" defTabSz="457200">
              <a:defRPr b="1">
                <a:solidFill>
                  <a:schemeClr val="accent1">
                    <a:hueOff val="114395"/>
                    <a:lumOff val="-24975"/>
                  </a:schemeClr>
                </a:solidFill>
              </a:defRPr>
            </a:pPr>
            <a:r>
              <a:rPr dirty="0"/>
              <a:t>PERGUNTA 4</a:t>
            </a:r>
          </a:p>
          <a:p>
            <a:pPr lvl="1" indent="0" algn="l" defTabSz="457200">
              <a:defRPr>
                <a:solidFill>
                  <a:schemeClr val="accent1">
                    <a:hueOff val="114395"/>
                    <a:lumOff val="-24975"/>
                  </a:schemeClr>
                </a:solidFill>
              </a:defRPr>
            </a:pPr>
            <a:r>
              <a:rPr lang="en-US" dirty="0"/>
              <a:t>A experiência de experimentar novos alimentos e pratos pode ser atribuída à experiência cultural.</a:t>
            </a:r>
            <a:endParaRPr dirty="0"/>
          </a:p>
          <a:p>
            <a:pPr marL="355599" lvl="1" indent="-355599" algn="l" defTabSz="457200">
              <a:buSzPct val="100000"/>
              <a:buAutoNum type="alphaLcParenR"/>
              <a:defRPr>
                <a:solidFill>
                  <a:schemeClr val="accent3">
                    <a:hueOff val="362282"/>
                    <a:satOff val="31803"/>
                    <a:lumOff val="-18242"/>
                  </a:schemeClr>
                </a:solidFill>
              </a:defRPr>
            </a:pPr>
            <a:r>
              <a:rPr lang="en-US" dirty="0"/>
              <a:t>Verdadeiro</a:t>
            </a:r>
            <a:endParaRPr dirty="0"/>
          </a:p>
          <a:p>
            <a:pPr marL="355599" lvl="1" indent="-355599" algn="l" defTabSz="457200">
              <a:buSzPct val="100000"/>
              <a:buAutoNum type="alphaLcParenR"/>
              <a:defRPr>
                <a:solidFill>
                  <a:schemeClr val="accent1">
                    <a:hueOff val="114395"/>
                    <a:lumOff val="-24975"/>
                  </a:schemeClr>
                </a:solidFill>
              </a:defRPr>
            </a:pPr>
            <a:r>
              <a:rPr lang="en-US" dirty="0"/>
              <a:t>Falso</a:t>
            </a:r>
            <a:endParaRPr dirty="0"/>
          </a:p>
          <a:p>
            <a:pPr algn="l" defTabSz="457200">
              <a:defRPr b="1">
                <a:solidFill>
                  <a:schemeClr val="accent1">
                    <a:hueOff val="114395"/>
                    <a:lumOff val="-24975"/>
                  </a:schemeClr>
                </a:solidFill>
              </a:defRPr>
            </a:pPr>
            <a:endParaRPr dirty="0"/>
          </a:p>
        </p:txBody>
      </p:sp>
      <p:sp>
        <p:nvSpPr>
          <p:cNvPr id="353"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354"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355" name="Unit 2…"/>
          <p:cNvSpPr txBox="1"/>
          <p:nvPr/>
        </p:nvSpPr>
        <p:spPr>
          <a:xfrm>
            <a:off x="9279027" y="460099"/>
            <a:ext cx="8858726" cy="1873802"/>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none" lIns="82020" tIns="82020" rIns="82020" bIns="82020" anchor="ctr">
            <a:spAutoFit/>
          </a:bodyPr>
          <a:lstStyle/>
          <a:p>
            <a:pPr defTabSz="738187">
              <a:defRPr sz="3200">
                <a:solidFill>
                  <a:schemeClr val="accent1">
                    <a:hueOff val="114395"/>
                    <a:lumOff val="-24975"/>
                  </a:schemeClr>
                </a:solidFill>
                <a:latin typeface="Helvetica"/>
                <a:ea typeface="Helvetica"/>
                <a:cs typeface="Helvetica"/>
                <a:sym typeface="Helvetica"/>
              </a:defRPr>
            </a:pPr>
            <a:r>
              <a:rPr dirty="0"/>
              <a:t>Unidade </a:t>
            </a:r>
            <a:r>
              <a:rPr lang="en-US" dirty="0"/>
              <a:t>1</a:t>
            </a:r>
            <a:endParaRPr dirty="0"/>
          </a:p>
          <a:p>
            <a:pPr defTabSz="738187">
              <a:defRPr sz="5000">
                <a:solidFill>
                  <a:schemeClr val="accent1">
                    <a:hueOff val="114395"/>
                    <a:lumOff val="-24975"/>
                  </a:schemeClr>
                </a:solidFill>
                <a:latin typeface="A.C.M.E. Secret Agent"/>
                <a:ea typeface="A.C.M.E. Secret Agent"/>
                <a:cs typeface="A.C.M.E. Secret Agent"/>
                <a:sym typeface="A.C.M.E. Secret Agent"/>
              </a:defRPr>
            </a:pPr>
            <a:r>
              <a:rPr dirty="0"/>
              <a:t>Perguntas de </a:t>
            </a:r>
            <a:r>
              <a:rPr lang="en-GB" dirty="0" err="1"/>
              <a:t>correção</a:t>
            </a:r>
            <a:r>
              <a:rPr lang="en-GB" dirty="0"/>
              <a:t> </a:t>
            </a:r>
            <a:r>
              <a:rPr lang="en-GB" dirty="0" err="1"/>
              <a:t>autónoma</a:t>
            </a:r>
            <a:endParaRPr dirty="0"/>
          </a:p>
          <a:p>
            <a:pPr defTabSz="738187">
              <a:defRPr sz="2900">
                <a:solidFill>
                  <a:schemeClr val="accent1">
                    <a:hueOff val="114395"/>
                    <a:lumOff val="-24975"/>
                  </a:schemeClr>
                </a:solidFill>
                <a:latin typeface="Helvetica"/>
                <a:ea typeface="Helvetica"/>
                <a:cs typeface="Helvetica"/>
                <a:sym typeface="Helvetica"/>
              </a:defRPr>
            </a:pPr>
            <a:r>
              <a:rPr lang="pt-PT" dirty="0"/>
              <a:t>I</a:t>
            </a:r>
            <a:r>
              <a:rPr dirty="0" err="1"/>
              <a:t>ndique</a:t>
            </a:r>
            <a:r>
              <a:rPr dirty="0"/>
              <a:t> a </a:t>
            </a:r>
            <a:r>
              <a:rPr dirty="0" err="1"/>
              <a:t>resposta</a:t>
            </a:r>
            <a:r>
              <a:rPr dirty="0"/>
              <a:t> </a:t>
            </a:r>
            <a:r>
              <a:rPr lang="en-GB" dirty="0" err="1"/>
              <a:t>correta</a:t>
            </a:r>
            <a:endParaRPr dirty="0"/>
          </a:p>
        </p:txBody>
      </p:sp>
      <p:grpSp>
        <p:nvGrpSpPr>
          <p:cNvPr id="358" name="Agrupar"/>
          <p:cNvGrpSpPr/>
          <p:nvPr/>
        </p:nvGrpSpPr>
        <p:grpSpPr>
          <a:xfrm>
            <a:off x="20340637" y="14829510"/>
            <a:ext cx="1300908" cy="446058"/>
            <a:chOff x="0" y="0"/>
            <a:chExt cx="1300907" cy="446057"/>
          </a:xfrm>
        </p:grpSpPr>
        <p:sp>
          <p:nvSpPr>
            <p:cNvPr id="356"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357"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2" name="UNIT 2…">
            <a:extLst>
              <a:ext uri="{FF2B5EF4-FFF2-40B4-BE49-F238E27FC236}">
                <a16:creationId xmlns:a16="http://schemas.microsoft.com/office/drawing/2014/main" id="{F4714411-BC1C-42DA-69FA-58BE7501A51E}"/>
              </a:ext>
            </a:extLst>
          </p:cNvPr>
          <p:cNvSpPr txBox="1"/>
          <p:nvPr/>
        </p:nvSpPr>
        <p:spPr>
          <a:xfrm>
            <a:off x="740130" y="3173265"/>
            <a:ext cx="3043223" cy="178146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1</a:t>
            </a:r>
            <a:endParaRPr dirty="0"/>
          </a:p>
          <a:p>
            <a:pPr algn="l" defTabSz="457200">
              <a:defRPr sz="2100" b="1">
                <a:solidFill>
                  <a:srgbClr val="FFFFFF"/>
                </a:solidFill>
              </a:defRPr>
            </a:pPr>
            <a:r>
              <a:rPr lang="en-US" dirty="0"/>
              <a:t>Como digitalizar e promover a identidade do património cultural da gastronomia rural</a:t>
            </a:r>
            <a:r>
              <a:rPr dirty="0"/>
              <a:t>.</a:t>
            </a:r>
          </a:p>
        </p:txBody>
      </p:sp>
      <p:sp>
        <p:nvSpPr>
          <p:cNvPr id="10" name="Rectángulo redondeado">
            <a:extLst>
              <a:ext uri="{FF2B5EF4-FFF2-40B4-BE49-F238E27FC236}">
                <a16:creationId xmlns:a16="http://schemas.microsoft.com/office/drawing/2014/main" id="{C6568204-AB4A-1F98-9811-A8AC7B743253}"/>
              </a:ext>
            </a:extLst>
          </p:cNvPr>
          <p:cNvSpPr/>
          <p:nvPr/>
        </p:nvSpPr>
        <p:spPr>
          <a:xfrm>
            <a:off x="14323646" y="11604259"/>
            <a:ext cx="7246935" cy="2774591"/>
          </a:xfrm>
          <a:prstGeom prst="roundRect">
            <a:avLst>
              <a:gd name="adj" fmla="val 9616"/>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11" name="LINKS OF INTEREST">
            <a:extLst>
              <a:ext uri="{FF2B5EF4-FFF2-40B4-BE49-F238E27FC236}">
                <a16:creationId xmlns:a16="http://schemas.microsoft.com/office/drawing/2014/main" id="{E9D6C8D8-533D-7F73-10DA-8E637234D5D3}"/>
              </a:ext>
            </a:extLst>
          </p:cNvPr>
          <p:cNvSpPr txBox="1"/>
          <p:nvPr/>
        </p:nvSpPr>
        <p:spPr>
          <a:xfrm>
            <a:off x="14496926" y="11871805"/>
            <a:ext cx="3034154" cy="111974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dirty="0"/>
              <a:t>LIGAÇÕES DE INTERESSE</a:t>
            </a:r>
          </a:p>
        </p:txBody>
      </p:sp>
      <p:sp>
        <p:nvSpPr>
          <p:cNvPr id="12" name="Encendido">
            <a:extLst>
              <a:ext uri="{FF2B5EF4-FFF2-40B4-BE49-F238E27FC236}">
                <a16:creationId xmlns:a16="http://schemas.microsoft.com/office/drawing/2014/main" id="{86DB6B8A-B846-013E-303E-03594869137C}"/>
              </a:ext>
            </a:extLst>
          </p:cNvPr>
          <p:cNvSpPr/>
          <p:nvPr/>
        </p:nvSpPr>
        <p:spPr>
          <a:xfrm>
            <a:off x="15012206" y="13059703"/>
            <a:ext cx="1001797" cy="1042359"/>
          </a:xfrm>
          <a:custGeom>
            <a:avLst/>
            <a:gdLst/>
            <a:ahLst/>
            <a:cxnLst>
              <a:cxn ang="0">
                <a:pos x="wd2" y="hd2"/>
              </a:cxn>
              <a:cxn ang="5400000">
                <a:pos x="wd2" y="hd2"/>
              </a:cxn>
              <a:cxn ang="10800000">
                <a:pos x="wd2" y="hd2"/>
              </a:cxn>
              <a:cxn ang="16200000">
                <a:pos x="wd2" y="hd2"/>
              </a:cxn>
            </a:cxnLst>
            <a:rect l="0" t="0" r="r" b="b"/>
            <a:pathLst>
              <a:path w="21594" h="21600" extrusionOk="0">
                <a:moveTo>
                  <a:pt x="10797" y="0"/>
                </a:moveTo>
                <a:cubicBezTo>
                  <a:pt x="9878" y="0"/>
                  <a:pt x="9133" y="716"/>
                  <a:pt x="9133" y="1600"/>
                </a:cubicBezTo>
                <a:lnTo>
                  <a:pt x="9133" y="10222"/>
                </a:lnTo>
                <a:cubicBezTo>
                  <a:pt x="9133" y="11106"/>
                  <a:pt x="9878" y="11822"/>
                  <a:pt x="10797" y="11822"/>
                </a:cubicBezTo>
                <a:cubicBezTo>
                  <a:pt x="11717" y="11822"/>
                  <a:pt x="12461" y="11106"/>
                  <a:pt x="12461" y="10222"/>
                </a:cubicBezTo>
                <a:lnTo>
                  <a:pt x="12461" y="1600"/>
                </a:lnTo>
                <a:cubicBezTo>
                  <a:pt x="12461" y="716"/>
                  <a:pt x="11717" y="0"/>
                  <a:pt x="10797" y="0"/>
                </a:cubicBezTo>
                <a:close/>
                <a:moveTo>
                  <a:pt x="4155" y="3552"/>
                </a:moveTo>
                <a:cubicBezTo>
                  <a:pt x="3730" y="3561"/>
                  <a:pt x="3308" y="3725"/>
                  <a:pt x="2990" y="4045"/>
                </a:cubicBezTo>
                <a:cubicBezTo>
                  <a:pt x="1061" y="5987"/>
                  <a:pt x="0" y="8536"/>
                  <a:pt x="0" y="11220"/>
                </a:cubicBezTo>
                <a:cubicBezTo>
                  <a:pt x="0" y="16941"/>
                  <a:pt x="4840" y="21600"/>
                  <a:pt x="10797" y="21600"/>
                </a:cubicBezTo>
                <a:cubicBezTo>
                  <a:pt x="16754" y="21600"/>
                  <a:pt x="21600" y="16941"/>
                  <a:pt x="21594" y="11220"/>
                </a:cubicBezTo>
                <a:cubicBezTo>
                  <a:pt x="21594" y="8536"/>
                  <a:pt x="20534" y="5987"/>
                  <a:pt x="18605" y="4045"/>
                </a:cubicBezTo>
                <a:cubicBezTo>
                  <a:pt x="17973" y="3411"/>
                  <a:pt x="16917" y="3383"/>
                  <a:pt x="16251" y="3996"/>
                </a:cubicBezTo>
                <a:cubicBezTo>
                  <a:pt x="15591" y="4603"/>
                  <a:pt x="15565" y="5618"/>
                  <a:pt x="16202" y="6258"/>
                </a:cubicBezTo>
                <a:cubicBezTo>
                  <a:pt x="17539" y="7603"/>
                  <a:pt x="18271" y="9360"/>
                  <a:pt x="18271" y="11220"/>
                </a:cubicBezTo>
                <a:cubicBezTo>
                  <a:pt x="18271" y="15179"/>
                  <a:pt x="14910" y="18401"/>
                  <a:pt x="10792" y="18401"/>
                </a:cubicBezTo>
                <a:cubicBezTo>
                  <a:pt x="6674" y="18401"/>
                  <a:pt x="3323" y="15179"/>
                  <a:pt x="3323" y="11220"/>
                </a:cubicBezTo>
                <a:cubicBezTo>
                  <a:pt x="3323" y="9360"/>
                  <a:pt x="4056" y="7598"/>
                  <a:pt x="5392" y="6258"/>
                </a:cubicBezTo>
                <a:cubicBezTo>
                  <a:pt x="6030" y="5618"/>
                  <a:pt x="6009" y="4609"/>
                  <a:pt x="5343" y="3996"/>
                </a:cubicBezTo>
                <a:cubicBezTo>
                  <a:pt x="5010" y="3690"/>
                  <a:pt x="4580" y="3543"/>
                  <a:pt x="4155" y="3552"/>
                </a:cubicBez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dirty="0"/>
          </a:p>
        </p:txBody>
      </p:sp>
      <p:sp>
        <p:nvSpPr>
          <p:cNvPr id="3" name="TextBox 2">
            <a:extLst>
              <a:ext uri="{FF2B5EF4-FFF2-40B4-BE49-F238E27FC236}">
                <a16:creationId xmlns:a16="http://schemas.microsoft.com/office/drawing/2014/main" id="{E09804C4-AC52-FFD4-A631-D82F80B82320}"/>
              </a:ext>
            </a:extLst>
          </p:cNvPr>
          <p:cNvSpPr txBox="1"/>
          <p:nvPr/>
        </p:nvSpPr>
        <p:spPr>
          <a:xfrm>
            <a:off x="17357800" y="11952660"/>
            <a:ext cx="3061252" cy="12736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020" tIns="82020" rIns="82020" bIns="82020" numCol="1" spcCol="38100" rtlCol="0" anchor="ctr">
            <a:spAutoFit/>
          </a:bodyPr>
          <a:lstStyle/>
          <a:p>
            <a:pPr marL="0" marR="0" indent="0" algn="ctr" defTabSz="2799574" rtl="0" fontAlgn="auto" latinLnBrk="0" hangingPunct="0">
              <a:lnSpc>
                <a:spcPct val="100000"/>
              </a:lnSpc>
              <a:spcBef>
                <a:spcPts val="0"/>
              </a:spcBef>
              <a:spcAft>
                <a:spcPts val="0"/>
              </a:spcAft>
              <a:buClrTx/>
              <a:buSzTx/>
              <a:buFontTx/>
              <a:buNone/>
              <a:tabLst/>
            </a:pPr>
            <a:r>
              <a:rPr kumimoji="0" lang="it-IT" sz="2400" b="0" i="0" u="none" strike="noStrike" cap="none" spc="0" normalizeH="0" baseline="0" dirty="0">
                <a:ln>
                  <a:noFill/>
                </a:ln>
                <a:solidFill>
                  <a:srgbClr val="5E5E5E"/>
                </a:solidFill>
                <a:effectLst/>
                <a:uFillTx/>
                <a:latin typeface="+mn-lt"/>
                <a:ea typeface="+mn-ea"/>
                <a:cs typeface="+mn-cs"/>
                <a:sym typeface="Helvetica Neue"/>
                <a:hlinkClick r:id="rId3"/>
              </a:rPr>
              <a:t>https://www.youtube.com/watch?v=tqJRC0IHN5o</a:t>
            </a:r>
            <a:endParaRPr kumimoji="0" lang="el-GR" sz="2400" b="0" i="0" u="none" strike="noStrike" cap="none" spc="0" normalizeH="0" baseline="0" dirty="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Figura"/>
          <p:cNvSpPr/>
          <p:nvPr/>
        </p:nvSpPr>
        <p:spPr>
          <a:xfrm>
            <a:off x="-251810" y="-392082"/>
            <a:ext cx="22590783" cy="16311789"/>
          </a:xfrm>
          <a:custGeom>
            <a:avLst/>
            <a:gdLst/>
            <a:ahLst/>
            <a:cxnLst>
              <a:cxn ang="0">
                <a:pos x="wd2" y="hd2"/>
              </a:cxn>
              <a:cxn ang="5400000">
                <a:pos x="wd2" y="hd2"/>
              </a:cxn>
              <a:cxn ang="10800000">
                <a:pos x="wd2" y="hd2"/>
              </a:cxn>
              <a:cxn ang="16200000">
                <a:pos x="wd2" y="hd2"/>
              </a:cxn>
            </a:cxnLst>
            <a:rect l="0" t="0" r="r" b="b"/>
            <a:pathLst>
              <a:path w="21600" h="21600" extrusionOk="0">
                <a:moveTo>
                  <a:pt x="4826" y="72"/>
                </a:moveTo>
                <a:cubicBezTo>
                  <a:pt x="4666" y="858"/>
                  <a:pt x="4389" y="1591"/>
                  <a:pt x="4014" y="2227"/>
                </a:cubicBezTo>
                <a:cubicBezTo>
                  <a:pt x="3049" y="3866"/>
                  <a:pt x="1542" y="4741"/>
                  <a:pt x="0" y="4560"/>
                </a:cubicBezTo>
                <a:lnTo>
                  <a:pt x="120" y="21600"/>
                </a:lnTo>
                <a:lnTo>
                  <a:pt x="21600" y="21600"/>
                </a:lnTo>
                <a:lnTo>
                  <a:pt x="21600" y="0"/>
                </a:lnTo>
                <a:lnTo>
                  <a:pt x="4826" y="72"/>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000000"/>
                </a:solidFill>
                <a:latin typeface="Helvetica Neue Medium"/>
                <a:ea typeface="Helvetica Neue Medium"/>
                <a:cs typeface="Helvetica Neue Medium"/>
                <a:sym typeface="Helvetica Neue Medium"/>
              </a:defRPr>
            </a:pPr>
            <a:endParaRPr/>
          </a:p>
        </p:txBody>
      </p:sp>
      <p:pic>
        <p:nvPicPr>
          <p:cNvPr id="173" name="logoflavours02.png" descr="logoflavours02.png"/>
          <p:cNvPicPr>
            <a:picLocks noChangeAspect="1"/>
          </p:cNvPicPr>
          <p:nvPr/>
        </p:nvPicPr>
        <p:blipFill>
          <a:blip r:embed="rId2"/>
          <a:stretch>
            <a:fillRect/>
          </a:stretch>
        </p:blipFill>
        <p:spPr>
          <a:xfrm>
            <a:off x="311109" y="602829"/>
            <a:ext cx="2912513" cy="1258593"/>
          </a:xfrm>
          <a:prstGeom prst="rect">
            <a:avLst/>
          </a:prstGeom>
          <a:ln w="12700">
            <a:miter lim="400000"/>
          </a:ln>
        </p:spPr>
      </p:pic>
      <p:sp>
        <p:nvSpPr>
          <p:cNvPr id="175" name="UNITS"/>
          <p:cNvSpPr txBox="1"/>
          <p:nvPr/>
        </p:nvSpPr>
        <p:spPr>
          <a:xfrm>
            <a:off x="1648245" y="3865918"/>
            <a:ext cx="3028885" cy="1482560"/>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7200">
                <a:solidFill>
                  <a:srgbClr val="FFFFFF"/>
                </a:solidFill>
                <a:latin typeface="A.C.M.E. Secret Agent"/>
                <a:ea typeface="A.C.M.E. Secret Agent"/>
                <a:cs typeface="A.C.M.E. Secret Agent"/>
                <a:sym typeface="A.C.M.E. Secret Agent"/>
              </a:defRPr>
            </a:lvl1pPr>
          </a:lstStyle>
          <a:p>
            <a:r>
              <a:rPr dirty="0"/>
              <a:t>UNIDADES</a:t>
            </a:r>
          </a:p>
        </p:txBody>
      </p:sp>
      <p:sp>
        <p:nvSpPr>
          <p:cNvPr id="178" name="Let’s Start"/>
          <p:cNvSpPr txBox="1"/>
          <p:nvPr/>
        </p:nvSpPr>
        <p:spPr>
          <a:xfrm>
            <a:off x="12512537" y="13034908"/>
            <a:ext cx="4848854" cy="1308606"/>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6200">
                <a:solidFill>
                  <a:schemeClr val="accent1">
                    <a:hueOff val="114395"/>
                    <a:lumOff val="-24975"/>
                  </a:schemeClr>
                </a:solidFill>
                <a:latin typeface="A.C.M.E. Secret Agent"/>
                <a:ea typeface="A.C.M.E. Secret Agent"/>
                <a:cs typeface="A.C.M.E. Secret Agent"/>
                <a:sym typeface="A.C.M.E. Secret Agent"/>
              </a:defRPr>
            </a:lvl1pPr>
          </a:lstStyle>
          <a:p>
            <a:r>
              <a:t>Vamos começar</a:t>
            </a:r>
          </a:p>
        </p:txBody>
      </p:sp>
      <p:sp>
        <p:nvSpPr>
          <p:cNvPr id="2" name="What is entrepreneurship? Entrepreneurship in the rural environment.…">
            <a:extLst>
              <a:ext uri="{FF2B5EF4-FFF2-40B4-BE49-F238E27FC236}">
                <a16:creationId xmlns:a16="http://schemas.microsoft.com/office/drawing/2014/main" id="{5A6E4517-1AC3-BE38-3582-9873C0DD8A00}"/>
              </a:ext>
            </a:extLst>
          </p:cNvPr>
          <p:cNvSpPr txBox="1"/>
          <p:nvPr/>
        </p:nvSpPr>
        <p:spPr>
          <a:xfrm>
            <a:off x="5489930" y="3194788"/>
            <a:ext cx="12108740" cy="8506387"/>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algn="l" defTabSz="457200">
              <a:spcAft>
                <a:spcPts val="1200"/>
              </a:spcAft>
              <a:buSzPct val="100000"/>
              <a:defRPr sz="3300">
                <a:solidFill>
                  <a:schemeClr val="accent4">
                    <a:hueOff val="348544"/>
                    <a:lumOff val="7139"/>
                  </a:schemeClr>
                </a:solidFill>
              </a:defRPr>
            </a:pPr>
            <a:r>
              <a:rPr lang="en-US" dirty="0">
                <a:solidFill>
                  <a:schemeClr val="bg1"/>
                </a:solidFill>
              </a:rPr>
              <a:t>Introdução.</a:t>
            </a:r>
            <a:endParaRPr lang="el-GR" dirty="0">
              <a:solidFill>
                <a:schemeClr val="bg1"/>
              </a:solidFill>
            </a:endParaRPr>
          </a:p>
          <a:p>
            <a:pPr marL="584200" indent="-584200" algn="l" defTabSz="457200">
              <a:spcAft>
                <a:spcPts val="1200"/>
              </a:spcAft>
              <a:buSzPct val="100000"/>
              <a:buAutoNum type="arabicPeriod"/>
              <a:defRPr sz="3300">
                <a:solidFill>
                  <a:schemeClr val="accent4">
                    <a:hueOff val="348544"/>
                    <a:lumOff val="7139"/>
                  </a:schemeClr>
                </a:solidFill>
              </a:defRPr>
            </a:pPr>
            <a:r>
              <a:rPr lang="en-US" dirty="0">
                <a:solidFill>
                  <a:schemeClr val="bg1"/>
                </a:solidFill>
              </a:rPr>
              <a:t>Como digitalizar e promover a identidade do património cultural da gastronomia rural</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rgbClr val="FFFF00"/>
                </a:solidFill>
              </a:rPr>
              <a:t>O desenvolvimento de competências de marketing digital entre as partes interessadas</a:t>
            </a:r>
            <a:r>
              <a:rPr dirty="0">
                <a:solidFill>
                  <a:srgbClr val="FFFF00"/>
                </a:solidFill>
              </a:rPr>
              <a:t>.</a:t>
            </a:r>
          </a:p>
          <a:p>
            <a:pPr marL="584200" indent="-584200" algn="l" defTabSz="457200">
              <a:spcAft>
                <a:spcPts val="1200"/>
              </a:spcAft>
              <a:buSzPct val="100000"/>
              <a:buAutoNum type="arabicPeriod"/>
              <a:defRPr sz="3300">
                <a:solidFill>
                  <a:srgbClr val="FFFFFF"/>
                </a:solidFill>
              </a:defRPr>
            </a:pPr>
            <a:r>
              <a:rPr lang="en-US" dirty="0"/>
              <a:t>Comunicar o património através da narração de histórias digitais e experimentais</a:t>
            </a:r>
            <a:r>
              <a:rPr dirty="0"/>
              <a:t>.</a:t>
            </a:r>
          </a:p>
          <a:p>
            <a:pPr marL="584200" indent="-584200" algn="l" defTabSz="457200">
              <a:spcAft>
                <a:spcPts val="1200"/>
              </a:spcAft>
              <a:buSzPct val="100000"/>
              <a:buAutoNum type="arabicPeriod"/>
              <a:defRPr sz="3300">
                <a:solidFill>
                  <a:srgbClr val="FFFFFF"/>
                </a:solidFill>
              </a:defRPr>
            </a:pPr>
            <a:r>
              <a:rPr lang="en-US" dirty="0"/>
              <a:t>Identificação e digitalização da Etno-diversidade e Biodiversidade em Áreas Rurais</a:t>
            </a:r>
            <a:r>
              <a:rPr dirty="0"/>
              <a:t>.</a:t>
            </a:r>
          </a:p>
          <a:p>
            <a:pPr marL="584200" indent="-584200" algn="l" defTabSz="457200">
              <a:spcAft>
                <a:spcPts val="1200"/>
              </a:spcAft>
              <a:buSzPct val="100000"/>
              <a:buAutoNum type="arabicPeriod"/>
              <a:defRPr sz="3300">
                <a:solidFill>
                  <a:srgbClr val="FFFFFF"/>
                </a:solidFill>
              </a:defRPr>
            </a:pPr>
            <a:r>
              <a:rPr lang="en-US" dirty="0"/>
              <a:t>O papel das plataformas digitais inteligentes</a:t>
            </a:r>
            <a:r>
              <a:rPr dirty="0"/>
              <a:t>.</a:t>
            </a:r>
          </a:p>
          <a:p>
            <a:pPr marL="584200" indent="-584200" algn="l" defTabSz="457200">
              <a:spcAft>
                <a:spcPts val="1200"/>
              </a:spcAft>
              <a:buSzPct val="100000"/>
              <a:buAutoNum type="arabicPeriod"/>
              <a:defRPr sz="3300">
                <a:solidFill>
                  <a:srgbClr val="FFFFFF"/>
                </a:solidFill>
              </a:defRPr>
            </a:pPr>
            <a:r>
              <a:rPr lang="en-US" dirty="0"/>
              <a:t>Como criar uma base de dados de inventário de receitas nacionais e europeias</a:t>
            </a:r>
            <a:r>
              <a:rPr dirty="0"/>
              <a:t>.</a:t>
            </a:r>
          </a:p>
          <a:p>
            <a:pPr marL="584200" indent="-584200" algn="l" defTabSz="457200">
              <a:spcAft>
                <a:spcPts val="1200"/>
              </a:spcAft>
              <a:buSzPct val="100000"/>
              <a:buAutoNum type="arabicPeriod"/>
              <a:defRPr sz="3300">
                <a:solidFill>
                  <a:srgbClr val="FFFFFF"/>
                </a:solidFill>
              </a:defRPr>
            </a:pPr>
            <a:r>
              <a:rPr lang="en-US" dirty="0"/>
              <a:t>Como digitalizar um negócio gastronómico rural.</a:t>
            </a:r>
          </a:p>
          <a:p>
            <a:pPr algn="l" defTabSz="457200">
              <a:spcAft>
                <a:spcPts val="1200"/>
              </a:spcAft>
              <a:buSzPct val="100000"/>
              <a:defRPr sz="3300">
                <a:solidFill>
                  <a:srgbClr val="FFFFFF"/>
                </a:solidFill>
              </a:defRPr>
            </a:pPr>
            <a:r>
              <a:rPr dirty="0"/>
              <a:t>Conclusão</a:t>
            </a:r>
            <a:r>
              <a:rPr lang="en-US" dirty="0"/>
              <a:t>.</a:t>
            </a:r>
            <a:endParaRPr dirty="0"/>
          </a:p>
        </p:txBody>
      </p:sp>
    </p:spTree>
    <p:extLst>
      <p:ext uri="{BB962C8B-B14F-4D97-AF65-F5344CB8AC3E}">
        <p14:creationId xmlns:p14="http://schemas.microsoft.com/office/powerpoint/2010/main" val="268305344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370"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371" name="UNIT 3…"/>
          <p:cNvSpPr txBox="1"/>
          <p:nvPr/>
        </p:nvSpPr>
        <p:spPr>
          <a:xfrm>
            <a:off x="6115918" y="1139805"/>
            <a:ext cx="15493092" cy="1550636"/>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5700" b="1">
                <a:solidFill>
                  <a:schemeClr val="accent1">
                    <a:hueOff val="114395"/>
                    <a:lumOff val="-24975"/>
                  </a:schemeClr>
                </a:solidFill>
              </a:defRPr>
            </a:pPr>
            <a:r>
              <a:rPr dirty="0"/>
              <a:t>UNIDADE </a:t>
            </a:r>
            <a:r>
              <a:rPr lang="en-US" dirty="0"/>
              <a:t>2</a:t>
            </a:r>
            <a:endParaRPr lang="el-GR" dirty="0"/>
          </a:p>
          <a:p>
            <a:pPr algn="l" defTabSz="457200">
              <a:defRPr sz="3300" b="1">
                <a:solidFill>
                  <a:schemeClr val="accent1">
                    <a:hueOff val="114395"/>
                    <a:lumOff val="-24975"/>
                  </a:schemeClr>
                </a:solidFill>
              </a:defRPr>
            </a:pPr>
            <a:r>
              <a:rPr lang="en-US" dirty="0"/>
              <a:t>O desenvolvimento de competências de marketing digital entre as partes interessadas.</a:t>
            </a:r>
          </a:p>
        </p:txBody>
      </p:sp>
      <p:sp>
        <p:nvSpPr>
          <p:cNvPr id="372" name="In this unit we will look at a fundamental aspect, the legal frameworks when setting up our business."/>
          <p:cNvSpPr txBox="1"/>
          <p:nvPr/>
        </p:nvSpPr>
        <p:spPr>
          <a:xfrm>
            <a:off x="6963129" y="3650034"/>
            <a:ext cx="12334522" cy="1058194"/>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lvl1pPr algn="just" defTabSz="457200">
              <a:lnSpc>
                <a:spcPts val="5800"/>
              </a:lnSpc>
              <a:defRPr sz="2900">
                <a:solidFill>
                  <a:schemeClr val="accent1">
                    <a:hueOff val="114395"/>
                    <a:lumOff val="-24975"/>
                  </a:schemeClr>
                </a:solidFill>
              </a:defRPr>
            </a:lvl1pPr>
          </a:lstStyle>
          <a:p>
            <a:pPr>
              <a:lnSpc>
                <a:spcPct val="100000"/>
              </a:lnSpc>
            </a:pPr>
            <a:r>
              <a:rPr dirty="0"/>
              <a:t>Nesta </a:t>
            </a:r>
            <a:r>
              <a:rPr lang="en-US" dirty="0"/>
              <a:t>breve </a:t>
            </a:r>
            <a:r>
              <a:rPr dirty="0"/>
              <a:t>unidade</a:t>
            </a:r>
            <a:r>
              <a:rPr lang="en-US" dirty="0"/>
              <a:t>, </a:t>
            </a:r>
            <a:r>
              <a:rPr lang="pt-PT" dirty="0"/>
              <a:t>vamos analisar</a:t>
            </a:r>
            <a:r>
              <a:rPr dirty="0"/>
              <a:t> </a:t>
            </a:r>
            <a:r>
              <a:rPr lang="en-US" dirty="0"/>
              <a:t>as competências de marketing digital que as partes interessadas devem desenvolver</a:t>
            </a:r>
            <a:r>
              <a:rPr dirty="0"/>
              <a:t>. </a:t>
            </a:r>
          </a:p>
        </p:txBody>
      </p:sp>
      <p:sp>
        <p:nvSpPr>
          <p:cNvPr id="373" name="The first step in setting up a company, however small, is to choose its legal form. It is preferable that you do it with the help of a consultancy with which to manage the beginnings: incorporation of the company, fiscal obligations, payment of taxes..."/>
          <p:cNvSpPr txBox="1"/>
          <p:nvPr/>
        </p:nvSpPr>
        <p:spPr>
          <a:xfrm>
            <a:off x="6963128" y="5269466"/>
            <a:ext cx="12334523" cy="2843298"/>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lvl1pPr algn="just" defTabSz="457200">
              <a:lnSpc>
                <a:spcPts val="5800"/>
              </a:lnSpc>
              <a:defRPr sz="2900">
                <a:solidFill>
                  <a:schemeClr val="accent1">
                    <a:hueOff val="114395"/>
                    <a:lumOff val="-24975"/>
                  </a:schemeClr>
                </a:solidFill>
              </a:defRPr>
            </a:lvl1pPr>
          </a:lstStyle>
          <a:p>
            <a:pPr>
              <a:lnSpc>
                <a:spcPct val="100000"/>
              </a:lnSpc>
            </a:pPr>
            <a:r>
              <a:rPr lang="en-US" dirty="0"/>
              <a:t>São necessárias competências de marketing e investimentos para destacar os produtos do património. </a:t>
            </a:r>
          </a:p>
          <a:p>
            <a:pPr>
              <a:lnSpc>
                <a:spcPct val="100000"/>
              </a:lnSpc>
            </a:pPr>
            <a:endParaRPr lang="en-US" dirty="0"/>
          </a:p>
          <a:p>
            <a:pPr>
              <a:lnSpc>
                <a:spcPct val="100000"/>
              </a:lnSpc>
            </a:pPr>
            <a:r>
              <a:rPr lang="en-US" dirty="0"/>
              <a:t>Os produtores do património, sobretudo se forem de menor dimensão, têm dificuldade em adotar estratégias de comercialização sensíveis </a:t>
            </a:r>
            <a:r>
              <a:rPr lang="en-US" dirty="0" err="1"/>
              <a:t>ao</a:t>
            </a:r>
            <a:r>
              <a:rPr lang="en-US" dirty="0"/>
              <a:t> </a:t>
            </a:r>
            <a:r>
              <a:rPr lang="en-US" dirty="0" err="1"/>
              <a:t>património</a:t>
            </a:r>
            <a:r>
              <a:rPr lang="en-US" dirty="0"/>
              <a:t>.</a:t>
            </a:r>
          </a:p>
        </p:txBody>
      </p:sp>
      <p:pic>
        <p:nvPicPr>
          <p:cNvPr id="376" name="Imagen" descr="Imagen"/>
          <p:cNvPicPr>
            <a:picLocks noChangeAspect="1"/>
          </p:cNvPicPr>
          <p:nvPr/>
        </p:nvPicPr>
        <p:blipFill>
          <a:blip r:embed="rId3"/>
          <a:stretch>
            <a:fillRect/>
          </a:stretch>
        </p:blipFill>
        <p:spPr>
          <a:xfrm>
            <a:off x="1048222" y="8641313"/>
            <a:ext cx="2754690" cy="6359779"/>
          </a:xfrm>
          <a:prstGeom prst="rect">
            <a:avLst/>
          </a:prstGeom>
          <a:ln w="12700">
            <a:miter lim="400000"/>
          </a:ln>
        </p:spPr>
      </p:pic>
      <p:grpSp>
        <p:nvGrpSpPr>
          <p:cNvPr id="380" name="Agrupar"/>
          <p:cNvGrpSpPr/>
          <p:nvPr/>
        </p:nvGrpSpPr>
        <p:grpSpPr>
          <a:xfrm>
            <a:off x="20340637" y="14829510"/>
            <a:ext cx="1300908" cy="446058"/>
            <a:chOff x="0" y="0"/>
            <a:chExt cx="1300907" cy="446057"/>
          </a:xfrm>
        </p:grpSpPr>
        <p:sp>
          <p:nvSpPr>
            <p:cNvPr id="378"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379"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pic>
        <p:nvPicPr>
          <p:cNvPr id="3" name="Picture 2" descr="A picture containing text, businesscard, accessory, case&#10;&#10;Description automatically generated">
            <a:extLst>
              <a:ext uri="{FF2B5EF4-FFF2-40B4-BE49-F238E27FC236}">
                <a16:creationId xmlns:a16="http://schemas.microsoft.com/office/drawing/2014/main" id="{5ADE3F4C-E098-9A6C-E4BC-C36918F295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8326" y="8934421"/>
            <a:ext cx="9490636" cy="632709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Once you have chosen the legal form that suits you best, it is time to register your business in the Trademark Registry or similar in your country.…"/>
          <p:cNvSpPr txBox="1"/>
          <p:nvPr/>
        </p:nvSpPr>
        <p:spPr>
          <a:xfrm>
            <a:off x="6166718" y="830907"/>
            <a:ext cx="15222291" cy="13461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p>
            <a:pPr marL="26988" lvl="2" indent="-26988" algn="just" defTabSz="457200">
              <a:defRPr sz="2900">
                <a:solidFill>
                  <a:schemeClr val="accent1">
                    <a:hueOff val="114395"/>
                    <a:lumOff val="-24975"/>
                  </a:schemeClr>
                </a:solidFill>
              </a:defRPr>
            </a:pPr>
            <a:r>
              <a:rPr lang="en-US" sz="3200" dirty="0"/>
              <a:t>Os desafios típicos são os seguintes: </a:t>
            </a:r>
          </a:p>
          <a:p>
            <a:pPr marL="457200" lvl="2" indent="-457200" algn="just" defTabSz="457200">
              <a:buFont typeface="Arial" panose="020B0604020202020204" pitchFamily="34" charset="0"/>
              <a:buChar char="•"/>
              <a:defRPr sz="2900">
                <a:solidFill>
                  <a:schemeClr val="accent1">
                    <a:hueOff val="114395"/>
                    <a:lumOff val="-24975"/>
                  </a:schemeClr>
                </a:solidFill>
              </a:defRPr>
            </a:pPr>
            <a:r>
              <a:rPr lang="en-US" sz="3200" dirty="0"/>
              <a:t>Falta de competências digitais;</a:t>
            </a:r>
          </a:p>
          <a:p>
            <a:pPr marL="457200" lvl="2" indent="-457200" algn="just" defTabSz="457200">
              <a:buFont typeface="Arial" panose="020B0604020202020204" pitchFamily="34" charset="0"/>
              <a:buChar char="•"/>
              <a:defRPr sz="2900">
                <a:solidFill>
                  <a:schemeClr val="accent1">
                    <a:hueOff val="114395"/>
                    <a:lumOff val="-24975"/>
                  </a:schemeClr>
                </a:solidFill>
              </a:defRPr>
            </a:pPr>
            <a:r>
              <a:rPr lang="en-US" sz="3200" dirty="0"/>
              <a:t>Fundos insuficientes afectados a investimentos no mercado; </a:t>
            </a:r>
          </a:p>
          <a:p>
            <a:pPr marL="457200" lvl="2" indent="-457200" algn="just" defTabSz="457200">
              <a:buFont typeface="Arial" panose="020B0604020202020204" pitchFamily="34" charset="0"/>
              <a:buChar char="•"/>
              <a:defRPr sz="2900">
                <a:solidFill>
                  <a:schemeClr val="accent1">
                    <a:hueOff val="114395"/>
                    <a:lumOff val="-24975"/>
                  </a:schemeClr>
                </a:solidFill>
              </a:defRPr>
            </a:pPr>
            <a:r>
              <a:rPr lang="en-US" sz="3200" dirty="0"/>
              <a:t>Questões de fratura digital que impedem o acesso a oportunidades digitais;</a:t>
            </a:r>
          </a:p>
          <a:p>
            <a:pPr marL="457200" lvl="2" indent="-457200" algn="just" defTabSz="457200">
              <a:buFont typeface="Arial" panose="020B0604020202020204" pitchFamily="34" charset="0"/>
              <a:buChar char="•"/>
              <a:defRPr sz="2900">
                <a:solidFill>
                  <a:schemeClr val="accent1">
                    <a:hueOff val="114395"/>
                    <a:lumOff val="-24975"/>
                  </a:schemeClr>
                </a:solidFill>
              </a:defRPr>
            </a:pPr>
            <a:r>
              <a:rPr lang="en-US" sz="3200" dirty="0"/>
              <a:t>Perceção das tecnologias digitais como úteis para as grandes empresas, mas não para os pequenos produtores ou para os produtos alimentares artesanais;</a:t>
            </a:r>
          </a:p>
          <a:p>
            <a:pPr marL="457200" lvl="2" indent="-457200" algn="just" defTabSz="457200">
              <a:buFont typeface="Arial" panose="020B0604020202020204" pitchFamily="34" charset="0"/>
              <a:buChar char="•"/>
              <a:defRPr sz="2900">
                <a:solidFill>
                  <a:schemeClr val="accent1">
                    <a:hueOff val="114395"/>
                    <a:lumOff val="-24975"/>
                  </a:schemeClr>
                </a:solidFill>
              </a:defRPr>
            </a:pPr>
            <a:r>
              <a:rPr lang="en-US" sz="3200" dirty="0"/>
              <a:t>Preclusões ideológicas à adoção do marketing entendido como uma filosofia de gestão "capitalista" e um conjunto de técnicas destinadas a estimular o consumo excessivo.</a:t>
            </a:r>
          </a:p>
          <a:p>
            <a:pPr marL="457200" lvl="2" indent="-457200" algn="just" defTabSz="457200">
              <a:buFont typeface="Arial" panose="020B0604020202020204" pitchFamily="34" charset="0"/>
              <a:buChar char="•"/>
              <a:defRPr sz="2900">
                <a:solidFill>
                  <a:schemeClr val="accent1">
                    <a:hueOff val="114395"/>
                    <a:lumOff val="-24975"/>
                  </a:schemeClr>
                </a:solidFill>
              </a:defRPr>
            </a:pPr>
            <a:endParaRPr lang="en-US" sz="3200" dirty="0"/>
          </a:p>
          <a:p>
            <a:pPr lvl="2" indent="0" algn="just" defTabSz="457200">
              <a:defRPr sz="2900">
                <a:solidFill>
                  <a:schemeClr val="accent1">
                    <a:hueOff val="114395"/>
                    <a:lumOff val="-24975"/>
                  </a:schemeClr>
                </a:solidFill>
              </a:defRPr>
            </a:pPr>
            <a:r>
              <a:rPr lang="en-US" sz="3200" dirty="0"/>
              <a:t>Por conseguinte, os produtores do património e as suas organizações </a:t>
            </a:r>
            <a:r>
              <a:rPr lang="en-US" sz="3200" dirty="0" err="1"/>
              <a:t>colectivas</a:t>
            </a:r>
            <a:r>
              <a:rPr lang="en-US" sz="3200" dirty="0"/>
              <a:t> </a:t>
            </a:r>
            <a:r>
              <a:rPr lang="en-US" sz="3200" dirty="0" err="1"/>
              <a:t>devem</a:t>
            </a:r>
            <a:r>
              <a:rPr lang="en-US" sz="3200" dirty="0"/>
              <a:t>: </a:t>
            </a:r>
          </a:p>
          <a:p>
            <a:pPr marL="457200" lvl="2" indent="-457200" algn="just" defTabSz="457200">
              <a:buFont typeface="Arial" panose="020B0604020202020204" pitchFamily="34" charset="0"/>
              <a:buChar char="•"/>
              <a:defRPr sz="2900">
                <a:solidFill>
                  <a:schemeClr val="accent1">
                    <a:hueOff val="114395"/>
                    <a:lumOff val="-24975"/>
                  </a:schemeClr>
                </a:solidFill>
              </a:defRPr>
            </a:pPr>
            <a:r>
              <a:rPr lang="en-US" sz="3200" dirty="0"/>
              <a:t>Investir para desenvolver as suas competências digitais. Isto pode ser feito através de formação formal, oportunidades oferecidas por instituições de ensino ou outros actores relevantes;</a:t>
            </a:r>
          </a:p>
          <a:p>
            <a:pPr marL="457200" lvl="2" indent="-457200" algn="just" defTabSz="457200">
              <a:buFont typeface="Arial" panose="020B0604020202020204" pitchFamily="34" charset="0"/>
              <a:buChar char="•"/>
              <a:defRPr sz="2900">
                <a:solidFill>
                  <a:schemeClr val="accent1">
                    <a:hueOff val="114395"/>
                    <a:lumOff val="-24975"/>
                  </a:schemeClr>
                </a:solidFill>
              </a:defRPr>
            </a:pPr>
            <a:r>
              <a:rPr lang="en-US" sz="3200" dirty="0"/>
              <a:t>Desenvolver a sua </a:t>
            </a:r>
            <a:r>
              <a:rPr lang="en-US" sz="3200" dirty="0" err="1"/>
              <a:t>presença</a:t>
            </a:r>
            <a:r>
              <a:rPr lang="en-US" sz="3200" dirty="0"/>
              <a:t> online. As redes sociais têm muito poucas barreiras à entrada e podem ser criadas praticamente sem custos. A outra vantagem é que podem, muitas vezes, gerar conteúdos gerados pelos utilizadores e propaganda boca-a-boca, especialmente se os consumidores forem estimulados a fazê-lo. A </a:t>
            </a:r>
            <a:r>
              <a:rPr lang="en-US" sz="3200" dirty="0" err="1"/>
              <a:t>presença</a:t>
            </a:r>
            <a:r>
              <a:rPr lang="en-US" sz="3200" dirty="0"/>
              <a:t> online constitui um investimento de marketing individual valioso que os produtores podem utilizar para contar histórias sobre o seu património;</a:t>
            </a:r>
          </a:p>
          <a:p>
            <a:pPr marL="457200" lvl="2" indent="-457200" algn="just" defTabSz="457200">
              <a:buFont typeface="Arial" panose="020B0604020202020204" pitchFamily="34" charset="0"/>
              <a:buChar char="•"/>
              <a:defRPr sz="2900">
                <a:solidFill>
                  <a:schemeClr val="accent1">
                    <a:hueOff val="114395"/>
                    <a:lumOff val="-24975"/>
                  </a:schemeClr>
                </a:solidFill>
              </a:defRPr>
            </a:pPr>
            <a:r>
              <a:rPr lang="en-US" sz="3200" dirty="0"/>
              <a:t>Adotar estratégias de marca de ingredientes, uma abordagem promocional em que os produtores de matérias-primas ou produtos intermédios fazem publicidade direta aos consumidores, para que estes considerem de elevada qualidade os produtos finais que incorporam esses ingredientes. </a:t>
            </a:r>
          </a:p>
          <a:p>
            <a:pPr lvl="2" indent="0" algn="just" defTabSz="457200">
              <a:defRPr sz="2900">
                <a:solidFill>
                  <a:schemeClr val="accent1">
                    <a:hueOff val="114395"/>
                    <a:lumOff val="-24975"/>
                  </a:schemeClr>
                </a:solidFill>
              </a:defRPr>
            </a:pPr>
            <a:endParaRPr lang="en-US" sz="3200" dirty="0"/>
          </a:p>
        </p:txBody>
      </p:sp>
      <p:sp>
        <p:nvSpPr>
          <p:cNvPr id="384"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385"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386" name="Important: Do not forget to request the deposit certificate, if the bank does not issue it as usual."/>
          <p:cNvSpPr txBox="1"/>
          <p:nvPr/>
        </p:nvSpPr>
        <p:spPr>
          <a:xfrm>
            <a:off x="10562217" y="13785685"/>
            <a:ext cx="7520983" cy="1550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3000" b="1">
                <a:solidFill>
                  <a:srgbClr val="FFFFFF"/>
                </a:solidFill>
                <a:latin typeface="Helvetica"/>
                <a:ea typeface="Helvetica"/>
                <a:cs typeface="Helvetica"/>
                <a:sym typeface="Helvetica"/>
              </a:defRPr>
            </a:pPr>
            <a:r>
              <a:rPr i="1" dirty="0">
                <a:solidFill>
                  <a:schemeClr val="tx2"/>
                </a:solidFill>
              </a:rPr>
              <a:t>Importante: </a:t>
            </a:r>
            <a:r>
              <a:rPr b="0" i="1" dirty="0">
                <a:solidFill>
                  <a:schemeClr val="tx2"/>
                </a:solidFill>
              </a:rPr>
              <a:t>Não se esqueça de pedir o certificado de depósito, se o banco não o emitir como habitualmente.</a:t>
            </a:r>
          </a:p>
        </p:txBody>
      </p:sp>
      <p:grpSp>
        <p:nvGrpSpPr>
          <p:cNvPr id="390" name="Agrupar"/>
          <p:cNvGrpSpPr/>
          <p:nvPr/>
        </p:nvGrpSpPr>
        <p:grpSpPr>
          <a:xfrm>
            <a:off x="20340637" y="14829510"/>
            <a:ext cx="1300908" cy="446058"/>
            <a:chOff x="0" y="0"/>
            <a:chExt cx="1300907" cy="446057"/>
          </a:xfrm>
        </p:grpSpPr>
        <p:sp>
          <p:nvSpPr>
            <p:cNvPr id="388"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389"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391" name="UNIT 3…"/>
          <p:cNvSpPr txBox="1"/>
          <p:nvPr/>
        </p:nvSpPr>
        <p:spPr>
          <a:xfrm>
            <a:off x="712960" y="3155658"/>
            <a:ext cx="3306252" cy="1458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2</a:t>
            </a:r>
            <a:endParaRPr dirty="0"/>
          </a:p>
          <a:p>
            <a:pPr algn="l" defTabSz="457200">
              <a:defRPr sz="2100" b="1">
                <a:solidFill>
                  <a:srgbClr val="FFFFFF"/>
                </a:solidFill>
              </a:defRPr>
            </a:pPr>
            <a:r>
              <a:rPr lang="en-US" dirty="0"/>
              <a:t>O desenvolvimento de competências de marketing digital entre as partes interessadas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QUESTION 1…"/>
          <p:cNvSpPr txBox="1"/>
          <p:nvPr/>
        </p:nvSpPr>
        <p:spPr>
          <a:xfrm>
            <a:off x="6128454" y="3218358"/>
            <a:ext cx="15159872" cy="11858560"/>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numCol="2" spcCol="757993"/>
          <a:lstStyle/>
          <a:p>
            <a:pPr algn="l" defTabSz="457200">
              <a:defRPr b="1">
                <a:solidFill>
                  <a:schemeClr val="accent1">
                    <a:hueOff val="114395"/>
                    <a:lumOff val="-24975"/>
                  </a:schemeClr>
                </a:solidFill>
              </a:defRPr>
            </a:pPr>
            <a:r>
              <a:rPr lang="en-US" dirty="0"/>
              <a:t>PERGUNTA 1</a:t>
            </a:r>
          </a:p>
          <a:p>
            <a:pPr algn="l" defTabSz="457200">
              <a:defRPr>
                <a:solidFill>
                  <a:schemeClr val="accent1">
                    <a:hueOff val="114395"/>
                    <a:lumOff val="-24975"/>
                  </a:schemeClr>
                </a:solidFill>
              </a:defRPr>
            </a:pPr>
            <a:r>
              <a:rPr lang="en-US" dirty="0"/>
              <a:t>São necessárias competências de marketing e investimentos para destacar os produtos do </a:t>
            </a:r>
            <a:r>
              <a:rPr lang="en-US" dirty="0" err="1"/>
              <a:t>património</a:t>
            </a:r>
            <a:r>
              <a:rPr lang="en-US" dirty="0"/>
              <a:t>.</a:t>
            </a:r>
          </a:p>
          <a:p>
            <a:pPr marL="355599" lvl="1" indent="-355599" algn="l" defTabSz="457200">
              <a:buSzPct val="100000"/>
              <a:buAutoNum type="alphaLcParenR"/>
              <a:defRPr>
                <a:solidFill>
                  <a:schemeClr val="accent1">
                    <a:hueOff val="114395"/>
                    <a:lumOff val="-24975"/>
                  </a:schemeClr>
                </a:solidFill>
              </a:defRPr>
            </a:pPr>
            <a:r>
              <a:rPr lang="en-US" dirty="0">
                <a:solidFill>
                  <a:schemeClr val="accent3">
                    <a:hueOff val="362282"/>
                    <a:satOff val="31803"/>
                    <a:lumOff val="-18242"/>
                  </a:schemeClr>
                </a:solidFill>
              </a:rPr>
              <a:t>Verdadeiro</a:t>
            </a:r>
          </a:p>
          <a:p>
            <a:pPr marL="355599" lvl="1" indent="-355599" algn="l" defTabSz="457200">
              <a:buSzPct val="100000"/>
              <a:buAutoNum type="alphaLcParenR"/>
              <a:defRPr>
                <a:solidFill>
                  <a:schemeClr val="accent1">
                    <a:hueOff val="114395"/>
                    <a:lumOff val="-24975"/>
                  </a:schemeClr>
                </a:solidFill>
              </a:defRPr>
            </a:pPr>
            <a:r>
              <a:rPr lang="en-US" dirty="0"/>
              <a:t>Falso</a:t>
            </a:r>
          </a:p>
          <a:p>
            <a:pPr marL="355599" lvl="1" indent="-355599" algn="l" defTabSz="457200">
              <a:buSzPct val="100000"/>
              <a:buAutoNum type="alphaLcParenR"/>
              <a:defRPr>
                <a:solidFill>
                  <a:schemeClr val="accent1">
                    <a:hueOff val="114395"/>
                    <a:lumOff val="-24975"/>
                  </a:schemeClr>
                </a:solidFill>
              </a:defRPr>
            </a:pPr>
            <a:endParaRPr lang="en-US" dirty="0"/>
          </a:p>
          <a:p>
            <a:pPr lvl="1" indent="0" algn="l" defTabSz="457200">
              <a:buSzPct val="100000"/>
              <a:defRPr>
                <a:solidFill>
                  <a:schemeClr val="accent3">
                    <a:hueOff val="362282"/>
                    <a:satOff val="31803"/>
                    <a:lumOff val="-18242"/>
                  </a:schemeClr>
                </a:solidFill>
              </a:defRPr>
            </a:pPr>
            <a:r>
              <a:rPr lang="en-US" b="1" dirty="0">
                <a:solidFill>
                  <a:schemeClr val="accent1">
                    <a:hueOff val="114395"/>
                    <a:lumOff val="-24975"/>
                  </a:schemeClr>
                </a:solidFill>
              </a:rPr>
              <a:t>PERGUNTA 2</a:t>
            </a:r>
          </a:p>
          <a:p>
            <a:pPr lvl="1" indent="0" algn="l" defTabSz="457200">
              <a:buSzPct val="100000"/>
              <a:defRPr>
                <a:solidFill>
                  <a:schemeClr val="accent3">
                    <a:hueOff val="362282"/>
                    <a:satOff val="31803"/>
                    <a:lumOff val="-18242"/>
                  </a:schemeClr>
                </a:solidFill>
              </a:defRPr>
            </a:pPr>
            <a:r>
              <a:rPr lang="en-US" dirty="0">
                <a:solidFill>
                  <a:schemeClr val="accent1">
                    <a:hueOff val="114395"/>
                    <a:lumOff val="-24975"/>
                  </a:schemeClr>
                </a:solidFill>
              </a:rPr>
              <a:t>Todos os produtores do património podem adotar uma estratégia de comercialização que tenha em conta o património.</a:t>
            </a:r>
          </a:p>
          <a:p>
            <a:pPr marL="457200" lvl="1" indent="-457200" algn="l" defTabSz="457200">
              <a:buSzPct val="100000"/>
              <a:buAutoNum type="alphaLcParenR"/>
              <a:defRPr>
                <a:solidFill>
                  <a:schemeClr val="accent3">
                    <a:hueOff val="362282"/>
                    <a:satOff val="31803"/>
                    <a:lumOff val="-18242"/>
                  </a:schemeClr>
                </a:solidFill>
              </a:defRPr>
            </a:pPr>
            <a:r>
              <a:rPr lang="en-US" dirty="0">
                <a:solidFill>
                  <a:schemeClr val="accent1">
                    <a:hueOff val="114395"/>
                    <a:lumOff val="-24975"/>
                  </a:schemeClr>
                </a:solidFill>
              </a:rPr>
              <a:t>Verdadeiro</a:t>
            </a:r>
          </a:p>
          <a:p>
            <a:pPr marL="355599" lvl="1" indent="-355599" algn="l" defTabSz="457200">
              <a:buSzPct val="100000"/>
              <a:buFontTx/>
              <a:buAutoNum type="alphaLcParenR"/>
              <a:defRPr>
                <a:solidFill>
                  <a:schemeClr val="accent3">
                    <a:hueOff val="362282"/>
                    <a:satOff val="31803"/>
                    <a:lumOff val="-18242"/>
                  </a:schemeClr>
                </a:solidFill>
              </a:defRPr>
            </a:pPr>
            <a:r>
              <a:rPr lang="en-US" dirty="0">
                <a:solidFill>
                  <a:schemeClr val="accent3">
                    <a:hueOff val="362282"/>
                    <a:satOff val="31803"/>
                    <a:lumOff val="-18242"/>
                  </a:schemeClr>
                </a:solidFill>
              </a:rPr>
              <a:t>Falso</a:t>
            </a:r>
            <a:endParaRPr lang="en-US" dirty="0"/>
          </a:p>
          <a:p>
            <a:pPr algn="l" defTabSz="457200">
              <a:defRPr b="1">
                <a:solidFill>
                  <a:schemeClr val="accent1">
                    <a:hueOff val="114395"/>
                    <a:lumOff val="-24975"/>
                  </a:schemeClr>
                </a:solidFill>
              </a:defRPr>
            </a:pPr>
            <a:endParaRPr lang="en-US" dirty="0"/>
          </a:p>
          <a:p>
            <a:pPr algn="l" defTabSz="457200">
              <a:defRPr b="1">
                <a:solidFill>
                  <a:schemeClr val="accent1">
                    <a:hueOff val="114395"/>
                    <a:lumOff val="-24975"/>
                  </a:schemeClr>
                </a:solidFill>
              </a:defRPr>
            </a:pPr>
            <a:r>
              <a:rPr dirty="0"/>
              <a:t>PERGUNTA </a:t>
            </a:r>
            <a:r>
              <a:rPr lang="en-US" dirty="0"/>
              <a:t>3</a:t>
            </a:r>
            <a:endParaRPr dirty="0"/>
          </a:p>
          <a:p>
            <a:pPr algn="l" defTabSz="457200">
              <a:defRPr>
                <a:solidFill>
                  <a:schemeClr val="accent1">
                    <a:hueOff val="114395"/>
                    <a:lumOff val="-24975"/>
                  </a:schemeClr>
                </a:solidFill>
              </a:defRPr>
            </a:pPr>
            <a:r>
              <a:rPr dirty="0"/>
              <a:t>Quais </a:t>
            </a:r>
            <a:r>
              <a:rPr lang="en-US" dirty="0"/>
              <a:t>são os desafios no que respeita ao desenvolvimento de competências de marketing digital</a:t>
            </a:r>
            <a:r>
              <a:rPr dirty="0"/>
              <a:t>?</a:t>
            </a:r>
          </a:p>
          <a:p>
            <a:pPr marL="355599" lvl="1" indent="-355599" algn="l" defTabSz="457200">
              <a:buSzPct val="100000"/>
              <a:buAutoNum type="alphaLcParenR"/>
              <a:defRPr>
                <a:solidFill>
                  <a:schemeClr val="accent1">
                    <a:hueOff val="114395"/>
                    <a:lumOff val="-24975"/>
                  </a:schemeClr>
                </a:solidFill>
              </a:defRPr>
            </a:pPr>
            <a:r>
              <a:rPr lang="en-US" dirty="0"/>
              <a:t>Falta de competências digitais</a:t>
            </a:r>
            <a:endParaRPr dirty="0"/>
          </a:p>
          <a:p>
            <a:pPr marL="355599" lvl="1" indent="-355599" algn="l" defTabSz="457200">
              <a:buSzPct val="100000"/>
              <a:buAutoNum type="alphaLcParenR"/>
              <a:defRPr>
                <a:solidFill>
                  <a:schemeClr val="accent1">
                    <a:hueOff val="114395"/>
                    <a:lumOff val="-24975"/>
                  </a:schemeClr>
                </a:solidFill>
              </a:defRPr>
            </a:pPr>
            <a:r>
              <a:rPr lang="en-US" dirty="0"/>
              <a:t>Não possui conhecimentos especializados em matéria de marketing</a:t>
            </a:r>
            <a:endParaRPr dirty="0"/>
          </a:p>
          <a:p>
            <a:pPr marL="355599" lvl="1" indent="-355599" algn="l" defTabSz="457200">
              <a:buSzPct val="100000"/>
              <a:buAutoNum type="alphaLcParenR"/>
              <a:defRPr>
                <a:solidFill>
                  <a:schemeClr val="accent1">
                    <a:hueOff val="114395"/>
                    <a:lumOff val="-24975"/>
                  </a:schemeClr>
                </a:solidFill>
              </a:defRPr>
            </a:pPr>
            <a:r>
              <a:rPr lang="en-US" dirty="0"/>
              <a:t>Falta de investimentos suficientes</a:t>
            </a:r>
            <a:endParaRPr dirty="0"/>
          </a:p>
          <a:p>
            <a:pPr marL="355599" lvl="1" indent="-355599" algn="l" defTabSz="457200">
              <a:buSzPct val="100000"/>
              <a:buAutoNum type="alphaLcParenR"/>
              <a:defRPr>
                <a:solidFill>
                  <a:schemeClr val="accent3">
                    <a:hueOff val="362282"/>
                    <a:satOff val="31803"/>
                    <a:lumOff val="-18242"/>
                  </a:schemeClr>
                </a:solidFill>
              </a:defRPr>
            </a:pPr>
            <a:r>
              <a:rPr lang="en-US" dirty="0"/>
              <a:t>Todas as anteriores</a:t>
            </a:r>
            <a:r>
              <a:rPr dirty="0"/>
              <a:t>.</a:t>
            </a:r>
          </a:p>
          <a:p>
            <a:pPr algn="l" defTabSz="457200">
              <a:defRPr>
                <a:solidFill>
                  <a:schemeClr val="accent1">
                    <a:hueOff val="114395"/>
                    <a:lumOff val="-24975"/>
                  </a:schemeClr>
                </a:solidFill>
              </a:defRPr>
            </a:pPr>
            <a:endParaRPr dirty="0"/>
          </a:p>
          <a:p>
            <a:pPr algn="l" defTabSz="457200">
              <a:defRPr b="1">
                <a:solidFill>
                  <a:schemeClr val="accent1">
                    <a:hueOff val="114395"/>
                    <a:lumOff val="-24975"/>
                  </a:schemeClr>
                </a:solidFill>
              </a:defRPr>
            </a:pPr>
            <a:endParaRPr lang="pt-PT" dirty="0"/>
          </a:p>
          <a:p>
            <a:pPr algn="l" defTabSz="457200">
              <a:defRPr b="1">
                <a:solidFill>
                  <a:schemeClr val="accent1">
                    <a:hueOff val="114395"/>
                    <a:lumOff val="-24975"/>
                  </a:schemeClr>
                </a:solidFill>
              </a:defRPr>
            </a:pPr>
            <a:endParaRPr lang="en-GB" dirty="0"/>
          </a:p>
          <a:p>
            <a:pPr algn="l" defTabSz="457200">
              <a:defRPr b="1">
                <a:solidFill>
                  <a:schemeClr val="accent1">
                    <a:hueOff val="114395"/>
                    <a:lumOff val="-24975"/>
                  </a:schemeClr>
                </a:solidFill>
              </a:defRPr>
            </a:pPr>
            <a:endParaRPr lang="en-GB" dirty="0"/>
          </a:p>
          <a:p>
            <a:pPr algn="l" defTabSz="457200">
              <a:defRPr b="1">
                <a:solidFill>
                  <a:schemeClr val="accent1">
                    <a:hueOff val="114395"/>
                    <a:lumOff val="-24975"/>
                  </a:schemeClr>
                </a:solidFill>
              </a:defRPr>
            </a:pPr>
            <a:endParaRPr lang="en-GB" dirty="0"/>
          </a:p>
          <a:p>
            <a:pPr algn="l" defTabSz="457200">
              <a:defRPr b="1">
                <a:solidFill>
                  <a:schemeClr val="accent1">
                    <a:hueOff val="114395"/>
                    <a:lumOff val="-24975"/>
                  </a:schemeClr>
                </a:solidFill>
              </a:defRPr>
            </a:pPr>
            <a:endParaRPr lang="en-GB" dirty="0"/>
          </a:p>
          <a:p>
            <a:pPr algn="l" defTabSz="457200">
              <a:defRPr b="1">
                <a:solidFill>
                  <a:schemeClr val="accent1">
                    <a:hueOff val="114395"/>
                    <a:lumOff val="-24975"/>
                  </a:schemeClr>
                </a:solidFill>
              </a:defRPr>
            </a:pPr>
            <a:endParaRPr lang="en-GB" dirty="0"/>
          </a:p>
          <a:p>
            <a:pPr algn="l" defTabSz="457200">
              <a:defRPr b="1">
                <a:solidFill>
                  <a:schemeClr val="accent1">
                    <a:hueOff val="114395"/>
                    <a:lumOff val="-24975"/>
                  </a:schemeClr>
                </a:solidFill>
              </a:defRPr>
            </a:pPr>
            <a:endParaRPr lang="en-GB" dirty="0"/>
          </a:p>
          <a:p>
            <a:pPr algn="l" defTabSz="457200">
              <a:defRPr b="1">
                <a:solidFill>
                  <a:schemeClr val="accent1">
                    <a:hueOff val="114395"/>
                    <a:lumOff val="-24975"/>
                  </a:schemeClr>
                </a:solidFill>
              </a:defRPr>
            </a:pPr>
            <a:r>
              <a:rPr dirty="0"/>
              <a:t>PERGUNTA </a:t>
            </a:r>
            <a:r>
              <a:rPr lang="en-US" dirty="0"/>
              <a:t>4</a:t>
            </a:r>
            <a:endParaRPr dirty="0"/>
          </a:p>
          <a:p>
            <a:pPr lvl="1" indent="0" algn="l" defTabSz="457200">
              <a:buSzPct val="100000"/>
              <a:defRPr>
                <a:solidFill>
                  <a:schemeClr val="accent1">
                    <a:hueOff val="114395"/>
                    <a:lumOff val="-24975"/>
                  </a:schemeClr>
                </a:solidFill>
              </a:defRPr>
            </a:pPr>
            <a:r>
              <a:rPr lang="en-US" dirty="0"/>
              <a:t>O que devem os produtores de património fazer para desenvolver as suas competências em matéria de marketing digital?</a:t>
            </a:r>
            <a:endParaRPr dirty="0"/>
          </a:p>
          <a:p>
            <a:pPr marL="355599" lvl="1" indent="-355599" algn="l" defTabSz="457200">
              <a:buSzPct val="100000"/>
              <a:buAutoNum type="alphaLcParenR"/>
              <a:defRPr>
                <a:solidFill>
                  <a:schemeClr val="accent1">
                    <a:hueOff val="114395"/>
                    <a:lumOff val="-24975"/>
                  </a:schemeClr>
                </a:solidFill>
              </a:defRPr>
            </a:pPr>
            <a:r>
              <a:rPr lang="en-US" dirty="0">
                <a:solidFill>
                  <a:schemeClr val="accent3">
                    <a:hueOff val="362282"/>
                    <a:satOff val="31803"/>
                    <a:lumOff val="-18242"/>
                  </a:schemeClr>
                </a:solidFill>
              </a:rPr>
              <a:t>Investir em cursos de formação em marketing digital</a:t>
            </a:r>
          </a:p>
          <a:p>
            <a:pPr marL="355599" lvl="1" indent="-355599" algn="l" defTabSz="457200">
              <a:buSzPct val="100000"/>
              <a:buAutoNum type="alphaLcParenR"/>
              <a:defRPr>
                <a:solidFill>
                  <a:schemeClr val="accent1">
                    <a:hueOff val="114395"/>
                    <a:lumOff val="-24975"/>
                  </a:schemeClr>
                </a:solidFill>
              </a:defRPr>
            </a:pPr>
            <a:r>
              <a:rPr dirty="0"/>
              <a:t>Não podem </a:t>
            </a:r>
            <a:r>
              <a:rPr lang="en-US" dirty="0"/>
              <a:t>fazer nada porque é difícil investir em competências digitais e de marketing, uma vez que não têm ambas - vai demorar muito tempo</a:t>
            </a:r>
            <a:endParaRPr dirty="0"/>
          </a:p>
          <a:p>
            <a:pPr marL="355599" lvl="1" indent="-355599" algn="l" defTabSz="457200">
              <a:buSzPct val="100000"/>
              <a:buAutoNum type="alphaLcParenR"/>
              <a:defRPr>
                <a:solidFill>
                  <a:schemeClr val="accent3">
                    <a:hueOff val="362282"/>
                    <a:satOff val="31803"/>
                    <a:lumOff val="-18242"/>
                  </a:schemeClr>
                </a:solidFill>
              </a:defRPr>
            </a:pPr>
            <a:r>
              <a:rPr lang="en-US" dirty="0"/>
              <a:t>Familiarizar-se com a utilização das redes sociais</a:t>
            </a:r>
          </a:p>
          <a:p>
            <a:pPr marL="355599" lvl="1" indent="-355599" algn="l" defTabSz="457200">
              <a:buSzPct val="100000"/>
              <a:buAutoNum type="alphaLcParenR"/>
              <a:defRPr>
                <a:solidFill>
                  <a:schemeClr val="accent3">
                    <a:hueOff val="362282"/>
                    <a:satOff val="31803"/>
                    <a:lumOff val="-18242"/>
                  </a:schemeClr>
                </a:solidFill>
              </a:defRPr>
            </a:pPr>
            <a:r>
              <a:rPr lang="en-US" dirty="0"/>
              <a:t>Adotar uma estratégia de marca de ingrediente</a:t>
            </a:r>
          </a:p>
          <a:p>
            <a:pPr marL="355599" lvl="1" indent="-355599" algn="l" defTabSz="457200">
              <a:buSzPct val="100000"/>
              <a:buAutoNum type="alphaLcParenR"/>
              <a:defRPr>
                <a:solidFill>
                  <a:schemeClr val="accent3">
                    <a:hueOff val="362282"/>
                    <a:satOff val="31803"/>
                    <a:lumOff val="-18242"/>
                  </a:schemeClr>
                </a:solidFill>
              </a:defRPr>
            </a:pPr>
            <a:endParaRPr lang="en-US" dirty="0"/>
          </a:p>
          <a:p>
            <a:pPr lvl="1" indent="0" algn="l" defTabSz="457200">
              <a:buSzPct val="100000"/>
              <a:defRPr>
                <a:solidFill>
                  <a:schemeClr val="accent3">
                    <a:hueOff val="362282"/>
                    <a:satOff val="31803"/>
                    <a:lumOff val="-18242"/>
                  </a:schemeClr>
                </a:solidFill>
              </a:defRPr>
            </a:pPr>
            <a:endParaRPr lang="en-US" dirty="0"/>
          </a:p>
          <a:p>
            <a:pPr algn="l" defTabSz="457200">
              <a:defRPr>
                <a:solidFill>
                  <a:schemeClr val="accent1">
                    <a:hueOff val="114395"/>
                    <a:lumOff val="-24975"/>
                  </a:schemeClr>
                </a:solidFill>
              </a:defRPr>
            </a:pPr>
            <a:endParaRPr dirty="0"/>
          </a:p>
          <a:p>
            <a:pPr algn="l" defTabSz="457200">
              <a:defRPr b="1">
                <a:solidFill>
                  <a:schemeClr val="accent1">
                    <a:hueOff val="114395"/>
                    <a:lumOff val="-24975"/>
                  </a:schemeClr>
                </a:solidFill>
              </a:defRPr>
            </a:pPr>
            <a:endParaRPr dirty="0"/>
          </a:p>
        </p:txBody>
      </p:sp>
      <p:sp>
        <p:nvSpPr>
          <p:cNvPr id="410"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411"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412" name="Unit 3…"/>
          <p:cNvSpPr txBox="1"/>
          <p:nvPr/>
        </p:nvSpPr>
        <p:spPr>
          <a:xfrm>
            <a:off x="9279027" y="884046"/>
            <a:ext cx="8858726" cy="1873802"/>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none" lIns="82020" tIns="82020" rIns="82020" bIns="82020" anchor="ctr">
            <a:spAutoFit/>
          </a:bodyPr>
          <a:lstStyle/>
          <a:p>
            <a:pPr defTabSz="738187">
              <a:defRPr sz="3200">
                <a:solidFill>
                  <a:schemeClr val="accent1">
                    <a:hueOff val="114395"/>
                    <a:lumOff val="-24975"/>
                  </a:schemeClr>
                </a:solidFill>
                <a:latin typeface="Helvetica"/>
                <a:ea typeface="Helvetica"/>
                <a:cs typeface="Helvetica"/>
                <a:sym typeface="Helvetica"/>
              </a:defRPr>
            </a:pPr>
            <a:r>
              <a:rPr dirty="0"/>
              <a:t>Unidade </a:t>
            </a:r>
            <a:r>
              <a:rPr lang="en-US" dirty="0"/>
              <a:t>2</a:t>
            </a:r>
            <a:endParaRPr dirty="0"/>
          </a:p>
          <a:p>
            <a:pPr defTabSz="738187">
              <a:defRPr sz="5000">
                <a:solidFill>
                  <a:schemeClr val="accent1">
                    <a:hueOff val="114395"/>
                    <a:lumOff val="-24975"/>
                  </a:schemeClr>
                </a:solidFill>
                <a:latin typeface="A.C.M.E. Secret Agent"/>
                <a:ea typeface="A.C.M.E. Secret Agent"/>
                <a:cs typeface="A.C.M.E. Secret Agent"/>
                <a:sym typeface="A.C.M.E. Secret Agent"/>
              </a:defRPr>
            </a:pPr>
            <a:r>
              <a:rPr dirty="0"/>
              <a:t>Perguntas de </a:t>
            </a:r>
            <a:r>
              <a:rPr lang="en-GB" dirty="0" err="1"/>
              <a:t>correção</a:t>
            </a:r>
            <a:r>
              <a:rPr lang="en-GB" dirty="0"/>
              <a:t> </a:t>
            </a:r>
            <a:r>
              <a:rPr lang="en-GB" dirty="0" err="1"/>
              <a:t>autónoma</a:t>
            </a:r>
            <a:endParaRPr dirty="0"/>
          </a:p>
          <a:p>
            <a:pPr defTabSz="738187">
              <a:defRPr sz="2900">
                <a:solidFill>
                  <a:schemeClr val="accent1">
                    <a:hueOff val="114395"/>
                    <a:lumOff val="-24975"/>
                  </a:schemeClr>
                </a:solidFill>
                <a:latin typeface="Helvetica"/>
                <a:ea typeface="Helvetica"/>
                <a:cs typeface="Helvetica"/>
                <a:sym typeface="Helvetica"/>
              </a:defRPr>
            </a:pPr>
            <a:r>
              <a:rPr lang="pt-PT" dirty="0"/>
              <a:t>I</a:t>
            </a:r>
            <a:r>
              <a:rPr dirty="0" err="1"/>
              <a:t>ndique</a:t>
            </a:r>
            <a:r>
              <a:rPr dirty="0"/>
              <a:t> a </a:t>
            </a:r>
            <a:r>
              <a:rPr dirty="0" err="1"/>
              <a:t>resposta</a:t>
            </a:r>
            <a:r>
              <a:rPr dirty="0"/>
              <a:t> </a:t>
            </a:r>
            <a:r>
              <a:rPr lang="en-GB" dirty="0" err="1"/>
              <a:t>correta</a:t>
            </a:r>
            <a:endParaRPr dirty="0"/>
          </a:p>
        </p:txBody>
      </p:sp>
      <p:grpSp>
        <p:nvGrpSpPr>
          <p:cNvPr id="415" name="Agrupar"/>
          <p:cNvGrpSpPr/>
          <p:nvPr/>
        </p:nvGrpSpPr>
        <p:grpSpPr>
          <a:xfrm>
            <a:off x="20340637" y="14829510"/>
            <a:ext cx="1300908" cy="446058"/>
            <a:chOff x="0" y="0"/>
            <a:chExt cx="1300907" cy="446057"/>
          </a:xfrm>
        </p:grpSpPr>
        <p:sp>
          <p:nvSpPr>
            <p:cNvPr id="413"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414"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2" name="UNIT 3…">
            <a:extLst>
              <a:ext uri="{FF2B5EF4-FFF2-40B4-BE49-F238E27FC236}">
                <a16:creationId xmlns:a16="http://schemas.microsoft.com/office/drawing/2014/main" id="{C81B0658-7D61-1ECE-A82D-BB74EB72D6B6}"/>
              </a:ext>
            </a:extLst>
          </p:cNvPr>
          <p:cNvSpPr txBox="1"/>
          <p:nvPr/>
        </p:nvSpPr>
        <p:spPr>
          <a:xfrm>
            <a:off x="712960" y="3155658"/>
            <a:ext cx="3306252" cy="1458304"/>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lang="en-US" dirty="0"/>
              <a:t>UNIDADE 2</a:t>
            </a:r>
          </a:p>
          <a:p>
            <a:pPr algn="l" defTabSz="457200">
              <a:defRPr sz="2100" b="1">
                <a:solidFill>
                  <a:srgbClr val="FFFFFF"/>
                </a:solidFill>
              </a:defRPr>
            </a:pPr>
            <a:r>
              <a:rPr lang="en-US" dirty="0"/>
              <a:t>O desenvolvimento de competências de marketing digital entre as partes interessadas</a:t>
            </a:r>
          </a:p>
        </p:txBody>
      </p:sp>
      <p:sp>
        <p:nvSpPr>
          <p:cNvPr id="10" name="Rectángulo redondeado">
            <a:extLst>
              <a:ext uri="{FF2B5EF4-FFF2-40B4-BE49-F238E27FC236}">
                <a16:creationId xmlns:a16="http://schemas.microsoft.com/office/drawing/2014/main" id="{75FFDEB9-A6BB-BE91-7A42-570D4E48F171}"/>
              </a:ext>
            </a:extLst>
          </p:cNvPr>
          <p:cNvSpPr/>
          <p:nvPr/>
        </p:nvSpPr>
        <p:spPr>
          <a:xfrm>
            <a:off x="14041391" y="8178264"/>
            <a:ext cx="7246935" cy="2774591"/>
          </a:xfrm>
          <a:prstGeom prst="roundRect">
            <a:avLst>
              <a:gd name="adj" fmla="val 9616"/>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11" name="LINKS OF INTEREST">
            <a:extLst>
              <a:ext uri="{FF2B5EF4-FFF2-40B4-BE49-F238E27FC236}">
                <a16:creationId xmlns:a16="http://schemas.microsoft.com/office/drawing/2014/main" id="{940348B4-A4C2-76A9-8AEA-B8CA3B1DE4F0}"/>
              </a:ext>
            </a:extLst>
          </p:cNvPr>
          <p:cNvSpPr txBox="1"/>
          <p:nvPr/>
        </p:nvSpPr>
        <p:spPr>
          <a:xfrm>
            <a:off x="14173171" y="8409793"/>
            <a:ext cx="3106183" cy="111974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dirty="0"/>
              <a:t>LIGAÇÕES DE INTERESSE</a:t>
            </a:r>
          </a:p>
        </p:txBody>
      </p:sp>
      <p:sp>
        <p:nvSpPr>
          <p:cNvPr id="12" name="Encendido">
            <a:extLst>
              <a:ext uri="{FF2B5EF4-FFF2-40B4-BE49-F238E27FC236}">
                <a16:creationId xmlns:a16="http://schemas.microsoft.com/office/drawing/2014/main" id="{C3076CF1-102D-9DBB-6AC6-48F864E85059}"/>
              </a:ext>
            </a:extLst>
          </p:cNvPr>
          <p:cNvSpPr/>
          <p:nvPr/>
        </p:nvSpPr>
        <p:spPr>
          <a:xfrm>
            <a:off x="14882475" y="9488642"/>
            <a:ext cx="1001797" cy="1042359"/>
          </a:xfrm>
          <a:custGeom>
            <a:avLst/>
            <a:gdLst/>
            <a:ahLst/>
            <a:cxnLst>
              <a:cxn ang="0">
                <a:pos x="wd2" y="hd2"/>
              </a:cxn>
              <a:cxn ang="5400000">
                <a:pos x="wd2" y="hd2"/>
              </a:cxn>
              <a:cxn ang="10800000">
                <a:pos x="wd2" y="hd2"/>
              </a:cxn>
              <a:cxn ang="16200000">
                <a:pos x="wd2" y="hd2"/>
              </a:cxn>
            </a:cxnLst>
            <a:rect l="0" t="0" r="r" b="b"/>
            <a:pathLst>
              <a:path w="21594" h="21600" extrusionOk="0">
                <a:moveTo>
                  <a:pt x="10797" y="0"/>
                </a:moveTo>
                <a:cubicBezTo>
                  <a:pt x="9878" y="0"/>
                  <a:pt x="9133" y="716"/>
                  <a:pt x="9133" y="1600"/>
                </a:cubicBezTo>
                <a:lnTo>
                  <a:pt x="9133" y="10222"/>
                </a:lnTo>
                <a:cubicBezTo>
                  <a:pt x="9133" y="11106"/>
                  <a:pt x="9878" y="11822"/>
                  <a:pt x="10797" y="11822"/>
                </a:cubicBezTo>
                <a:cubicBezTo>
                  <a:pt x="11717" y="11822"/>
                  <a:pt x="12461" y="11106"/>
                  <a:pt x="12461" y="10222"/>
                </a:cubicBezTo>
                <a:lnTo>
                  <a:pt x="12461" y="1600"/>
                </a:lnTo>
                <a:cubicBezTo>
                  <a:pt x="12461" y="716"/>
                  <a:pt x="11717" y="0"/>
                  <a:pt x="10797" y="0"/>
                </a:cubicBezTo>
                <a:close/>
                <a:moveTo>
                  <a:pt x="4155" y="3552"/>
                </a:moveTo>
                <a:cubicBezTo>
                  <a:pt x="3730" y="3561"/>
                  <a:pt x="3308" y="3725"/>
                  <a:pt x="2990" y="4045"/>
                </a:cubicBezTo>
                <a:cubicBezTo>
                  <a:pt x="1061" y="5987"/>
                  <a:pt x="0" y="8536"/>
                  <a:pt x="0" y="11220"/>
                </a:cubicBezTo>
                <a:cubicBezTo>
                  <a:pt x="0" y="16941"/>
                  <a:pt x="4840" y="21600"/>
                  <a:pt x="10797" y="21600"/>
                </a:cubicBezTo>
                <a:cubicBezTo>
                  <a:pt x="16754" y="21600"/>
                  <a:pt x="21600" y="16941"/>
                  <a:pt x="21594" y="11220"/>
                </a:cubicBezTo>
                <a:cubicBezTo>
                  <a:pt x="21594" y="8536"/>
                  <a:pt x="20534" y="5987"/>
                  <a:pt x="18605" y="4045"/>
                </a:cubicBezTo>
                <a:cubicBezTo>
                  <a:pt x="17973" y="3411"/>
                  <a:pt x="16917" y="3383"/>
                  <a:pt x="16251" y="3996"/>
                </a:cubicBezTo>
                <a:cubicBezTo>
                  <a:pt x="15591" y="4603"/>
                  <a:pt x="15565" y="5618"/>
                  <a:pt x="16202" y="6258"/>
                </a:cubicBezTo>
                <a:cubicBezTo>
                  <a:pt x="17539" y="7603"/>
                  <a:pt x="18271" y="9360"/>
                  <a:pt x="18271" y="11220"/>
                </a:cubicBezTo>
                <a:cubicBezTo>
                  <a:pt x="18271" y="15179"/>
                  <a:pt x="14910" y="18401"/>
                  <a:pt x="10792" y="18401"/>
                </a:cubicBezTo>
                <a:cubicBezTo>
                  <a:pt x="6674" y="18401"/>
                  <a:pt x="3323" y="15179"/>
                  <a:pt x="3323" y="11220"/>
                </a:cubicBezTo>
                <a:cubicBezTo>
                  <a:pt x="3323" y="9360"/>
                  <a:pt x="4056" y="7598"/>
                  <a:pt x="5392" y="6258"/>
                </a:cubicBezTo>
                <a:cubicBezTo>
                  <a:pt x="6030" y="5618"/>
                  <a:pt x="6009" y="4609"/>
                  <a:pt x="5343" y="3996"/>
                </a:cubicBezTo>
                <a:cubicBezTo>
                  <a:pt x="5010" y="3690"/>
                  <a:pt x="4580" y="3543"/>
                  <a:pt x="4155" y="3552"/>
                </a:cubicBez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dirty="0"/>
          </a:p>
        </p:txBody>
      </p:sp>
      <p:sp>
        <p:nvSpPr>
          <p:cNvPr id="3" name="TextBox 2">
            <a:extLst>
              <a:ext uri="{FF2B5EF4-FFF2-40B4-BE49-F238E27FC236}">
                <a16:creationId xmlns:a16="http://schemas.microsoft.com/office/drawing/2014/main" id="{688F93ED-A4CD-A7E9-ED42-40D2B14600B3}"/>
              </a:ext>
            </a:extLst>
          </p:cNvPr>
          <p:cNvSpPr txBox="1"/>
          <p:nvPr/>
        </p:nvSpPr>
        <p:spPr>
          <a:xfrm>
            <a:off x="17411134" y="8851823"/>
            <a:ext cx="3106184" cy="12736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020" tIns="82020" rIns="82020" bIns="82020" numCol="1" spcCol="38100" rtlCol="0" anchor="ctr">
            <a:spAutoFit/>
          </a:bodyPr>
          <a:lstStyle/>
          <a:p>
            <a:pPr marL="0" marR="0" indent="0" algn="ctr" defTabSz="2799574" rtl="0" fontAlgn="auto" latinLnBrk="0" hangingPunct="0">
              <a:lnSpc>
                <a:spcPct val="100000"/>
              </a:lnSpc>
              <a:spcBef>
                <a:spcPts val="0"/>
              </a:spcBef>
              <a:spcAft>
                <a:spcPts val="0"/>
              </a:spcAft>
              <a:buClrTx/>
              <a:buSzTx/>
              <a:buFontTx/>
              <a:buNone/>
              <a:tabLst/>
            </a:pPr>
            <a:r>
              <a:rPr kumimoji="0" lang="it-IT" sz="2400" b="0" i="0" u="none" strike="noStrike" cap="none" spc="0" normalizeH="0" baseline="0" dirty="0">
                <a:ln>
                  <a:noFill/>
                </a:ln>
                <a:solidFill>
                  <a:srgbClr val="5E5E5E"/>
                </a:solidFill>
                <a:effectLst/>
                <a:uFillTx/>
                <a:latin typeface="+mn-lt"/>
                <a:ea typeface="+mn-ea"/>
                <a:cs typeface="+mn-cs"/>
                <a:sym typeface="Helvetica Neue"/>
                <a:hlinkClick r:id="rId3"/>
              </a:rPr>
              <a:t>https://www.youtube.com/watch?v=bixR-KIJKYM</a:t>
            </a:r>
            <a:endParaRPr kumimoji="0" lang="el-GR" sz="2400" b="0" i="0" u="none" strike="noStrike" cap="none" spc="0" normalizeH="0" baseline="0" dirty="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Figura"/>
          <p:cNvSpPr/>
          <p:nvPr/>
        </p:nvSpPr>
        <p:spPr>
          <a:xfrm>
            <a:off x="-251810" y="-392082"/>
            <a:ext cx="22590783" cy="16311789"/>
          </a:xfrm>
          <a:custGeom>
            <a:avLst/>
            <a:gdLst/>
            <a:ahLst/>
            <a:cxnLst>
              <a:cxn ang="0">
                <a:pos x="wd2" y="hd2"/>
              </a:cxn>
              <a:cxn ang="5400000">
                <a:pos x="wd2" y="hd2"/>
              </a:cxn>
              <a:cxn ang="10800000">
                <a:pos x="wd2" y="hd2"/>
              </a:cxn>
              <a:cxn ang="16200000">
                <a:pos x="wd2" y="hd2"/>
              </a:cxn>
            </a:cxnLst>
            <a:rect l="0" t="0" r="r" b="b"/>
            <a:pathLst>
              <a:path w="21600" h="21600" extrusionOk="0">
                <a:moveTo>
                  <a:pt x="4826" y="72"/>
                </a:moveTo>
                <a:cubicBezTo>
                  <a:pt x="4666" y="858"/>
                  <a:pt x="4389" y="1591"/>
                  <a:pt x="4014" y="2227"/>
                </a:cubicBezTo>
                <a:cubicBezTo>
                  <a:pt x="3049" y="3866"/>
                  <a:pt x="1542" y="4741"/>
                  <a:pt x="0" y="4560"/>
                </a:cubicBezTo>
                <a:lnTo>
                  <a:pt x="120" y="21600"/>
                </a:lnTo>
                <a:lnTo>
                  <a:pt x="21600" y="21600"/>
                </a:lnTo>
                <a:lnTo>
                  <a:pt x="21600" y="0"/>
                </a:lnTo>
                <a:lnTo>
                  <a:pt x="4826" y="72"/>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000000"/>
                </a:solidFill>
                <a:latin typeface="Helvetica Neue Medium"/>
                <a:ea typeface="Helvetica Neue Medium"/>
                <a:cs typeface="Helvetica Neue Medium"/>
                <a:sym typeface="Helvetica Neue Medium"/>
              </a:defRPr>
            </a:pPr>
            <a:endParaRPr/>
          </a:p>
        </p:txBody>
      </p:sp>
      <p:pic>
        <p:nvPicPr>
          <p:cNvPr id="173" name="logoflavours02.png" descr="logoflavours02.png"/>
          <p:cNvPicPr>
            <a:picLocks noChangeAspect="1"/>
          </p:cNvPicPr>
          <p:nvPr/>
        </p:nvPicPr>
        <p:blipFill>
          <a:blip r:embed="rId2"/>
          <a:stretch>
            <a:fillRect/>
          </a:stretch>
        </p:blipFill>
        <p:spPr>
          <a:xfrm>
            <a:off x="311109" y="602829"/>
            <a:ext cx="2912513" cy="1258593"/>
          </a:xfrm>
          <a:prstGeom prst="rect">
            <a:avLst/>
          </a:prstGeom>
          <a:ln w="12700">
            <a:miter lim="400000"/>
          </a:ln>
        </p:spPr>
      </p:pic>
      <p:sp>
        <p:nvSpPr>
          <p:cNvPr id="175" name="UNITS"/>
          <p:cNvSpPr txBox="1"/>
          <p:nvPr/>
        </p:nvSpPr>
        <p:spPr>
          <a:xfrm>
            <a:off x="1648245" y="3865918"/>
            <a:ext cx="3028885" cy="1482560"/>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7200">
                <a:solidFill>
                  <a:srgbClr val="FFFFFF"/>
                </a:solidFill>
                <a:latin typeface="A.C.M.E. Secret Agent"/>
                <a:ea typeface="A.C.M.E. Secret Agent"/>
                <a:cs typeface="A.C.M.E. Secret Agent"/>
                <a:sym typeface="A.C.M.E. Secret Agent"/>
              </a:defRPr>
            </a:lvl1pPr>
          </a:lstStyle>
          <a:p>
            <a:r>
              <a:rPr dirty="0"/>
              <a:t>UNIDADES</a:t>
            </a:r>
          </a:p>
        </p:txBody>
      </p:sp>
      <p:sp>
        <p:nvSpPr>
          <p:cNvPr id="178" name="Let’s Start"/>
          <p:cNvSpPr txBox="1"/>
          <p:nvPr/>
        </p:nvSpPr>
        <p:spPr>
          <a:xfrm>
            <a:off x="12512537" y="13034908"/>
            <a:ext cx="4848854" cy="1308606"/>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6200">
                <a:solidFill>
                  <a:schemeClr val="accent1">
                    <a:hueOff val="114395"/>
                    <a:lumOff val="-24975"/>
                  </a:schemeClr>
                </a:solidFill>
                <a:latin typeface="A.C.M.E. Secret Agent"/>
                <a:ea typeface="A.C.M.E. Secret Agent"/>
                <a:cs typeface="A.C.M.E. Secret Agent"/>
                <a:sym typeface="A.C.M.E. Secret Agent"/>
              </a:defRPr>
            </a:lvl1pPr>
          </a:lstStyle>
          <a:p>
            <a:r>
              <a:t>Vamos começar</a:t>
            </a:r>
          </a:p>
        </p:txBody>
      </p:sp>
      <p:sp>
        <p:nvSpPr>
          <p:cNvPr id="2" name="What is entrepreneurship? Entrepreneurship in the rural environment.…">
            <a:extLst>
              <a:ext uri="{FF2B5EF4-FFF2-40B4-BE49-F238E27FC236}">
                <a16:creationId xmlns:a16="http://schemas.microsoft.com/office/drawing/2014/main" id="{5A6E4517-1AC3-BE38-3582-9873C0DD8A00}"/>
              </a:ext>
            </a:extLst>
          </p:cNvPr>
          <p:cNvSpPr txBox="1"/>
          <p:nvPr/>
        </p:nvSpPr>
        <p:spPr>
          <a:xfrm>
            <a:off x="5489930" y="3194788"/>
            <a:ext cx="12108740" cy="8506387"/>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algn="l" defTabSz="457200">
              <a:spcAft>
                <a:spcPts val="1200"/>
              </a:spcAft>
              <a:buSzPct val="100000"/>
              <a:defRPr sz="3300">
                <a:solidFill>
                  <a:schemeClr val="accent4">
                    <a:hueOff val="348544"/>
                    <a:lumOff val="7139"/>
                  </a:schemeClr>
                </a:solidFill>
              </a:defRPr>
            </a:pPr>
            <a:r>
              <a:rPr lang="en-US" dirty="0">
                <a:solidFill>
                  <a:schemeClr val="bg1"/>
                </a:solidFill>
              </a:rPr>
              <a:t>Introdução.</a:t>
            </a:r>
            <a:endParaRPr lang="el-GR" dirty="0">
              <a:solidFill>
                <a:schemeClr val="bg1"/>
              </a:solidFill>
            </a:endParaRPr>
          </a:p>
          <a:p>
            <a:pPr marL="584200" indent="-584200" algn="l" defTabSz="457200">
              <a:spcAft>
                <a:spcPts val="1200"/>
              </a:spcAft>
              <a:buSzPct val="100000"/>
              <a:buAutoNum type="arabicPeriod"/>
              <a:defRPr sz="3300">
                <a:solidFill>
                  <a:schemeClr val="accent4">
                    <a:hueOff val="348544"/>
                    <a:lumOff val="7139"/>
                  </a:schemeClr>
                </a:solidFill>
              </a:defRPr>
            </a:pPr>
            <a:r>
              <a:rPr lang="en-US" dirty="0">
                <a:solidFill>
                  <a:schemeClr val="bg1"/>
                </a:solidFill>
              </a:rPr>
              <a:t>Como digitalizar e promover a identidade do património cultural da gastronomia rural</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O desenvolvimento de competências de marketing digital entre as partes interessadas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rgbClr val="FFFF00"/>
                </a:solidFill>
              </a:rPr>
              <a:t>Comunicar o património através da narração de histórias digitais e experimentais</a:t>
            </a:r>
            <a:r>
              <a:rPr dirty="0">
                <a:solidFill>
                  <a:srgbClr val="FFFF00"/>
                </a:solidFill>
              </a:rPr>
              <a:t>.</a:t>
            </a:r>
          </a:p>
          <a:p>
            <a:pPr marL="584200" indent="-584200" algn="l" defTabSz="457200">
              <a:spcAft>
                <a:spcPts val="1200"/>
              </a:spcAft>
              <a:buSzPct val="100000"/>
              <a:buAutoNum type="arabicPeriod"/>
              <a:defRPr sz="3300">
                <a:solidFill>
                  <a:srgbClr val="FFFFFF"/>
                </a:solidFill>
              </a:defRPr>
            </a:pPr>
            <a:r>
              <a:rPr lang="en-US" dirty="0"/>
              <a:t>Identificação e digitalização da Etno-diversidade e Biodiversidade em Áreas Rurais</a:t>
            </a:r>
            <a:r>
              <a:rPr dirty="0"/>
              <a:t>.</a:t>
            </a:r>
          </a:p>
          <a:p>
            <a:pPr marL="584200" indent="-584200" algn="l" defTabSz="457200">
              <a:spcAft>
                <a:spcPts val="1200"/>
              </a:spcAft>
              <a:buSzPct val="100000"/>
              <a:buAutoNum type="arabicPeriod"/>
              <a:defRPr sz="3300">
                <a:solidFill>
                  <a:srgbClr val="FFFFFF"/>
                </a:solidFill>
              </a:defRPr>
            </a:pPr>
            <a:r>
              <a:rPr lang="en-US" dirty="0"/>
              <a:t>O papel das plataformas digitais inteligentes</a:t>
            </a:r>
            <a:r>
              <a:rPr dirty="0"/>
              <a:t>.</a:t>
            </a:r>
          </a:p>
          <a:p>
            <a:pPr marL="584200" indent="-584200" algn="l" defTabSz="457200">
              <a:spcAft>
                <a:spcPts val="1200"/>
              </a:spcAft>
              <a:buSzPct val="100000"/>
              <a:buAutoNum type="arabicPeriod"/>
              <a:defRPr sz="3300">
                <a:solidFill>
                  <a:srgbClr val="FFFFFF"/>
                </a:solidFill>
              </a:defRPr>
            </a:pPr>
            <a:r>
              <a:rPr lang="en-US" dirty="0"/>
              <a:t>Como criar uma base de dados de inventário de receitas nacionais e europeias</a:t>
            </a:r>
            <a:r>
              <a:rPr dirty="0"/>
              <a:t>.</a:t>
            </a:r>
          </a:p>
          <a:p>
            <a:pPr marL="584200" indent="-584200" algn="l" defTabSz="457200">
              <a:spcAft>
                <a:spcPts val="1200"/>
              </a:spcAft>
              <a:buSzPct val="100000"/>
              <a:buAutoNum type="arabicPeriod"/>
              <a:defRPr sz="3300">
                <a:solidFill>
                  <a:srgbClr val="FFFFFF"/>
                </a:solidFill>
              </a:defRPr>
            </a:pPr>
            <a:r>
              <a:rPr lang="en-US" dirty="0"/>
              <a:t>Como digitalizar um negócio gastronómico rural.</a:t>
            </a:r>
          </a:p>
          <a:p>
            <a:pPr algn="l" defTabSz="457200">
              <a:spcAft>
                <a:spcPts val="1200"/>
              </a:spcAft>
              <a:buSzPct val="100000"/>
              <a:defRPr sz="3300">
                <a:solidFill>
                  <a:srgbClr val="FFFFFF"/>
                </a:solidFill>
              </a:defRPr>
            </a:pPr>
            <a:r>
              <a:rPr dirty="0"/>
              <a:t>Conclusão</a:t>
            </a:r>
            <a:r>
              <a:rPr lang="en-US" dirty="0"/>
              <a:t>.</a:t>
            </a:r>
            <a:endParaRPr dirty="0"/>
          </a:p>
        </p:txBody>
      </p:sp>
    </p:spTree>
    <p:extLst>
      <p:ext uri="{BB962C8B-B14F-4D97-AF65-F5344CB8AC3E}">
        <p14:creationId xmlns:p14="http://schemas.microsoft.com/office/powerpoint/2010/main" val="362210031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ángulo"/>
          <p:cNvSpPr/>
          <p:nvPr/>
        </p:nvSpPr>
        <p:spPr>
          <a:xfrm>
            <a:off x="-59532" y="9829800"/>
            <a:ext cx="22394864" cy="2238475"/>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pic>
        <p:nvPicPr>
          <p:cNvPr id="168" name="logoflavours02.png" descr="logoflavours02.png"/>
          <p:cNvPicPr>
            <a:picLocks noChangeAspect="1"/>
          </p:cNvPicPr>
          <p:nvPr/>
        </p:nvPicPr>
        <p:blipFill>
          <a:blip r:embed="rId2"/>
          <a:stretch>
            <a:fillRect/>
          </a:stretch>
        </p:blipFill>
        <p:spPr>
          <a:xfrm>
            <a:off x="5017871" y="3375133"/>
            <a:ext cx="12240058" cy="5289334"/>
          </a:xfrm>
          <a:prstGeom prst="rect">
            <a:avLst/>
          </a:prstGeom>
          <a:ln w="12700">
            <a:miter lim="400000"/>
          </a:ln>
        </p:spPr>
      </p:pic>
      <p:sp>
        <p:nvSpPr>
          <p:cNvPr id="169" name="Training Toolkit Module #1"/>
          <p:cNvSpPr txBox="1"/>
          <p:nvPr/>
        </p:nvSpPr>
        <p:spPr>
          <a:xfrm>
            <a:off x="-59531" y="10332983"/>
            <a:ext cx="22335332" cy="1181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defRPr sz="9400" b="1">
                <a:solidFill>
                  <a:srgbClr val="FFFFFF"/>
                </a:solidFill>
              </a:defRPr>
            </a:lvl1pPr>
          </a:lstStyle>
          <a:p>
            <a:r>
              <a:rPr sz="6600" dirty="0" err="1"/>
              <a:t>Módulo</a:t>
            </a:r>
            <a:r>
              <a:rPr sz="6600" dirty="0"/>
              <a:t> </a:t>
            </a:r>
            <a:r>
              <a:rPr lang="el-GR" sz="6600" dirty="0"/>
              <a:t>3</a:t>
            </a:r>
            <a:r>
              <a:rPr sz="6600" dirty="0"/>
              <a:t> do </a:t>
            </a:r>
            <a:r>
              <a:rPr lang="pt-PT" sz="6600" dirty="0"/>
              <a:t>conjunto</a:t>
            </a:r>
            <a:r>
              <a:rPr sz="6600" dirty="0"/>
              <a:t> de ferramentas de formação</a:t>
            </a:r>
          </a:p>
        </p:txBody>
      </p:sp>
      <p:sp>
        <p:nvSpPr>
          <p:cNvPr id="170" name="Enterpreneur in My Village"/>
          <p:cNvSpPr txBox="1"/>
          <p:nvPr/>
        </p:nvSpPr>
        <p:spPr>
          <a:xfrm>
            <a:off x="1303891" y="12806717"/>
            <a:ext cx="19608487" cy="2381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p>
            <a:pPr defTabSz="457200">
              <a:defRPr sz="8866">
                <a:solidFill>
                  <a:srgbClr val="1F4E79"/>
                </a:solidFill>
                <a:latin typeface="A.C.M.E. Secret Agent"/>
                <a:ea typeface="A.C.M.E. Secret Agent"/>
                <a:cs typeface="A.C.M.E. Secret Agent"/>
                <a:sym typeface="A.C.M.E. Secret Agent"/>
              </a:defRPr>
            </a:pPr>
            <a:r>
              <a:rPr lang="pt-BR" sz="7200" dirty="0">
                <a:solidFill>
                  <a:srgbClr val="000000"/>
                </a:solidFill>
              </a:rPr>
              <a:t>10 passos para a digitalização do património cultural gastronómico</a:t>
            </a:r>
            <a:endParaRPr sz="7200" dirty="0">
              <a:solidFill>
                <a:srgbClr val="000000"/>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427"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428" name="UNIT 4…"/>
          <p:cNvSpPr txBox="1"/>
          <p:nvPr/>
        </p:nvSpPr>
        <p:spPr>
          <a:xfrm>
            <a:off x="6277330" y="1181614"/>
            <a:ext cx="15493092" cy="1550636"/>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5700" b="1">
                <a:solidFill>
                  <a:schemeClr val="accent1">
                    <a:hueOff val="114395"/>
                    <a:lumOff val="-24975"/>
                  </a:schemeClr>
                </a:solidFill>
              </a:defRPr>
            </a:pPr>
            <a:r>
              <a:rPr dirty="0"/>
              <a:t>UNIDADE </a:t>
            </a:r>
            <a:r>
              <a:rPr lang="en-US" dirty="0"/>
              <a:t>3</a:t>
            </a:r>
            <a:endParaRPr dirty="0"/>
          </a:p>
          <a:p>
            <a:pPr algn="l" defTabSz="457200">
              <a:defRPr sz="3300" b="1">
                <a:solidFill>
                  <a:schemeClr val="accent1">
                    <a:hueOff val="114395"/>
                    <a:lumOff val="-24975"/>
                  </a:schemeClr>
                </a:solidFill>
              </a:defRPr>
            </a:pPr>
            <a:r>
              <a:rPr lang="en-US" dirty="0"/>
              <a:t>Comunicar o património através da narração de histórias digitais e experimentais</a:t>
            </a:r>
            <a:r>
              <a:rPr dirty="0"/>
              <a:t>.</a:t>
            </a:r>
          </a:p>
        </p:txBody>
      </p:sp>
      <p:sp>
        <p:nvSpPr>
          <p:cNvPr id="429" name="In this unit we are going to develop the concept of customer satisfaction. Without the customer, we cannot start a business and develop it.…"/>
          <p:cNvSpPr txBox="1"/>
          <p:nvPr/>
        </p:nvSpPr>
        <p:spPr>
          <a:xfrm>
            <a:off x="6239664" y="4308645"/>
            <a:ext cx="13278892" cy="4182126"/>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just" defTabSz="457200">
              <a:defRPr sz="2900">
                <a:solidFill>
                  <a:schemeClr val="accent1">
                    <a:hueOff val="114395"/>
                    <a:lumOff val="-24975"/>
                  </a:schemeClr>
                </a:solidFill>
              </a:defRPr>
            </a:pPr>
            <a:r>
              <a:rPr dirty="0"/>
              <a:t>Nesta unidade, vamos </a:t>
            </a:r>
            <a:r>
              <a:rPr lang="en-US" dirty="0"/>
              <a:t>aprender como podemos comunicar o nosso património através da narração de histórias digitais e experimentais</a:t>
            </a:r>
            <a:r>
              <a:rPr dirty="0"/>
              <a:t>.</a:t>
            </a:r>
          </a:p>
          <a:p>
            <a:pPr algn="just" defTabSz="457200">
              <a:defRPr sz="2900">
                <a:solidFill>
                  <a:schemeClr val="accent1">
                    <a:hueOff val="114395"/>
                    <a:lumOff val="-24975"/>
                  </a:schemeClr>
                </a:solidFill>
              </a:defRPr>
            </a:pPr>
            <a:endParaRPr dirty="0"/>
          </a:p>
          <a:p>
            <a:pPr algn="just" defTabSz="457200">
              <a:defRPr sz="2900">
                <a:solidFill>
                  <a:schemeClr val="accent1">
                    <a:hueOff val="114395"/>
                    <a:lumOff val="-24975"/>
                  </a:schemeClr>
                </a:solidFill>
              </a:defRPr>
            </a:pPr>
            <a:r>
              <a:rPr lang="en-US" dirty="0"/>
              <a:t>A narração de histórias é uma ferramenta promocional eficaz para estabelecer contacto com os consumidores. A narração de histórias digitais, em particular, é uma forma económica de interagir com públicos e </a:t>
            </a:r>
            <a:r>
              <a:rPr lang="en-US" dirty="0" err="1"/>
              <a:t>seguidores</a:t>
            </a:r>
            <a:r>
              <a:rPr lang="en-US" dirty="0"/>
              <a:t> online e permite interagir com as gerações mais jovens de </a:t>
            </a:r>
            <a:r>
              <a:rPr lang="en-US" sz="2900" b="1" dirty="0">
                <a:solidFill>
                  <a:schemeClr val="accent4">
                    <a:hueOff val="-476017"/>
                    <a:lumOff val="-10042"/>
                  </a:schemeClr>
                </a:solidFill>
              </a:rPr>
              <a:t>"nativos digitais"</a:t>
            </a:r>
            <a:r>
              <a:rPr lang="en-US" sz="2900" dirty="0"/>
              <a:t>. </a:t>
            </a:r>
            <a:r>
              <a:rPr lang="en-US" dirty="0"/>
              <a:t>Permite também a possibilidade de utilizar histórias e conteúdos gerados pelos consumidores para fins promocionais</a:t>
            </a:r>
            <a:r>
              <a:rPr dirty="0"/>
              <a:t>. </a:t>
            </a:r>
          </a:p>
        </p:txBody>
      </p:sp>
      <p:grpSp>
        <p:nvGrpSpPr>
          <p:cNvPr id="432" name="Agrupar"/>
          <p:cNvGrpSpPr/>
          <p:nvPr/>
        </p:nvGrpSpPr>
        <p:grpSpPr>
          <a:xfrm>
            <a:off x="20340637" y="14842210"/>
            <a:ext cx="1300908" cy="446058"/>
            <a:chOff x="0" y="0"/>
            <a:chExt cx="1300907" cy="446057"/>
          </a:xfrm>
        </p:grpSpPr>
        <p:sp>
          <p:nvSpPr>
            <p:cNvPr id="430"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431"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pic>
        <p:nvPicPr>
          <p:cNvPr id="3" name="Picture 2" descr="A person standing next to a camera&#10;&#10;Description automatically generated with low confidence">
            <a:extLst>
              <a:ext uri="{FF2B5EF4-FFF2-40B4-BE49-F238E27FC236}">
                <a16:creationId xmlns:a16="http://schemas.microsoft.com/office/drawing/2014/main" id="{638D05C9-E32B-94AC-0478-9D1462C4A7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9019" y="8817674"/>
            <a:ext cx="9694972" cy="6470595"/>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436"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437" name="The actions to get a satisfied customer with your product can be the following:…"/>
          <p:cNvSpPr txBox="1"/>
          <p:nvPr/>
        </p:nvSpPr>
        <p:spPr>
          <a:xfrm>
            <a:off x="6673671" y="1099572"/>
            <a:ext cx="14369869" cy="13107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p>
            <a:pPr algn="just" defTabSz="457200">
              <a:defRPr sz="2900">
                <a:solidFill>
                  <a:schemeClr val="accent1">
                    <a:hueOff val="114395"/>
                    <a:lumOff val="-24975"/>
                  </a:schemeClr>
                </a:solidFill>
              </a:defRPr>
            </a:pPr>
            <a:r>
              <a:rPr lang="en-US" b="1" dirty="0"/>
              <a:t>Os desafios e dificuldades típicos das áreas de narração mediadas são </a:t>
            </a:r>
            <a:r>
              <a:rPr lang="en-US" b="1" dirty="0" err="1"/>
              <a:t>os</a:t>
            </a:r>
            <a:r>
              <a:rPr lang="en-US" b="1" dirty="0"/>
              <a:t> </a:t>
            </a:r>
            <a:r>
              <a:rPr lang="en-US" b="1" dirty="0" err="1"/>
              <a:t>seguintes</a:t>
            </a:r>
            <a:r>
              <a:rPr lang="en-US" b="1" dirty="0"/>
              <a:t>:</a:t>
            </a:r>
          </a:p>
          <a:p>
            <a:pPr marL="457200" indent="-457200" algn="just" defTabSz="457200">
              <a:buFont typeface="Arial" panose="020B0604020202020204" pitchFamily="34" charset="0"/>
              <a:buChar char="•"/>
              <a:defRPr sz="2900">
                <a:solidFill>
                  <a:schemeClr val="accent1">
                    <a:hueOff val="114395"/>
                    <a:lumOff val="-24975"/>
                  </a:schemeClr>
                </a:solidFill>
              </a:defRPr>
            </a:pPr>
            <a:r>
              <a:rPr lang="en-US" dirty="0"/>
              <a:t>A narração de histórias digitais exige a produção de conteúdos mediáticos de alta qualidade e as partes interessadas locais carecem frequentemente do tempo e das competências necessárias para produzir conteúdos de alta qualidade com uma lógica de narração de histórias;</a:t>
            </a:r>
          </a:p>
          <a:p>
            <a:pPr marL="457200" indent="-457200" algn="just" defTabSz="457200">
              <a:buFont typeface="Arial" panose="020B0604020202020204" pitchFamily="34" charset="0"/>
              <a:buChar char="•"/>
              <a:defRPr sz="2900">
                <a:solidFill>
                  <a:schemeClr val="accent1">
                    <a:hueOff val="114395"/>
                    <a:lumOff val="-24975"/>
                  </a:schemeClr>
                </a:solidFill>
              </a:defRPr>
            </a:pPr>
            <a:r>
              <a:rPr lang="en-US" dirty="0"/>
              <a:t>Os profissionais de outras áreas podem ter um conhecimento limitado do património alimentar de uma área;</a:t>
            </a:r>
          </a:p>
          <a:p>
            <a:pPr marL="457200" indent="-457200" algn="just" defTabSz="457200">
              <a:buFont typeface="Arial" panose="020B0604020202020204" pitchFamily="34" charset="0"/>
              <a:buChar char="•"/>
              <a:defRPr sz="2900">
                <a:solidFill>
                  <a:schemeClr val="accent1">
                    <a:hueOff val="114395"/>
                    <a:lumOff val="-24975"/>
                  </a:schemeClr>
                </a:solidFill>
              </a:defRPr>
            </a:pPr>
            <a:r>
              <a:rPr lang="en-US" dirty="0"/>
              <a:t>Muitas vezes, os produtores locais não </a:t>
            </a:r>
            <a:r>
              <a:rPr lang="en-US" dirty="0" err="1"/>
              <a:t>criam</a:t>
            </a:r>
            <a:r>
              <a:rPr lang="en-US" dirty="0"/>
              <a:t> sites e canais nas redes sociais ou não dispõem das competências e do tempo necessários para os animar com continuidade ou para reagir rapidamente </a:t>
            </a:r>
            <a:r>
              <a:rPr lang="en-US" dirty="0" err="1"/>
              <a:t>às</a:t>
            </a:r>
            <a:r>
              <a:rPr lang="en-US" dirty="0"/>
              <a:t> </a:t>
            </a:r>
            <a:r>
              <a:rPr lang="en-US" dirty="0" err="1"/>
              <a:t>interações</a:t>
            </a:r>
            <a:r>
              <a:rPr lang="en-US" dirty="0"/>
              <a:t> online dos consumidores.</a:t>
            </a:r>
          </a:p>
          <a:p>
            <a:pPr algn="just" defTabSz="457200">
              <a:defRPr sz="2900">
                <a:solidFill>
                  <a:schemeClr val="accent1">
                    <a:hueOff val="114395"/>
                    <a:lumOff val="-24975"/>
                  </a:schemeClr>
                </a:solidFill>
              </a:defRPr>
            </a:pPr>
            <a:endParaRPr lang="en-US" dirty="0"/>
          </a:p>
          <a:p>
            <a:pPr algn="just" defTabSz="457200">
              <a:defRPr sz="2900">
                <a:solidFill>
                  <a:schemeClr val="accent1">
                    <a:hueOff val="114395"/>
                    <a:lumOff val="-24975"/>
                  </a:schemeClr>
                </a:solidFill>
              </a:defRPr>
            </a:pPr>
            <a:r>
              <a:rPr lang="en-US" b="1" dirty="0"/>
              <a:t>Por conseguinte, os produtores locais devem: </a:t>
            </a:r>
          </a:p>
          <a:p>
            <a:pPr marL="457200" indent="-457200" algn="just" defTabSz="457200">
              <a:buFont typeface="Arial" panose="020B0604020202020204" pitchFamily="34" charset="0"/>
              <a:buChar char="•"/>
              <a:defRPr sz="2900">
                <a:solidFill>
                  <a:schemeClr val="accent1">
                    <a:hueOff val="114395"/>
                    <a:lumOff val="-24975"/>
                  </a:schemeClr>
                </a:solidFill>
              </a:defRPr>
            </a:pPr>
            <a:r>
              <a:rPr lang="en-US" dirty="0"/>
              <a:t>Adotar uma abordagem narrativa da rotulagem;</a:t>
            </a:r>
          </a:p>
          <a:p>
            <a:pPr marL="457200" indent="-457200" algn="just" defTabSz="457200">
              <a:buFont typeface="Arial" panose="020B0604020202020204" pitchFamily="34" charset="0"/>
              <a:buChar char="•"/>
              <a:defRPr sz="2900">
                <a:solidFill>
                  <a:schemeClr val="accent1">
                    <a:hueOff val="114395"/>
                    <a:lumOff val="-24975"/>
                  </a:schemeClr>
                </a:solidFill>
              </a:defRPr>
            </a:pPr>
            <a:r>
              <a:rPr lang="en-US" dirty="0"/>
              <a:t>Atualizar as suas competências e investimentos em promoção digital e narração de histórias. Devem estabelecer uma presença nas redes sociais para partilhar de forma favorável a conversa online sobre os seus produtos. Quando lidam com especialistas não locais nestes domínios, devem fornecer-lhes informações suficientes sobre a cultura e as tradições locais e garantir que as mensagens difundidas aos turistas e aos clientes não locais permanecem autênticas e culturalmente ressonantes para os locais;</a:t>
            </a:r>
          </a:p>
          <a:p>
            <a:pPr marL="457200" indent="-457200" algn="just" defTabSz="457200">
              <a:buFont typeface="Arial" panose="020B0604020202020204" pitchFamily="34" charset="0"/>
              <a:buChar char="•"/>
              <a:defRPr sz="2900">
                <a:solidFill>
                  <a:schemeClr val="accent1">
                    <a:hueOff val="114395"/>
                    <a:lumOff val="-24975"/>
                  </a:schemeClr>
                </a:solidFill>
              </a:defRPr>
            </a:pPr>
            <a:r>
              <a:rPr lang="en-US" dirty="0"/>
              <a:t>Conceber cuidadosamente oportunidades para a criação de conteúdos gerados pelos utilizadores. Os produtores locais podem avaliar todos os pontos de contacto existentes com os consumidores em termos de oportunidades visuais para momentos </a:t>
            </a:r>
            <a:r>
              <a:rPr lang="en-US" sz="2900" b="1" dirty="0">
                <a:solidFill>
                  <a:schemeClr val="accent4">
                    <a:hueOff val="-476017"/>
                    <a:lumOff val="-10042"/>
                  </a:schemeClr>
                </a:solidFill>
              </a:rPr>
              <a:t>"</a:t>
            </a:r>
            <a:r>
              <a:rPr lang="en-US" sz="2900" b="1" dirty="0" err="1">
                <a:solidFill>
                  <a:schemeClr val="accent4">
                    <a:hueOff val="-476017"/>
                    <a:lumOff val="-10042"/>
                  </a:schemeClr>
                </a:solidFill>
              </a:rPr>
              <a:t>Instagramáveis</a:t>
            </a:r>
            <a:r>
              <a:rPr lang="en-US" sz="2900" b="1" dirty="0">
                <a:solidFill>
                  <a:schemeClr val="accent4">
                    <a:hueOff val="-476017"/>
                    <a:lumOff val="-10042"/>
                  </a:schemeClr>
                </a:solidFill>
              </a:rPr>
              <a:t>" </a:t>
            </a:r>
            <a:r>
              <a:rPr lang="en-US" dirty="0"/>
              <a:t>ou criar novos pontos de contacto com esta lógica. Para beneficiar dos conteúdos gerados pelos utilizadores, os produtores de património devem também comunicar as suas redes sociais oficiais e hashtags preferidas.</a:t>
            </a:r>
          </a:p>
        </p:txBody>
      </p:sp>
      <p:sp>
        <p:nvSpPr>
          <p:cNvPr id="438" name="UNIT 4…"/>
          <p:cNvSpPr txBox="1"/>
          <p:nvPr/>
        </p:nvSpPr>
        <p:spPr>
          <a:xfrm>
            <a:off x="740130" y="3044876"/>
            <a:ext cx="3043223" cy="1781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3</a:t>
            </a:r>
            <a:endParaRPr dirty="0"/>
          </a:p>
          <a:p>
            <a:pPr algn="l" defTabSz="457200">
              <a:defRPr sz="2100" b="1">
                <a:solidFill>
                  <a:srgbClr val="FFFFFF"/>
                </a:solidFill>
              </a:defRPr>
            </a:pPr>
            <a:r>
              <a:rPr lang="en-US" dirty="0"/>
              <a:t>Comunicar o património através da narração de histórias digitais e experimentais</a:t>
            </a:r>
            <a:r>
              <a:rPr dirty="0"/>
              <a:t>.</a:t>
            </a:r>
          </a:p>
        </p:txBody>
      </p:sp>
      <p:grpSp>
        <p:nvGrpSpPr>
          <p:cNvPr id="441" name="Agrupar"/>
          <p:cNvGrpSpPr/>
          <p:nvPr/>
        </p:nvGrpSpPr>
        <p:grpSpPr>
          <a:xfrm>
            <a:off x="20340637" y="14816810"/>
            <a:ext cx="1300908" cy="446058"/>
            <a:chOff x="0" y="0"/>
            <a:chExt cx="1300907" cy="446057"/>
          </a:xfrm>
        </p:grpSpPr>
        <p:sp>
          <p:nvSpPr>
            <p:cNvPr id="439"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440"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436"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437" name="The actions to get a satisfied customer with your product can be the following:…"/>
          <p:cNvSpPr txBox="1"/>
          <p:nvPr/>
        </p:nvSpPr>
        <p:spPr>
          <a:xfrm>
            <a:off x="6269770" y="2047803"/>
            <a:ext cx="14369869" cy="781195"/>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square" lIns="82020" tIns="82020" rIns="82020" bIns="82020" anchor="ctr">
            <a:spAutoFit/>
          </a:bodyPr>
          <a:lstStyle/>
          <a:p>
            <a:pPr defTabSz="457200">
              <a:defRPr sz="2900">
                <a:solidFill>
                  <a:schemeClr val="accent1">
                    <a:hueOff val="114395"/>
                    <a:lumOff val="-24975"/>
                  </a:schemeClr>
                </a:solidFill>
              </a:defRPr>
            </a:pPr>
            <a:r>
              <a:rPr lang="en-US" sz="4000" b="1" dirty="0"/>
              <a:t>Transição do património cultural para o património digital.</a:t>
            </a:r>
          </a:p>
        </p:txBody>
      </p:sp>
      <p:sp>
        <p:nvSpPr>
          <p:cNvPr id="438" name="UNIT 4…"/>
          <p:cNvSpPr txBox="1"/>
          <p:nvPr/>
        </p:nvSpPr>
        <p:spPr>
          <a:xfrm>
            <a:off x="740130" y="3044876"/>
            <a:ext cx="3043223" cy="1781469"/>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algn="l" defTabSz="457200">
              <a:defRPr sz="2100" b="1">
                <a:solidFill>
                  <a:srgbClr val="FFFFFF"/>
                </a:solidFill>
              </a:defRPr>
            </a:pPr>
            <a:r>
              <a:rPr dirty="0"/>
              <a:t>UNIDADE </a:t>
            </a:r>
            <a:r>
              <a:rPr lang="en-US" dirty="0"/>
              <a:t>3</a:t>
            </a:r>
            <a:endParaRPr dirty="0"/>
          </a:p>
          <a:p>
            <a:pPr algn="l" defTabSz="457200">
              <a:defRPr sz="2100" b="1">
                <a:solidFill>
                  <a:srgbClr val="FFFFFF"/>
                </a:solidFill>
              </a:defRPr>
            </a:pPr>
            <a:r>
              <a:rPr lang="en-US" dirty="0"/>
              <a:t>Comunicar o património através da narração de histórias digitais e experimentais</a:t>
            </a:r>
            <a:r>
              <a:rPr dirty="0"/>
              <a:t>.</a:t>
            </a:r>
          </a:p>
        </p:txBody>
      </p:sp>
      <p:grpSp>
        <p:nvGrpSpPr>
          <p:cNvPr id="441" name="Agrupar"/>
          <p:cNvGrpSpPr/>
          <p:nvPr/>
        </p:nvGrpSpPr>
        <p:grpSpPr>
          <a:xfrm>
            <a:off x="20340637" y="14816810"/>
            <a:ext cx="1300908" cy="446058"/>
            <a:chOff x="0" y="0"/>
            <a:chExt cx="1300907" cy="446057"/>
          </a:xfrm>
        </p:grpSpPr>
        <p:sp>
          <p:nvSpPr>
            <p:cNvPr id="439"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440"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2" name="TextBox 1">
            <a:extLst>
              <a:ext uri="{FF2B5EF4-FFF2-40B4-BE49-F238E27FC236}">
                <a16:creationId xmlns:a16="http://schemas.microsoft.com/office/drawing/2014/main" id="{05FB75D8-6183-A492-1973-864F978A3057}"/>
              </a:ext>
            </a:extLst>
          </p:cNvPr>
          <p:cNvSpPr txBox="1"/>
          <p:nvPr/>
        </p:nvSpPr>
        <p:spPr>
          <a:xfrm>
            <a:off x="6025810" y="4155581"/>
            <a:ext cx="14912832" cy="52747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020" tIns="82020" rIns="82020" bIns="82020" numCol="1" spcCol="38100" rtlCol="0" anchor="ctr">
            <a:spAutoFit/>
          </a:bodyPr>
          <a:lstStyle/>
          <a:p>
            <a:pPr marL="0" marR="0" indent="0" algn="just" defTabSz="2799574" rtl="0" fontAlgn="auto" latinLnBrk="0" hangingPunct="0">
              <a:lnSpc>
                <a:spcPct val="100000"/>
              </a:lnSpc>
              <a:spcBef>
                <a:spcPts val="0"/>
              </a:spcBef>
              <a:spcAft>
                <a:spcPts val="0"/>
              </a:spcAft>
              <a:buClrTx/>
              <a:buSzTx/>
              <a:buFontTx/>
              <a:buNone/>
              <a:tabLst/>
            </a:pPr>
            <a:r>
              <a:rPr lang="en-US" sz="2800" dirty="0">
                <a:solidFill>
                  <a:schemeClr val="accent1">
                    <a:hueOff val="114395"/>
                    <a:lumOff val="-24975"/>
                  </a:schemeClr>
                </a:solidFill>
              </a:rPr>
              <a:t>Transformar o património cultural em património digital, preservá-lo e torná-lo sustentável, transmitindo-o às gerações futuras, é de grande importância para o desenvolvimento económico.</a:t>
            </a:r>
          </a:p>
          <a:p>
            <a:pPr marL="0" marR="0" indent="0" algn="just" defTabSz="2799574" rtl="0" fontAlgn="auto" latinLnBrk="0" hangingPunct="0">
              <a:lnSpc>
                <a:spcPct val="100000"/>
              </a:lnSpc>
              <a:spcBef>
                <a:spcPts val="0"/>
              </a:spcBef>
              <a:spcAft>
                <a:spcPts val="0"/>
              </a:spcAft>
              <a:buClrTx/>
              <a:buSzTx/>
              <a:buFontTx/>
              <a:buNone/>
              <a:tabLst/>
            </a:pPr>
            <a:endParaRPr lang="en-US" sz="2800" dirty="0">
              <a:solidFill>
                <a:schemeClr val="accent1">
                  <a:hueOff val="114395"/>
                  <a:lumOff val="-24975"/>
                </a:schemeClr>
              </a:solidFill>
            </a:endParaRPr>
          </a:p>
          <a:p>
            <a:pPr marL="0" marR="0" indent="0" algn="just" defTabSz="2799574" rtl="0" fontAlgn="auto" latinLnBrk="0" hangingPunct="0">
              <a:lnSpc>
                <a:spcPct val="100000"/>
              </a:lnSpc>
              <a:spcBef>
                <a:spcPts val="0"/>
              </a:spcBef>
              <a:spcAft>
                <a:spcPts val="0"/>
              </a:spcAft>
              <a:buClrTx/>
              <a:buSzTx/>
              <a:buFontTx/>
              <a:buNone/>
              <a:tabLst/>
            </a:pPr>
            <a:endParaRPr lang="en-US" sz="2800" dirty="0">
              <a:solidFill>
                <a:schemeClr val="accent1">
                  <a:hueOff val="114395"/>
                  <a:lumOff val="-24975"/>
                </a:schemeClr>
              </a:solidFill>
            </a:endParaRPr>
          </a:p>
          <a:p>
            <a:pPr marL="0" marR="0" indent="0" algn="just" defTabSz="2799574" rtl="0" fontAlgn="auto" latinLnBrk="0" hangingPunct="0">
              <a:lnSpc>
                <a:spcPct val="100000"/>
              </a:lnSpc>
              <a:spcBef>
                <a:spcPts val="0"/>
              </a:spcBef>
              <a:spcAft>
                <a:spcPts val="0"/>
              </a:spcAft>
              <a:buClrTx/>
              <a:buSzTx/>
              <a:buFontTx/>
              <a:buNone/>
              <a:tabLst/>
            </a:pPr>
            <a:r>
              <a:rPr lang="en-US" sz="2800" dirty="0">
                <a:solidFill>
                  <a:schemeClr val="accent1">
                    <a:hueOff val="114395"/>
                    <a:lumOff val="-24975"/>
                  </a:schemeClr>
                </a:solidFill>
              </a:rPr>
              <a:t>O património digital é constituído por materiais informatizados com um valor duradouro que deve ser preservado para as gerações futuras. De facto, se a digitalização do património cultural assegura a preservação dos documentos e materiais originais, permite a igualdade de acesso de todos a esse património. A digitalização evita que obras escritas, imagens, gravações vídeo e áudio e documentos especialmente raros se desgastem e se percam, e dá também um contributo importante para o turismo cultural, permitindo que os visitantes acedam a esses materiais em qualquer altura e lugar. </a:t>
            </a:r>
          </a:p>
          <a:p>
            <a:pPr marL="0" marR="0" indent="0" algn="just" defTabSz="2799574" rtl="0" fontAlgn="auto" latinLnBrk="0" hangingPunct="0">
              <a:lnSpc>
                <a:spcPct val="100000"/>
              </a:lnSpc>
              <a:spcBef>
                <a:spcPts val="0"/>
              </a:spcBef>
              <a:spcAft>
                <a:spcPts val="0"/>
              </a:spcAft>
              <a:buClrTx/>
              <a:buSzTx/>
              <a:buFontTx/>
              <a:buNone/>
              <a:tabLst/>
            </a:pPr>
            <a:endParaRPr kumimoji="0" lang="el-GR" sz="2000" b="0" i="0" u="none" strike="noStrike" cap="none" spc="0" normalizeH="0" baseline="0" dirty="0">
              <a:ln>
                <a:noFill/>
              </a:ln>
              <a:solidFill>
                <a:srgbClr val="5E5E5E"/>
              </a:solidFill>
              <a:effectLst/>
              <a:uFillTx/>
              <a:latin typeface="+mn-lt"/>
              <a:ea typeface="+mn-ea"/>
              <a:cs typeface="+mn-cs"/>
              <a:sym typeface="Helvetica Neue"/>
            </a:endParaRPr>
          </a:p>
        </p:txBody>
      </p:sp>
      <p:sp>
        <p:nvSpPr>
          <p:cNvPr id="10" name="Rectángulo redondeado">
            <a:extLst>
              <a:ext uri="{FF2B5EF4-FFF2-40B4-BE49-F238E27FC236}">
                <a16:creationId xmlns:a16="http://schemas.microsoft.com/office/drawing/2014/main" id="{19EBD2AA-1B36-9797-C1DE-7E8A31F70CA6}"/>
              </a:ext>
            </a:extLst>
          </p:cNvPr>
          <p:cNvSpPr/>
          <p:nvPr/>
        </p:nvSpPr>
        <p:spPr>
          <a:xfrm>
            <a:off x="1137723" y="11900195"/>
            <a:ext cx="6912974" cy="2451909"/>
          </a:xfrm>
          <a:prstGeom prst="roundRect">
            <a:avLst>
              <a:gd name="adj" fmla="val 9029"/>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pic>
        <p:nvPicPr>
          <p:cNvPr id="11" name="Imagen" descr="Imagen">
            <a:extLst>
              <a:ext uri="{FF2B5EF4-FFF2-40B4-BE49-F238E27FC236}">
                <a16:creationId xmlns:a16="http://schemas.microsoft.com/office/drawing/2014/main" id="{CFB0F5CD-7BE1-D39E-BB96-EC215CA75A2C}"/>
              </a:ext>
            </a:extLst>
          </p:cNvPr>
          <p:cNvPicPr>
            <a:picLocks noChangeAspect="1"/>
          </p:cNvPicPr>
          <p:nvPr/>
        </p:nvPicPr>
        <p:blipFill>
          <a:blip r:embed="rId3"/>
          <a:stretch>
            <a:fillRect/>
          </a:stretch>
        </p:blipFill>
        <p:spPr>
          <a:xfrm>
            <a:off x="1388271" y="12268832"/>
            <a:ext cx="752815" cy="1738029"/>
          </a:xfrm>
          <a:prstGeom prst="rect">
            <a:avLst/>
          </a:prstGeom>
          <a:ln w="12700">
            <a:miter lim="400000"/>
          </a:ln>
        </p:spPr>
      </p:pic>
      <p:sp>
        <p:nvSpPr>
          <p:cNvPr id="3" name="TextBox 2">
            <a:extLst>
              <a:ext uri="{FF2B5EF4-FFF2-40B4-BE49-F238E27FC236}">
                <a16:creationId xmlns:a16="http://schemas.microsoft.com/office/drawing/2014/main" id="{1DB4BB79-23B8-8E86-D980-4C013DB8A560}"/>
              </a:ext>
            </a:extLst>
          </p:cNvPr>
          <p:cNvSpPr txBox="1"/>
          <p:nvPr/>
        </p:nvSpPr>
        <p:spPr>
          <a:xfrm>
            <a:off x="2363654" y="12182475"/>
            <a:ext cx="5466521" cy="20123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020" tIns="82020" rIns="82020" bIns="82020" numCol="1" spcCol="38100" rtlCol="0" anchor="ctr">
            <a:spAutoFit/>
          </a:bodyPr>
          <a:lstStyle/>
          <a:p>
            <a:pPr marL="0" marR="0" indent="0" algn="ctr" defTabSz="2799574" rtl="0" fontAlgn="auto" latinLnBrk="0" hangingPunct="0">
              <a:lnSpc>
                <a:spcPct val="100000"/>
              </a:lnSpc>
              <a:spcBef>
                <a:spcPts val="0"/>
              </a:spcBef>
              <a:spcAft>
                <a:spcPts val="0"/>
              </a:spcAft>
              <a:buClrTx/>
              <a:buSzTx/>
              <a:buFontTx/>
              <a:buNone/>
              <a:tabLst/>
            </a:pPr>
            <a:r>
              <a:rPr lang="en-US" sz="2000" b="1" i="1" dirty="0">
                <a:solidFill>
                  <a:schemeClr val="accent1">
                    <a:hueOff val="114395"/>
                    <a:lumOff val="-24975"/>
                  </a:schemeClr>
                </a:solidFill>
              </a:rPr>
              <a:t>A infraestrutura tecnológica deve ser desenvolvida em primeiro lugar para evitar possíveis deficiências em termos de tecnologia, Internet e gestão aquando da transferência de elementos culturais para o ambiente digital.</a:t>
            </a:r>
            <a:endParaRPr kumimoji="0" lang="el-GR" sz="2000" b="1" i="1" u="none" strike="noStrike" cap="none" spc="0" normalizeH="0" baseline="0" dirty="0">
              <a:ln>
                <a:noFill/>
              </a:ln>
              <a:solidFill>
                <a:srgbClr val="5E5E5E"/>
              </a:solidFill>
              <a:effectLst/>
              <a:uFillTx/>
              <a:latin typeface="+mn-lt"/>
              <a:ea typeface="+mn-ea"/>
              <a:cs typeface="+mn-cs"/>
              <a:sym typeface="Helvetica Neue"/>
            </a:endParaRPr>
          </a:p>
        </p:txBody>
      </p:sp>
      <p:pic>
        <p:nvPicPr>
          <p:cNvPr id="5" name="Picture 4" descr="A picture containing text, person, computer&#10;&#10;Description automatically generated">
            <a:extLst>
              <a:ext uri="{FF2B5EF4-FFF2-40B4-BE49-F238E27FC236}">
                <a16:creationId xmlns:a16="http://schemas.microsoft.com/office/drawing/2014/main" id="{768F86B4-BB10-F089-6918-C16A2836F6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7900" y="9891321"/>
            <a:ext cx="7986245" cy="5371548"/>
          </a:xfrm>
          <a:prstGeom prst="rect">
            <a:avLst/>
          </a:prstGeom>
        </p:spPr>
      </p:pic>
    </p:spTree>
    <p:extLst>
      <p:ext uri="{BB962C8B-B14F-4D97-AF65-F5344CB8AC3E}">
        <p14:creationId xmlns:p14="http://schemas.microsoft.com/office/powerpoint/2010/main" val="272167092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436"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437" name="The actions to get a satisfied customer with your product can be the following:…"/>
          <p:cNvSpPr txBox="1"/>
          <p:nvPr/>
        </p:nvSpPr>
        <p:spPr>
          <a:xfrm>
            <a:off x="6269770" y="3971363"/>
            <a:ext cx="14960213" cy="4628402"/>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square" lIns="82020" tIns="82020" rIns="82020" bIns="82020" anchor="ctr">
            <a:spAutoFit/>
          </a:bodyPr>
          <a:lstStyle/>
          <a:p>
            <a:pPr algn="just" defTabSz="457200">
              <a:defRPr sz="2900">
                <a:solidFill>
                  <a:schemeClr val="accent1">
                    <a:hueOff val="114395"/>
                    <a:lumOff val="-24975"/>
                  </a:schemeClr>
                </a:solidFill>
              </a:defRPr>
            </a:pPr>
            <a:r>
              <a:rPr lang="en-US" dirty="0"/>
              <a:t>A digitalização facilita o acesso dos potenciais clientes a informações sobre a escolha do destino e do </a:t>
            </a:r>
            <a:r>
              <a:rPr lang="en-US" dirty="0" err="1"/>
              <a:t>produto</a:t>
            </a:r>
            <a:r>
              <a:rPr lang="en-US" dirty="0"/>
              <a:t>.</a:t>
            </a:r>
          </a:p>
          <a:p>
            <a:pPr algn="just" defTabSz="457200">
              <a:defRPr sz="2900">
                <a:solidFill>
                  <a:schemeClr val="accent1">
                    <a:hueOff val="114395"/>
                    <a:lumOff val="-24975"/>
                  </a:schemeClr>
                </a:solidFill>
              </a:defRPr>
            </a:pPr>
            <a:r>
              <a:rPr lang="en-US" dirty="0"/>
              <a:t>Isto porque os turistas contemporâneos também querem experimentar o património no contexto do turismo criativo. O turismo criativo aqui mencionado "é o tipo de turismo que proporciona aos visitantes a oportunidade de desenvolverem os seus potenciais criativos através da participação ativa em cursos e experiências de aprendizagem que são uma caraterística do destino de férias que visitam".  A vivência do património cultural imaterial do país, como a gastronomia, a música, a vida social, etc., que se encontra digitalizado e pode ser visto através da Internet para garantir a preservação e a sustentabilidade do turismo cultural, é uma preferência de muitos turistas.</a:t>
            </a:r>
          </a:p>
        </p:txBody>
      </p:sp>
      <p:sp>
        <p:nvSpPr>
          <p:cNvPr id="438" name="UNIT 4…"/>
          <p:cNvSpPr txBox="1"/>
          <p:nvPr/>
        </p:nvSpPr>
        <p:spPr>
          <a:xfrm>
            <a:off x="740130" y="3044876"/>
            <a:ext cx="3043223" cy="1781469"/>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algn="l" defTabSz="457200">
              <a:defRPr sz="2100" b="1">
                <a:solidFill>
                  <a:srgbClr val="FFFFFF"/>
                </a:solidFill>
              </a:defRPr>
            </a:pPr>
            <a:r>
              <a:rPr dirty="0"/>
              <a:t>UNIDADE </a:t>
            </a:r>
            <a:r>
              <a:rPr lang="en-US" dirty="0"/>
              <a:t>3</a:t>
            </a:r>
            <a:endParaRPr dirty="0"/>
          </a:p>
          <a:p>
            <a:pPr algn="l" defTabSz="457200">
              <a:defRPr sz="2100" b="1">
                <a:solidFill>
                  <a:srgbClr val="FFFFFF"/>
                </a:solidFill>
              </a:defRPr>
            </a:pPr>
            <a:r>
              <a:rPr lang="en-US" dirty="0"/>
              <a:t>Comunicar o património através da narração de histórias digitais e experimentais</a:t>
            </a:r>
            <a:r>
              <a:rPr dirty="0"/>
              <a:t>.</a:t>
            </a:r>
          </a:p>
        </p:txBody>
      </p:sp>
      <p:grpSp>
        <p:nvGrpSpPr>
          <p:cNvPr id="441" name="Agrupar"/>
          <p:cNvGrpSpPr/>
          <p:nvPr/>
        </p:nvGrpSpPr>
        <p:grpSpPr>
          <a:xfrm>
            <a:off x="20340637" y="14816810"/>
            <a:ext cx="1300908" cy="446058"/>
            <a:chOff x="0" y="0"/>
            <a:chExt cx="1300907" cy="446057"/>
          </a:xfrm>
        </p:grpSpPr>
        <p:sp>
          <p:nvSpPr>
            <p:cNvPr id="439"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440"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9" name="The actions to get a satisfied customer with your product can be the following:…">
            <a:extLst>
              <a:ext uri="{FF2B5EF4-FFF2-40B4-BE49-F238E27FC236}">
                <a16:creationId xmlns:a16="http://schemas.microsoft.com/office/drawing/2014/main" id="{07B44D71-409C-72BC-744D-F9B6359514A0}"/>
              </a:ext>
            </a:extLst>
          </p:cNvPr>
          <p:cNvSpPr txBox="1"/>
          <p:nvPr/>
        </p:nvSpPr>
        <p:spPr>
          <a:xfrm>
            <a:off x="6276524" y="2047802"/>
            <a:ext cx="14635986" cy="781195"/>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square" lIns="82020" tIns="82020" rIns="82020" bIns="82020" anchor="ctr">
            <a:spAutoFit/>
          </a:bodyPr>
          <a:lstStyle/>
          <a:p>
            <a:pPr defTabSz="457200">
              <a:defRPr sz="2900">
                <a:solidFill>
                  <a:schemeClr val="accent1">
                    <a:hueOff val="114395"/>
                    <a:lumOff val="-24975"/>
                  </a:schemeClr>
                </a:solidFill>
              </a:defRPr>
            </a:pPr>
            <a:r>
              <a:rPr lang="en-US" sz="4000" b="1" dirty="0"/>
              <a:t>Transição do património cultural para o património digital.</a:t>
            </a:r>
          </a:p>
        </p:txBody>
      </p:sp>
      <p:pic>
        <p:nvPicPr>
          <p:cNvPr id="3" name="Picture 2" descr="A picture containing basket, container&#10;&#10;Description automatically generated">
            <a:extLst>
              <a:ext uri="{FF2B5EF4-FFF2-40B4-BE49-F238E27FC236}">
                <a16:creationId xmlns:a16="http://schemas.microsoft.com/office/drawing/2014/main" id="{55B1F01F-DA95-25F3-FBD1-81AE0CD9C6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4662" y="9589856"/>
            <a:ext cx="8510428" cy="5673013"/>
          </a:xfrm>
          <a:prstGeom prst="rect">
            <a:avLst/>
          </a:prstGeom>
        </p:spPr>
      </p:pic>
    </p:spTree>
    <p:extLst>
      <p:ext uri="{BB962C8B-B14F-4D97-AF65-F5344CB8AC3E}">
        <p14:creationId xmlns:p14="http://schemas.microsoft.com/office/powerpoint/2010/main" val="335546552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583"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584" name="Unit 4…"/>
          <p:cNvSpPr txBox="1"/>
          <p:nvPr/>
        </p:nvSpPr>
        <p:spPr>
          <a:xfrm>
            <a:off x="8715137" y="1120499"/>
            <a:ext cx="8858726" cy="1873802"/>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none" lIns="82020" tIns="82020" rIns="82020" bIns="82020" anchor="ctr">
            <a:spAutoFit/>
          </a:bodyPr>
          <a:lstStyle/>
          <a:p>
            <a:pPr defTabSz="738187">
              <a:defRPr sz="3200">
                <a:solidFill>
                  <a:schemeClr val="accent1">
                    <a:hueOff val="114395"/>
                    <a:lumOff val="-24975"/>
                  </a:schemeClr>
                </a:solidFill>
                <a:latin typeface="Helvetica"/>
                <a:ea typeface="Helvetica"/>
                <a:cs typeface="Helvetica"/>
                <a:sym typeface="Helvetica"/>
              </a:defRPr>
            </a:pPr>
            <a:r>
              <a:rPr dirty="0"/>
              <a:t>Unidade </a:t>
            </a:r>
            <a:r>
              <a:rPr lang="en-US" dirty="0"/>
              <a:t>3</a:t>
            </a:r>
            <a:endParaRPr dirty="0"/>
          </a:p>
          <a:p>
            <a:pPr defTabSz="738187">
              <a:defRPr sz="5000">
                <a:solidFill>
                  <a:schemeClr val="accent1">
                    <a:hueOff val="114395"/>
                    <a:lumOff val="-24975"/>
                  </a:schemeClr>
                </a:solidFill>
                <a:latin typeface="A.C.M.E. Secret Agent"/>
                <a:ea typeface="A.C.M.E. Secret Agent"/>
                <a:cs typeface="A.C.M.E. Secret Agent"/>
                <a:sym typeface="A.C.M.E. Secret Agent"/>
              </a:defRPr>
            </a:pPr>
            <a:r>
              <a:rPr dirty="0"/>
              <a:t>Perguntas de </a:t>
            </a:r>
            <a:r>
              <a:rPr lang="en-GB" dirty="0" err="1"/>
              <a:t>correção</a:t>
            </a:r>
            <a:r>
              <a:rPr lang="en-GB" dirty="0"/>
              <a:t> </a:t>
            </a:r>
            <a:r>
              <a:rPr lang="en-GB" dirty="0" err="1"/>
              <a:t>autónoma</a:t>
            </a:r>
            <a:endParaRPr dirty="0"/>
          </a:p>
          <a:p>
            <a:pPr defTabSz="738187">
              <a:defRPr sz="2900">
                <a:solidFill>
                  <a:schemeClr val="accent1">
                    <a:hueOff val="114395"/>
                    <a:lumOff val="-24975"/>
                  </a:schemeClr>
                </a:solidFill>
                <a:latin typeface="Helvetica"/>
                <a:ea typeface="Helvetica"/>
                <a:cs typeface="Helvetica"/>
                <a:sym typeface="Helvetica"/>
              </a:defRPr>
            </a:pPr>
            <a:r>
              <a:rPr lang="pt-PT" dirty="0"/>
              <a:t>I</a:t>
            </a:r>
            <a:r>
              <a:rPr dirty="0" err="1"/>
              <a:t>ndique</a:t>
            </a:r>
            <a:r>
              <a:rPr dirty="0"/>
              <a:t> a </a:t>
            </a:r>
            <a:r>
              <a:rPr dirty="0" err="1"/>
              <a:t>resposta</a:t>
            </a:r>
            <a:r>
              <a:rPr dirty="0"/>
              <a:t> </a:t>
            </a:r>
            <a:r>
              <a:rPr lang="en-GB" dirty="0" err="1"/>
              <a:t>correta</a:t>
            </a:r>
            <a:endParaRPr dirty="0"/>
          </a:p>
        </p:txBody>
      </p:sp>
      <p:grpSp>
        <p:nvGrpSpPr>
          <p:cNvPr id="588" name="Agrupar"/>
          <p:cNvGrpSpPr/>
          <p:nvPr/>
        </p:nvGrpSpPr>
        <p:grpSpPr>
          <a:xfrm>
            <a:off x="20340637" y="14829510"/>
            <a:ext cx="1300908" cy="446058"/>
            <a:chOff x="0" y="0"/>
            <a:chExt cx="1300907" cy="446057"/>
          </a:xfrm>
        </p:grpSpPr>
        <p:sp>
          <p:nvSpPr>
            <p:cNvPr id="586"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587"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589" name="QUESTION 1…"/>
          <p:cNvSpPr txBox="1"/>
          <p:nvPr/>
        </p:nvSpPr>
        <p:spPr>
          <a:xfrm>
            <a:off x="6313294" y="3391429"/>
            <a:ext cx="15090596" cy="11438080"/>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numCol="2" spcCol="754529"/>
          <a:lstStyle/>
          <a:p>
            <a:pPr algn="l" defTabSz="457200">
              <a:defRPr b="1">
                <a:solidFill>
                  <a:schemeClr val="accent1">
                    <a:hueOff val="114395"/>
                    <a:lumOff val="-24975"/>
                  </a:schemeClr>
                </a:solidFill>
              </a:defRPr>
            </a:pPr>
            <a:r>
              <a:rPr dirty="0"/>
              <a:t>PERGUNTA 1</a:t>
            </a:r>
          </a:p>
          <a:p>
            <a:pPr algn="l" defTabSz="457200">
              <a:defRPr>
                <a:solidFill>
                  <a:schemeClr val="accent1">
                    <a:hueOff val="114395"/>
                    <a:lumOff val="-24975"/>
                  </a:schemeClr>
                </a:solidFill>
              </a:defRPr>
            </a:pPr>
            <a:r>
              <a:rPr lang="en-US" dirty="0"/>
              <a:t>A narração de histórias digitais é uma forma rentável de interagir com públicos e </a:t>
            </a:r>
            <a:r>
              <a:rPr lang="en-US" dirty="0" err="1"/>
              <a:t>seguidores</a:t>
            </a:r>
            <a:r>
              <a:rPr lang="en-US" dirty="0"/>
              <a:t> online e permite interagir com as gerações mais jovens de "nativos digitais".</a:t>
            </a:r>
            <a:endParaRPr dirty="0"/>
          </a:p>
          <a:p>
            <a:pPr marL="355599" lvl="1" indent="-355599" algn="l" defTabSz="457200">
              <a:buSzPct val="100000"/>
              <a:buAutoNum type="alphaLcParenR"/>
              <a:defRPr>
                <a:solidFill>
                  <a:schemeClr val="accent3">
                    <a:hueOff val="362282"/>
                    <a:satOff val="31803"/>
                    <a:lumOff val="-18242"/>
                  </a:schemeClr>
                </a:solidFill>
              </a:defRPr>
            </a:pPr>
            <a:r>
              <a:rPr lang="en-US" dirty="0"/>
              <a:t>Verdadeiro</a:t>
            </a:r>
          </a:p>
          <a:p>
            <a:pPr marL="355599" lvl="1" indent="-355599" algn="l" defTabSz="457200">
              <a:buSzPct val="100000"/>
              <a:buAutoNum type="alphaLcParenR"/>
              <a:defRPr>
                <a:solidFill>
                  <a:schemeClr val="accent3">
                    <a:hueOff val="362282"/>
                    <a:satOff val="31803"/>
                    <a:lumOff val="-18242"/>
                  </a:schemeClr>
                </a:solidFill>
              </a:defRPr>
            </a:pPr>
            <a:r>
              <a:rPr lang="en-US" dirty="0">
                <a:solidFill>
                  <a:schemeClr val="accent1">
                    <a:hueOff val="114395"/>
                    <a:lumOff val="-24975"/>
                  </a:schemeClr>
                </a:solidFill>
              </a:rPr>
              <a:t>Falso</a:t>
            </a:r>
            <a:endParaRPr dirty="0">
              <a:solidFill>
                <a:schemeClr val="accent1">
                  <a:hueOff val="114395"/>
                  <a:lumOff val="-24975"/>
                </a:schemeClr>
              </a:solidFill>
            </a:endParaRPr>
          </a:p>
          <a:p>
            <a:pPr algn="l" defTabSz="457200">
              <a:defRPr>
                <a:solidFill>
                  <a:schemeClr val="accent1">
                    <a:hueOff val="114395"/>
                    <a:lumOff val="-24975"/>
                  </a:schemeClr>
                </a:solidFill>
              </a:defRPr>
            </a:pPr>
            <a:endParaRPr dirty="0"/>
          </a:p>
          <a:p>
            <a:pPr algn="l" defTabSz="457200">
              <a:defRPr b="1">
                <a:solidFill>
                  <a:schemeClr val="accent1">
                    <a:hueOff val="114395"/>
                    <a:lumOff val="-24975"/>
                  </a:schemeClr>
                </a:solidFill>
              </a:defRPr>
            </a:pPr>
            <a:r>
              <a:rPr dirty="0"/>
              <a:t>PERGUNTA 2</a:t>
            </a:r>
          </a:p>
          <a:p>
            <a:pPr algn="l" defTabSz="457200">
              <a:defRPr>
                <a:solidFill>
                  <a:schemeClr val="accent1">
                    <a:hueOff val="114395"/>
                    <a:lumOff val="-24975"/>
                  </a:schemeClr>
                </a:solidFill>
              </a:defRPr>
            </a:pPr>
            <a:r>
              <a:rPr lang="en-US" dirty="0"/>
              <a:t>O que é o património digital?</a:t>
            </a:r>
            <a:endParaRPr dirty="0"/>
          </a:p>
          <a:p>
            <a:pPr marL="355599" lvl="1" indent="-355599" algn="l" defTabSz="457200">
              <a:buSzPct val="100000"/>
              <a:buAutoNum type="alphaLcParenR"/>
              <a:defRPr>
                <a:solidFill>
                  <a:schemeClr val="accent3">
                    <a:hueOff val="362282"/>
                    <a:satOff val="31803"/>
                    <a:lumOff val="-18242"/>
                  </a:schemeClr>
                </a:solidFill>
              </a:defRPr>
            </a:pPr>
            <a:r>
              <a:rPr lang="en-US" dirty="0">
                <a:solidFill>
                  <a:schemeClr val="accent1">
                    <a:hueOff val="114395"/>
                    <a:lumOff val="-24975"/>
                  </a:schemeClr>
                </a:solidFill>
              </a:rPr>
              <a:t>Todas as ferramentas digitais, como computadores, tablets, etc.</a:t>
            </a:r>
            <a:endParaRPr dirty="0">
              <a:solidFill>
                <a:schemeClr val="accent1">
                  <a:hueOff val="114395"/>
                  <a:lumOff val="-24975"/>
                </a:schemeClr>
              </a:solidFill>
            </a:endParaRPr>
          </a:p>
          <a:p>
            <a:pPr marL="355599" lvl="1" indent="-355599" algn="l" defTabSz="457200">
              <a:buSzPct val="100000"/>
              <a:buAutoNum type="alphaLcParenR"/>
              <a:defRPr>
                <a:solidFill>
                  <a:schemeClr val="accent1">
                    <a:hueOff val="114395"/>
                    <a:lumOff val="-24975"/>
                  </a:schemeClr>
                </a:solidFill>
              </a:defRPr>
            </a:pPr>
            <a:r>
              <a:rPr lang="en-US" dirty="0">
                <a:solidFill>
                  <a:schemeClr val="accent3">
                    <a:hueOff val="362282"/>
                    <a:satOff val="31803"/>
                    <a:lumOff val="-18242"/>
                  </a:schemeClr>
                </a:solidFill>
              </a:rPr>
              <a:t>É composto por materiais informáticos com um valor duradouro que deve ser preservado para as gerações futuras</a:t>
            </a:r>
            <a:endParaRPr dirty="0">
              <a:solidFill>
                <a:schemeClr val="accent3">
                  <a:hueOff val="362282"/>
                  <a:satOff val="31803"/>
                  <a:lumOff val="-18242"/>
                </a:schemeClr>
              </a:solidFill>
            </a:endParaRPr>
          </a:p>
          <a:p>
            <a:pPr marL="355599" lvl="1" indent="-355599" algn="l" defTabSz="457200">
              <a:buSzPct val="100000"/>
              <a:buAutoNum type="alphaLcParenR"/>
              <a:defRPr>
                <a:solidFill>
                  <a:schemeClr val="accent1">
                    <a:hueOff val="114395"/>
                    <a:lumOff val="-24975"/>
                  </a:schemeClr>
                </a:solidFill>
              </a:defRPr>
            </a:pPr>
            <a:r>
              <a:rPr lang="en-US" dirty="0"/>
              <a:t>Fontes digitais antigas com uma boa relação custo-benefício</a:t>
            </a:r>
            <a:endParaRPr dirty="0"/>
          </a:p>
          <a:p>
            <a:pPr marL="355599" lvl="1" indent="-355599" algn="l" defTabSz="457200">
              <a:buSzPct val="100000"/>
              <a:buAutoNum type="alphaLcParenR"/>
              <a:defRPr>
                <a:solidFill>
                  <a:schemeClr val="accent1">
                    <a:hueOff val="114395"/>
                    <a:lumOff val="-24975"/>
                  </a:schemeClr>
                </a:solidFill>
              </a:defRPr>
            </a:pPr>
            <a:r>
              <a:rPr lang="en-US" dirty="0"/>
              <a:t>Não existe tal coisa</a:t>
            </a:r>
            <a:r>
              <a:rPr dirty="0"/>
              <a:t>. </a:t>
            </a:r>
          </a:p>
          <a:p>
            <a:pPr algn="l" defTabSz="457200">
              <a:defRPr b="1">
                <a:solidFill>
                  <a:schemeClr val="accent1">
                    <a:hueOff val="114395"/>
                    <a:lumOff val="-24975"/>
                  </a:schemeClr>
                </a:solidFill>
              </a:defRPr>
            </a:pPr>
            <a:endParaRPr dirty="0"/>
          </a:p>
          <a:p>
            <a:pPr algn="l" defTabSz="457200">
              <a:defRPr b="1">
                <a:solidFill>
                  <a:schemeClr val="accent1">
                    <a:hueOff val="114395"/>
                    <a:lumOff val="-24975"/>
                  </a:schemeClr>
                </a:solidFill>
              </a:defRPr>
            </a:pPr>
            <a:r>
              <a:rPr dirty="0"/>
              <a:t>PERGUNTA 3</a:t>
            </a:r>
          </a:p>
          <a:p>
            <a:pPr algn="l" defTabSz="457200">
              <a:defRPr>
                <a:solidFill>
                  <a:schemeClr val="accent1">
                    <a:hueOff val="114395"/>
                    <a:lumOff val="-24975"/>
                  </a:schemeClr>
                </a:solidFill>
              </a:defRPr>
            </a:pPr>
            <a:r>
              <a:rPr lang="en-US" dirty="0"/>
              <a:t>O que é o turismo criativo</a:t>
            </a:r>
            <a:r>
              <a:rPr dirty="0"/>
              <a:t>?</a:t>
            </a:r>
          </a:p>
          <a:p>
            <a:pPr marL="355599" lvl="1" indent="-355599" algn="l" defTabSz="457200">
              <a:buSzPct val="100000"/>
              <a:buAutoNum type="alphaLcParenR"/>
              <a:defRPr>
                <a:solidFill>
                  <a:schemeClr val="accent1">
                    <a:hueOff val="114395"/>
                    <a:lumOff val="-24975"/>
                  </a:schemeClr>
                </a:solidFill>
              </a:defRPr>
            </a:pPr>
            <a:r>
              <a:rPr lang="en-US" dirty="0"/>
              <a:t>É o tipo de turismo em que se participa em eventos artísticos que reforçam a criatividade</a:t>
            </a:r>
            <a:r>
              <a:rPr dirty="0"/>
              <a:t>.</a:t>
            </a:r>
          </a:p>
          <a:p>
            <a:pPr marL="355599" lvl="1" indent="-355599" algn="l" defTabSz="457200">
              <a:buSzPct val="100000"/>
              <a:buAutoNum type="alphaLcParenR"/>
              <a:defRPr>
                <a:solidFill>
                  <a:schemeClr val="accent3">
                    <a:hueOff val="362282"/>
                    <a:satOff val="31803"/>
                    <a:lumOff val="-18242"/>
                  </a:schemeClr>
                </a:solidFill>
              </a:defRPr>
            </a:pPr>
            <a:r>
              <a:rPr lang="en-US" dirty="0"/>
              <a:t>Oferece a oportunidade de desenvolver a sua criatividade através da participação ativa em cursos e experiências de aprendizagem que são características de um destino de férias</a:t>
            </a:r>
            <a:r>
              <a:rPr dirty="0"/>
              <a:t>.</a:t>
            </a:r>
          </a:p>
          <a:p>
            <a:pPr marL="355599" lvl="1" indent="-355599" algn="l" defTabSz="457200">
              <a:buSzPct val="100000"/>
              <a:buAutoNum type="alphaLcParenR"/>
              <a:defRPr>
                <a:solidFill>
                  <a:schemeClr val="accent1">
                    <a:hueOff val="114395"/>
                    <a:lumOff val="-24975"/>
                  </a:schemeClr>
                </a:solidFill>
              </a:defRPr>
            </a:pPr>
            <a:r>
              <a:rPr lang="en-US" dirty="0"/>
              <a:t>É o tipo de turismo que os artistas escolhem fazer</a:t>
            </a:r>
            <a:endParaRPr dirty="0"/>
          </a:p>
          <a:p>
            <a:pPr marL="355599" lvl="1" indent="-355599" algn="l" defTabSz="457200">
              <a:buSzPct val="100000"/>
              <a:buAutoNum type="alphaLcParenR"/>
              <a:defRPr>
                <a:solidFill>
                  <a:schemeClr val="accent1">
                    <a:hueOff val="114395"/>
                    <a:lumOff val="-24975"/>
                  </a:schemeClr>
                </a:solidFill>
              </a:defRPr>
            </a:pPr>
            <a:r>
              <a:rPr lang="en-US" dirty="0"/>
              <a:t>Nenhuma das anteriores</a:t>
            </a:r>
            <a:endParaRPr dirty="0"/>
          </a:p>
          <a:p>
            <a:pPr marL="355599" lvl="1" indent="-355599" algn="l" defTabSz="457200">
              <a:buSzPct val="100000"/>
              <a:buAutoNum type="alphaLcParenR"/>
              <a:defRPr>
                <a:solidFill>
                  <a:schemeClr val="accent1">
                    <a:hueOff val="114395"/>
                    <a:lumOff val="-24975"/>
                  </a:schemeClr>
                </a:solidFill>
              </a:defRPr>
            </a:pPr>
            <a:endParaRPr dirty="0"/>
          </a:p>
          <a:p>
            <a:pPr algn="l" defTabSz="457200">
              <a:defRPr b="1">
                <a:solidFill>
                  <a:schemeClr val="accent1">
                    <a:hueOff val="114395"/>
                    <a:lumOff val="-24975"/>
                  </a:schemeClr>
                </a:solidFill>
              </a:defRPr>
            </a:pPr>
            <a:r>
              <a:rPr dirty="0"/>
              <a:t>PERGUNTA 4</a:t>
            </a:r>
          </a:p>
          <a:p>
            <a:pPr algn="l" defTabSz="457200">
              <a:defRPr>
                <a:solidFill>
                  <a:schemeClr val="accent1">
                    <a:hueOff val="114395"/>
                    <a:lumOff val="-24975"/>
                  </a:schemeClr>
                </a:solidFill>
              </a:defRPr>
            </a:pPr>
            <a:r>
              <a:rPr lang="en-US" dirty="0"/>
              <a:t>A digitalização facilita o acesso dos potenciais clientes a informações sobre a escolha do destino e do produto.</a:t>
            </a:r>
            <a:endParaRPr dirty="0"/>
          </a:p>
          <a:p>
            <a:pPr marL="355599" lvl="1" indent="-355599" algn="l" defTabSz="457200">
              <a:buSzPct val="100000"/>
              <a:buAutoNum type="alphaLcParenR"/>
              <a:defRPr>
                <a:solidFill>
                  <a:schemeClr val="accent1">
                    <a:hueOff val="114395"/>
                    <a:lumOff val="-24975"/>
                  </a:schemeClr>
                </a:solidFill>
              </a:defRPr>
            </a:pPr>
            <a:r>
              <a:rPr lang="en-US" dirty="0"/>
              <a:t>Verdadeiro</a:t>
            </a:r>
          </a:p>
          <a:p>
            <a:pPr marL="355599" lvl="1" indent="-355599" algn="l" defTabSz="457200">
              <a:buSzPct val="100000"/>
              <a:buAutoNum type="alphaLcParenR"/>
              <a:defRPr>
                <a:solidFill>
                  <a:schemeClr val="accent1">
                    <a:hueOff val="114395"/>
                    <a:lumOff val="-24975"/>
                  </a:schemeClr>
                </a:solidFill>
              </a:defRPr>
            </a:pPr>
            <a:r>
              <a:rPr lang="en-US" dirty="0">
                <a:solidFill>
                  <a:schemeClr val="accent3">
                    <a:hueOff val="362282"/>
                    <a:satOff val="31803"/>
                    <a:lumOff val="-18242"/>
                  </a:schemeClr>
                </a:solidFill>
              </a:rPr>
              <a:t>Falso</a:t>
            </a:r>
            <a:endParaRPr dirty="0">
              <a:solidFill>
                <a:schemeClr val="accent3">
                  <a:hueOff val="362282"/>
                  <a:satOff val="31803"/>
                  <a:lumOff val="-18242"/>
                </a:schemeClr>
              </a:solidFill>
            </a:endParaRPr>
          </a:p>
          <a:p>
            <a:pPr algn="l" defTabSz="457200">
              <a:defRPr>
                <a:solidFill>
                  <a:schemeClr val="accent3">
                    <a:hueOff val="362282"/>
                    <a:satOff val="31803"/>
                    <a:lumOff val="-18242"/>
                  </a:schemeClr>
                </a:solidFill>
              </a:defRPr>
            </a:pPr>
            <a:endParaRPr dirty="0"/>
          </a:p>
          <a:p>
            <a:pPr algn="l" defTabSz="457200">
              <a:defRPr sz="2200">
                <a:solidFill>
                  <a:schemeClr val="accent1">
                    <a:hueOff val="114395"/>
                    <a:lumOff val="-24975"/>
                  </a:schemeClr>
                </a:solidFill>
              </a:defRPr>
            </a:pPr>
            <a:endParaRPr dirty="0"/>
          </a:p>
        </p:txBody>
      </p:sp>
      <p:sp>
        <p:nvSpPr>
          <p:cNvPr id="2" name="UNIT 4…">
            <a:extLst>
              <a:ext uri="{FF2B5EF4-FFF2-40B4-BE49-F238E27FC236}">
                <a16:creationId xmlns:a16="http://schemas.microsoft.com/office/drawing/2014/main" id="{63900DF1-5C44-C14F-9482-247C038318E5}"/>
              </a:ext>
            </a:extLst>
          </p:cNvPr>
          <p:cNvSpPr txBox="1"/>
          <p:nvPr/>
        </p:nvSpPr>
        <p:spPr>
          <a:xfrm>
            <a:off x="740130" y="3044876"/>
            <a:ext cx="3043223" cy="178146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3</a:t>
            </a:r>
            <a:endParaRPr dirty="0"/>
          </a:p>
          <a:p>
            <a:pPr algn="l" defTabSz="457200">
              <a:defRPr sz="2100" b="1">
                <a:solidFill>
                  <a:srgbClr val="FFFFFF"/>
                </a:solidFill>
              </a:defRPr>
            </a:pPr>
            <a:r>
              <a:rPr lang="en-US" dirty="0"/>
              <a:t>Comunicar o património através da narração de histórias digitais e experimentais</a:t>
            </a:r>
            <a:r>
              <a:rPr dirty="0"/>
              <a:t>.</a:t>
            </a:r>
          </a:p>
        </p:txBody>
      </p:sp>
      <p:sp>
        <p:nvSpPr>
          <p:cNvPr id="10" name="Rectángulo redondeado">
            <a:extLst>
              <a:ext uri="{FF2B5EF4-FFF2-40B4-BE49-F238E27FC236}">
                <a16:creationId xmlns:a16="http://schemas.microsoft.com/office/drawing/2014/main" id="{1762F960-01B2-767A-8DDA-35C1B96119C0}"/>
              </a:ext>
            </a:extLst>
          </p:cNvPr>
          <p:cNvSpPr/>
          <p:nvPr/>
        </p:nvSpPr>
        <p:spPr>
          <a:xfrm>
            <a:off x="14156955" y="10580660"/>
            <a:ext cx="7246935" cy="2774591"/>
          </a:xfrm>
          <a:prstGeom prst="roundRect">
            <a:avLst>
              <a:gd name="adj" fmla="val 9616"/>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11" name="LINKS OF INTEREST">
            <a:extLst>
              <a:ext uri="{FF2B5EF4-FFF2-40B4-BE49-F238E27FC236}">
                <a16:creationId xmlns:a16="http://schemas.microsoft.com/office/drawing/2014/main" id="{382188E2-2866-94A7-0889-DE9EC8D168F9}"/>
              </a:ext>
            </a:extLst>
          </p:cNvPr>
          <p:cNvSpPr txBox="1"/>
          <p:nvPr/>
        </p:nvSpPr>
        <p:spPr>
          <a:xfrm>
            <a:off x="14496366" y="10708529"/>
            <a:ext cx="3077497" cy="111974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dirty="0"/>
              <a:t>LIGAÇÕES DE INTERESSE</a:t>
            </a:r>
          </a:p>
        </p:txBody>
      </p:sp>
      <p:sp>
        <p:nvSpPr>
          <p:cNvPr id="12" name="Encendido">
            <a:extLst>
              <a:ext uri="{FF2B5EF4-FFF2-40B4-BE49-F238E27FC236}">
                <a16:creationId xmlns:a16="http://schemas.microsoft.com/office/drawing/2014/main" id="{0567A37F-97E6-8E9A-08DB-AC55FDBB1D1D}"/>
              </a:ext>
            </a:extLst>
          </p:cNvPr>
          <p:cNvSpPr/>
          <p:nvPr/>
        </p:nvSpPr>
        <p:spPr>
          <a:xfrm>
            <a:off x="14674276" y="11967955"/>
            <a:ext cx="1001797" cy="1042359"/>
          </a:xfrm>
          <a:custGeom>
            <a:avLst/>
            <a:gdLst/>
            <a:ahLst/>
            <a:cxnLst>
              <a:cxn ang="0">
                <a:pos x="wd2" y="hd2"/>
              </a:cxn>
              <a:cxn ang="5400000">
                <a:pos x="wd2" y="hd2"/>
              </a:cxn>
              <a:cxn ang="10800000">
                <a:pos x="wd2" y="hd2"/>
              </a:cxn>
              <a:cxn ang="16200000">
                <a:pos x="wd2" y="hd2"/>
              </a:cxn>
            </a:cxnLst>
            <a:rect l="0" t="0" r="r" b="b"/>
            <a:pathLst>
              <a:path w="21594" h="21600" extrusionOk="0">
                <a:moveTo>
                  <a:pt x="10797" y="0"/>
                </a:moveTo>
                <a:cubicBezTo>
                  <a:pt x="9878" y="0"/>
                  <a:pt x="9133" y="716"/>
                  <a:pt x="9133" y="1600"/>
                </a:cubicBezTo>
                <a:lnTo>
                  <a:pt x="9133" y="10222"/>
                </a:lnTo>
                <a:cubicBezTo>
                  <a:pt x="9133" y="11106"/>
                  <a:pt x="9878" y="11822"/>
                  <a:pt x="10797" y="11822"/>
                </a:cubicBezTo>
                <a:cubicBezTo>
                  <a:pt x="11717" y="11822"/>
                  <a:pt x="12461" y="11106"/>
                  <a:pt x="12461" y="10222"/>
                </a:cubicBezTo>
                <a:lnTo>
                  <a:pt x="12461" y="1600"/>
                </a:lnTo>
                <a:cubicBezTo>
                  <a:pt x="12461" y="716"/>
                  <a:pt x="11717" y="0"/>
                  <a:pt x="10797" y="0"/>
                </a:cubicBezTo>
                <a:close/>
                <a:moveTo>
                  <a:pt x="4155" y="3552"/>
                </a:moveTo>
                <a:cubicBezTo>
                  <a:pt x="3730" y="3561"/>
                  <a:pt x="3308" y="3725"/>
                  <a:pt x="2990" y="4045"/>
                </a:cubicBezTo>
                <a:cubicBezTo>
                  <a:pt x="1061" y="5987"/>
                  <a:pt x="0" y="8536"/>
                  <a:pt x="0" y="11220"/>
                </a:cubicBezTo>
                <a:cubicBezTo>
                  <a:pt x="0" y="16941"/>
                  <a:pt x="4840" y="21600"/>
                  <a:pt x="10797" y="21600"/>
                </a:cubicBezTo>
                <a:cubicBezTo>
                  <a:pt x="16754" y="21600"/>
                  <a:pt x="21600" y="16941"/>
                  <a:pt x="21594" y="11220"/>
                </a:cubicBezTo>
                <a:cubicBezTo>
                  <a:pt x="21594" y="8536"/>
                  <a:pt x="20534" y="5987"/>
                  <a:pt x="18605" y="4045"/>
                </a:cubicBezTo>
                <a:cubicBezTo>
                  <a:pt x="17973" y="3411"/>
                  <a:pt x="16917" y="3383"/>
                  <a:pt x="16251" y="3996"/>
                </a:cubicBezTo>
                <a:cubicBezTo>
                  <a:pt x="15591" y="4603"/>
                  <a:pt x="15565" y="5618"/>
                  <a:pt x="16202" y="6258"/>
                </a:cubicBezTo>
                <a:cubicBezTo>
                  <a:pt x="17539" y="7603"/>
                  <a:pt x="18271" y="9360"/>
                  <a:pt x="18271" y="11220"/>
                </a:cubicBezTo>
                <a:cubicBezTo>
                  <a:pt x="18271" y="15179"/>
                  <a:pt x="14910" y="18401"/>
                  <a:pt x="10792" y="18401"/>
                </a:cubicBezTo>
                <a:cubicBezTo>
                  <a:pt x="6674" y="18401"/>
                  <a:pt x="3323" y="15179"/>
                  <a:pt x="3323" y="11220"/>
                </a:cubicBezTo>
                <a:cubicBezTo>
                  <a:pt x="3323" y="9360"/>
                  <a:pt x="4056" y="7598"/>
                  <a:pt x="5392" y="6258"/>
                </a:cubicBezTo>
                <a:cubicBezTo>
                  <a:pt x="6030" y="5618"/>
                  <a:pt x="6009" y="4609"/>
                  <a:pt x="5343" y="3996"/>
                </a:cubicBezTo>
                <a:cubicBezTo>
                  <a:pt x="5010" y="3690"/>
                  <a:pt x="4580" y="3543"/>
                  <a:pt x="4155" y="3552"/>
                </a:cubicBez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dirty="0"/>
          </a:p>
        </p:txBody>
      </p:sp>
      <p:sp>
        <p:nvSpPr>
          <p:cNvPr id="3" name="TextBox 2">
            <a:extLst>
              <a:ext uri="{FF2B5EF4-FFF2-40B4-BE49-F238E27FC236}">
                <a16:creationId xmlns:a16="http://schemas.microsoft.com/office/drawing/2014/main" id="{A5AF28FC-0BD7-5F7A-1092-6799CA4FEF26}"/>
              </a:ext>
            </a:extLst>
          </p:cNvPr>
          <p:cNvSpPr txBox="1"/>
          <p:nvPr/>
        </p:nvSpPr>
        <p:spPr>
          <a:xfrm>
            <a:off x="17055548" y="11290137"/>
            <a:ext cx="3558209" cy="12736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020" tIns="82020" rIns="82020" bIns="82020" numCol="1" spcCol="38100" rtlCol="0" anchor="ctr">
            <a:spAutoFit/>
          </a:bodyPr>
          <a:lstStyle/>
          <a:p>
            <a:pPr marL="0" marR="0" indent="0" algn="ctr" defTabSz="2799574" rtl="0" fontAlgn="auto" latinLnBrk="0" hangingPunct="0">
              <a:lnSpc>
                <a:spcPct val="100000"/>
              </a:lnSpc>
              <a:spcBef>
                <a:spcPts val="0"/>
              </a:spcBef>
              <a:spcAft>
                <a:spcPts val="0"/>
              </a:spcAft>
              <a:buClrTx/>
              <a:buSzTx/>
              <a:buFontTx/>
              <a:buNone/>
              <a:tabLst/>
            </a:pPr>
            <a:r>
              <a:rPr kumimoji="0" lang="it-IT" sz="2400" b="0" i="0" u="none" strike="noStrike" cap="none" spc="0" normalizeH="0" baseline="0" dirty="0">
                <a:ln>
                  <a:noFill/>
                </a:ln>
                <a:solidFill>
                  <a:srgbClr val="5E5E5E"/>
                </a:solidFill>
                <a:effectLst/>
                <a:uFillTx/>
                <a:latin typeface="+mn-lt"/>
                <a:ea typeface="+mn-ea"/>
                <a:cs typeface="+mn-cs"/>
                <a:sym typeface="Helvetica Neue"/>
                <a:hlinkClick r:id="rId3"/>
              </a:rPr>
              <a:t>https://www.youtube.com/watch?v=3x77U2U8URQ</a:t>
            </a:r>
            <a:endParaRPr kumimoji="0" lang="el-GR" sz="2400" b="0" i="0" u="none" strike="noStrike" cap="none" spc="0" normalizeH="0" baseline="0" dirty="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Figura"/>
          <p:cNvSpPr/>
          <p:nvPr/>
        </p:nvSpPr>
        <p:spPr>
          <a:xfrm>
            <a:off x="-251810" y="-392082"/>
            <a:ext cx="22590783" cy="16311789"/>
          </a:xfrm>
          <a:custGeom>
            <a:avLst/>
            <a:gdLst/>
            <a:ahLst/>
            <a:cxnLst>
              <a:cxn ang="0">
                <a:pos x="wd2" y="hd2"/>
              </a:cxn>
              <a:cxn ang="5400000">
                <a:pos x="wd2" y="hd2"/>
              </a:cxn>
              <a:cxn ang="10800000">
                <a:pos x="wd2" y="hd2"/>
              </a:cxn>
              <a:cxn ang="16200000">
                <a:pos x="wd2" y="hd2"/>
              </a:cxn>
            </a:cxnLst>
            <a:rect l="0" t="0" r="r" b="b"/>
            <a:pathLst>
              <a:path w="21600" h="21600" extrusionOk="0">
                <a:moveTo>
                  <a:pt x="4826" y="72"/>
                </a:moveTo>
                <a:cubicBezTo>
                  <a:pt x="4666" y="858"/>
                  <a:pt x="4389" y="1591"/>
                  <a:pt x="4014" y="2227"/>
                </a:cubicBezTo>
                <a:cubicBezTo>
                  <a:pt x="3049" y="3866"/>
                  <a:pt x="1542" y="4741"/>
                  <a:pt x="0" y="4560"/>
                </a:cubicBezTo>
                <a:lnTo>
                  <a:pt x="120" y="21600"/>
                </a:lnTo>
                <a:lnTo>
                  <a:pt x="21600" y="21600"/>
                </a:lnTo>
                <a:lnTo>
                  <a:pt x="21600" y="0"/>
                </a:lnTo>
                <a:lnTo>
                  <a:pt x="4826" y="72"/>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000000"/>
                </a:solidFill>
                <a:latin typeface="Helvetica Neue Medium"/>
                <a:ea typeface="Helvetica Neue Medium"/>
                <a:cs typeface="Helvetica Neue Medium"/>
                <a:sym typeface="Helvetica Neue Medium"/>
              </a:defRPr>
            </a:pPr>
            <a:endParaRPr/>
          </a:p>
        </p:txBody>
      </p:sp>
      <p:pic>
        <p:nvPicPr>
          <p:cNvPr id="173" name="logoflavours02.png" descr="logoflavours02.png"/>
          <p:cNvPicPr>
            <a:picLocks noChangeAspect="1"/>
          </p:cNvPicPr>
          <p:nvPr/>
        </p:nvPicPr>
        <p:blipFill>
          <a:blip r:embed="rId2"/>
          <a:stretch>
            <a:fillRect/>
          </a:stretch>
        </p:blipFill>
        <p:spPr>
          <a:xfrm>
            <a:off x="311109" y="602829"/>
            <a:ext cx="2912513" cy="1258593"/>
          </a:xfrm>
          <a:prstGeom prst="rect">
            <a:avLst/>
          </a:prstGeom>
          <a:ln w="12700">
            <a:miter lim="400000"/>
          </a:ln>
        </p:spPr>
      </p:pic>
      <p:sp>
        <p:nvSpPr>
          <p:cNvPr id="175" name="UNITS"/>
          <p:cNvSpPr txBox="1"/>
          <p:nvPr/>
        </p:nvSpPr>
        <p:spPr>
          <a:xfrm>
            <a:off x="1648245" y="3865918"/>
            <a:ext cx="3028885" cy="1482560"/>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7200">
                <a:solidFill>
                  <a:srgbClr val="FFFFFF"/>
                </a:solidFill>
                <a:latin typeface="A.C.M.E. Secret Agent"/>
                <a:ea typeface="A.C.M.E. Secret Agent"/>
                <a:cs typeface="A.C.M.E. Secret Agent"/>
                <a:sym typeface="A.C.M.E. Secret Agent"/>
              </a:defRPr>
            </a:lvl1pPr>
          </a:lstStyle>
          <a:p>
            <a:r>
              <a:rPr dirty="0"/>
              <a:t>UNIDADES</a:t>
            </a:r>
          </a:p>
        </p:txBody>
      </p:sp>
      <p:sp>
        <p:nvSpPr>
          <p:cNvPr id="178" name="Let’s Start"/>
          <p:cNvSpPr txBox="1"/>
          <p:nvPr/>
        </p:nvSpPr>
        <p:spPr>
          <a:xfrm>
            <a:off x="12512537" y="13034908"/>
            <a:ext cx="4848854" cy="1308606"/>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6200">
                <a:solidFill>
                  <a:schemeClr val="accent1">
                    <a:hueOff val="114395"/>
                    <a:lumOff val="-24975"/>
                  </a:schemeClr>
                </a:solidFill>
                <a:latin typeface="A.C.M.E. Secret Agent"/>
                <a:ea typeface="A.C.M.E. Secret Agent"/>
                <a:cs typeface="A.C.M.E. Secret Agent"/>
                <a:sym typeface="A.C.M.E. Secret Agent"/>
              </a:defRPr>
            </a:lvl1pPr>
          </a:lstStyle>
          <a:p>
            <a:r>
              <a:t>Vamos começar</a:t>
            </a:r>
          </a:p>
        </p:txBody>
      </p:sp>
      <p:sp>
        <p:nvSpPr>
          <p:cNvPr id="2" name="What is entrepreneurship? Entrepreneurship in the rural environment.…">
            <a:extLst>
              <a:ext uri="{FF2B5EF4-FFF2-40B4-BE49-F238E27FC236}">
                <a16:creationId xmlns:a16="http://schemas.microsoft.com/office/drawing/2014/main" id="{5A6E4517-1AC3-BE38-3582-9873C0DD8A00}"/>
              </a:ext>
            </a:extLst>
          </p:cNvPr>
          <p:cNvSpPr txBox="1"/>
          <p:nvPr/>
        </p:nvSpPr>
        <p:spPr>
          <a:xfrm>
            <a:off x="5489930" y="3194788"/>
            <a:ext cx="12108740" cy="8506387"/>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algn="l" defTabSz="457200">
              <a:spcAft>
                <a:spcPts val="1200"/>
              </a:spcAft>
              <a:buSzPct val="100000"/>
              <a:defRPr sz="3300">
                <a:solidFill>
                  <a:schemeClr val="accent4">
                    <a:hueOff val="348544"/>
                    <a:lumOff val="7139"/>
                  </a:schemeClr>
                </a:solidFill>
              </a:defRPr>
            </a:pPr>
            <a:r>
              <a:rPr lang="en-US" dirty="0">
                <a:solidFill>
                  <a:schemeClr val="bg1"/>
                </a:solidFill>
              </a:rPr>
              <a:t>Introdução.</a:t>
            </a:r>
            <a:endParaRPr lang="el-GR" dirty="0">
              <a:solidFill>
                <a:schemeClr val="bg1"/>
              </a:solidFill>
            </a:endParaRPr>
          </a:p>
          <a:p>
            <a:pPr marL="584200" indent="-584200" algn="l" defTabSz="457200">
              <a:spcAft>
                <a:spcPts val="1200"/>
              </a:spcAft>
              <a:buSzPct val="100000"/>
              <a:buAutoNum type="arabicPeriod"/>
              <a:defRPr sz="3300">
                <a:solidFill>
                  <a:schemeClr val="accent4">
                    <a:hueOff val="348544"/>
                    <a:lumOff val="7139"/>
                  </a:schemeClr>
                </a:solidFill>
              </a:defRPr>
            </a:pPr>
            <a:r>
              <a:rPr lang="en-US" dirty="0">
                <a:solidFill>
                  <a:schemeClr val="bg1"/>
                </a:solidFill>
              </a:rPr>
              <a:t>Como digitalizar e promover a identidade do património cultural da gastronomia rural</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O desenvolvimento de competências de marketing digital entre as partes interessadas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Comunicar o património através da narração de histórias digitais e experimentais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rgbClr val="FFFF00"/>
                </a:solidFill>
              </a:rPr>
              <a:t>Identificação e digitalização da Etno-diversidade e Biodiversidade em Áreas Rurais</a:t>
            </a:r>
            <a:r>
              <a:rPr dirty="0">
                <a:solidFill>
                  <a:srgbClr val="FFFF00"/>
                </a:solidFill>
              </a:rPr>
              <a:t>.</a:t>
            </a:r>
          </a:p>
          <a:p>
            <a:pPr marL="584200" indent="-584200" algn="l" defTabSz="457200">
              <a:spcAft>
                <a:spcPts val="1200"/>
              </a:spcAft>
              <a:buSzPct val="100000"/>
              <a:buAutoNum type="arabicPeriod"/>
              <a:defRPr sz="3300">
                <a:solidFill>
                  <a:srgbClr val="FFFFFF"/>
                </a:solidFill>
              </a:defRPr>
            </a:pPr>
            <a:r>
              <a:rPr lang="en-US" dirty="0"/>
              <a:t>O papel das plataformas digitais inteligentes</a:t>
            </a:r>
            <a:r>
              <a:rPr dirty="0"/>
              <a:t>.</a:t>
            </a:r>
          </a:p>
          <a:p>
            <a:pPr marL="584200" indent="-584200" algn="l" defTabSz="457200">
              <a:spcAft>
                <a:spcPts val="1200"/>
              </a:spcAft>
              <a:buSzPct val="100000"/>
              <a:buAutoNum type="arabicPeriod"/>
              <a:defRPr sz="3300">
                <a:solidFill>
                  <a:srgbClr val="FFFFFF"/>
                </a:solidFill>
              </a:defRPr>
            </a:pPr>
            <a:r>
              <a:rPr lang="en-US" dirty="0"/>
              <a:t>Como criar uma base de dados de inventário de receitas nacionais e europeias</a:t>
            </a:r>
            <a:r>
              <a:rPr dirty="0"/>
              <a:t>.</a:t>
            </a:r>
          </a:p>
          <a:p>
            <a:pPr marL="584200" indent="-584200" algn="l" defTabSz="457200">
              <a:spcAft>
                <a:spcPts val="1200"/>
              </a:spcAft>
              <a:buSzPct val="100000"/>
              <a:buAutoNum type="arabicPeriod"/>
              <a:defRPr sz="3300">
                <a:solidFill>
                  <a:srgbClr val="FFFFFF"/>
                </a:solidFill>
              </a:defRPr>
            </a:pPr>
            <a:r>
              <a:rPr lang="en-US" dirty="0"/>
              <a:t>Como digitalizar um negócio gastronómico rural.</a:t>
            </a:r>
          </a:p>
          <a:p>
            <a:pPr algn="l" defTabSz="457200">
              <a:spcAft>
                <a:spcPts val="1200"/>
              </a:spcAft>
              <a:buSzPct val="100000"/>
              <a:defRPr sz="3300">
                <a:solidFill>
                  <a:srgbClr val="FFFFFF"/>
                </a:solidFill>
              </a:defRPr>
            </a:pPr>
            <a:r>
              <a:rPr dirty="0"/>
              <a:t>Conclusão</a:t>
            </a:r>
            <a:r>
              <a:rPr lang="en-US" dirty="0"/>
              <a:t>.</a:t>
            </a:r>
            <a:endParaRPr dirty="0"/>
          </a:p>
        </p:txBody>
      </p:sp>
    </p:spTree>
    <p:extLst>
      <p:ext uri="{BB962C8B-B14F-4D97-AF65-F5344CB8AC3E}">
        <p14:creationId xmlns:p14="http://schemas.microsoft.com/office/powerpoint/2010/main" val="248979724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601"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602" name="UNIT 5…"/>
          <p:cNvSpPr txBox="1"/>
          <p:nvPr/>
        </p:nvSpPr>
        <p:spPr>
          <a:xfrm>
            <a:off x="6099530" y="805332"/>
            <a:ext cx="15493092" cy="2150801"/>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5700" b="1">
                <a:solidFill>
                  <a:schemeClr val="accent1">
                    <a:hueOff val="114395"/>
                    <a:lumOff val="-24975"/>
                  </a:schemeClr>
                </a:solidFill>
              </a:defRPr>
            </a:pPr>
            <a:r>
              <a:rPr dirty="0"/>
              <a:t>UNIDADE </a:t>
            </a:r>
            <a:r>
              <a:rPr lang="en-US" dirty="0"/>
              <a:t>4</a:t>
            </a:r>
            <a:endParaRPr dirty="0"/>
          </a:p>
          <a:p>
            <a:pPr algn="l" defTabSz="457200">
              <a:defRPr sz="3300" b="1">
                <a:solidFill>
                  <a:schemeClr val="accent1">
                    <a:hueOff val="114395"/>
                    <a:lumOff val="-24975"/>
                  </a:schemeClr>
                </a:solidFill>
              </a:defRPr>
            </a:pPr>
            <a:r>
              <a:rPr lang="en-US" sz="3600" dirty="0"/>
              <a:t>Identificação e digitalização da Etno-diversidade e Biodiversidade em Áreas Rurais</a:t>
            </a:r>
            <a:r>
              <a:rPr sz="3600" dirty="0"/>
              <a:t>.</a:t>
            </a:r>
          </a:p>
        </p:txBody>
      </p:sp>
      <p:sp>
        <p:nvSpPr>
          <p:cNvPr id="603" name="In your case, food quality control is the use of technological, physical, chemical, microbiological, nutritional and sensory parameters to ensure that a food is healthy and tasty in order to protect consumers, both from fraud and their health."/>
          <p:cNvSpPr txBox="1"/>
          <p:nvPr/>
        </p:nvSpPr>
        <p:spPr>
          <a:xfrm>
            <a:off x="6099530" y="3816254"/>
            <a:ext cx="12923966" cy="1150527"/>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just" defTabSz="457200">
              <a:lnSpc>
                <a:spcPts val="5700"/>
              </a:lnSpc>
              <a:defRPr sz="2800">
                <a:solidFill>
                  <a:schemeClr val="accent1">
                    <a:hueOff val="114395"/>
                    <a:lumOff val="-24975"/>
                  </a:schemeClr>
                </a:solidFill>
              </a:defRPr>
            </a:lvl1pPr>
          </a:lstStyle>
          <a:p>
            <a:pPr>
              <a:lnSpc>
                <a:spcPct val="100000"/>
              </a:lnSpc>
            </a:pPr>
            <a:r>
              <a:rPr sz="3200" dirty="0"/>
              <a:t>Nesta </a:t>
            </a:r>
            <a:r>
              <a:rPr lang="en-US" sz="3200" dirty="0"/>
              <a:t>unidade, ficará a saber como pode identificar a etno-diversidade e a biodiversidade na sua zona rural, a fim de as digitalizar</a:t>
            </a:r>
            <a:r>
              <a:rPr sz="3200" dirty="0"/>
              <a:t>. </a:t>
            </a:r>
          </a:p>
        </p:txBody>
      </p:sp>
      <p:sp>
        <p:nvSpPr>
          <p:cNvPr id="604" name="If you take the step to start a small business, remember that you will be part of the food industry and as such, you must adhere to basic rules to ensure the safety of your customers. You will be handling and storing fresh food that will be transformed i"/>
          <p:cNvSpPr txBox="1"/>
          <p:nvPr/>
        </p:nvSpPr>
        <p:spPr>
          <a:xfrm>
            <a:off x="6179083" y="5519259"/>
            <a:ext cx="14864457" cy="361273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p>
            <a:pPr lvl="1" indent="26988" algn="just" defTabSz="457200">
              <a:defRPr sz="2900">
                <a:solidFill>
                  <a:schemeClr val="accent1">
                    <a:hueOff val="114395"/>
                    <a:lumOff val="-24975"/>
                  </a:schemeClr>
                </a:solidFill>
              </a:defRPr>
            </a:pPr>
            <a:r>
              <a:rPr lang="en-US" sz="3200" dirty="0"/>
              <a:t>Nos círculos políticos internacionais, reconhece-se cada vez mais que a conservação da diversidade biológica está integralmente relacionada com a preservação da diversidade cultural e que as comunidades locais detêm conhecimentos ecológicos tradicionais de grande valor potencial e importância nos esforços globais para atingir os objectivos de desenvolvimento sustentável, pelo que as tecnologias digitais têm um papel significativo na facilitação da preservação desta diversidade cultural</a:t>
            </a:r>
            <a:r>
              <a:rPr sz="3200" dirty="0"/>
              <a:t>.</a:t>
            </a:r>
          </a:p>
        </p:txBody>
      </p:sp>
      <p:sp>
        <p:nvSpPr>
          <p:cNvPr id="605" name="Rectángulo redondeado"/>
          <p:cNvSpPr/>
          <p:nvPr/>
        </p:nvSpPr>
        <p:spPr>
          <a:xfrm>
            <a:off x="14312900" y="11187837"/>
            <a:ext cx="7279722" cy="2329379"/>
          </a:xfrm>
          <a:prstGeom prst="roundRect">
            <a:avLst>
              <a:gd name="adj" fmla="val 9029"/>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606" name="How would you define quality? Could you provide a definition?"/>
          <p:cNvSpPr txBox="1"/>
          <p:nvPr/>
        </p:nvSpPr>
        <p:spPr>
          <a:xfrm>
            <a:off x="16535138" y="11452583"/>
            <a:ext cx="4629491" cy="1704525"/>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p>
            <a:pPr algn="l" defTabSz="457200">
              <a:defRPr sz="2300" b="1" i="1">
                <a:solidFill>
                  <a:schemeClr val="accent1">
                    <a:hueOff val="114395"/>
                    <a:lumOff val="-24975"/>
                  </a:schemeClr>
                </a:solidFill>
              </a:defRPr>
            </a:pPr>
            <a:r>
              <a:rPr lang="en-US" sz="2000" dirty="0"/>
              <a:t>A tecnologia digital é amplamente utilizada para fins de preservação da biodiversidade e estão em curso muitas iniciativas estatais e de ONG para desenvolver meios electrónicos de armazenamento e comunicação. </a:t>
            </a:r>
            <a:r>
              <a:rPr lang="en-US" sz="1100" dirty="0">
                <a:latin typeface="Times Roman"/>
                <a:ea typeface="Times Roman"/>
                <a:cs typeface="Times Roman"/>
                <a:sym typeface="Times Roman"/>
              </a:rPr>
              <a:t> </a:t>
            </a:r>
          </a:p>
        </p:txBody>
      </p:sp>
      <p:grpSp>
        <p:nvGrpSpPr>
          <p:cNvPr id="611" name="Agrupar"/>
          <p:cNvGrpSpPr/>
          <p:nvPr/>
        </p:nvGrpSpPr>
        <p:grpSpPr>
          <a:xfrm>
            <a:off x="20340637" y="14829510"/>
            <a:ext cx="1300908" cy="446058"/>
            <a:chOff x="0" y="0"/>
            <a:chExt cx="1300907" cy="446057"/>
          </a:xfrm>
        </p:grpSpPr>
        <p:sp>
          <p:nvSpPr>
            <p:cNvPr id="609"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610"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15" name="Did you know that…?">
            <a:extLst>
              <a:ext uri="{FF2B5EF4-FFF2-40B4-BE49-F238E27FC236}">
                <a16:creationId xmlns:a16="http://schemas.microsoft.com/office/drawing/2014/main" id="{34C53BFB-520B-4700-A253-7A920517CAA1}"/>
              </a:ext>
            </a:extLst>
          </p:cNvPr>
          <p:cNvSpPr txBox="1"/>
          <p:nvPr/>
        </p:nvSpPr>
        <p:spPr>
          <a:xfrm>
            <a:off x="14564526" y="11417437"/>
            <a:ext cx="2380363" cy="781195"/>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sz="2000" dirty="0"/>
              <a:t>Sabias que...?</a:t>
            </a:r>
          </a:p>
        </p:txBody>
      </p:sp>
      <p:sp>
        <p:nvSpPr>
          <p:cNvPr id="16" name="Documento aprobado">
            <a:extLst>
              <a:ext uri="{FF2B5EF4-FFF2-40B4-BE49-F238E27FC236}">
                <a16:creationId xmlns:a16="http://schemas.microsoft.com/office/drawing/2014/main" id="{776B2616-8F0F-A41C-6AFD-17063A4204CA}"/>
              </a:ext>
            </a:extLst>
          </p:cNvPr>
          <p:cNvSpPr/>
          <p:nvPr/>
        </p:nvSpPr>
        <p:spPr>
          <a:xfrm>
            <a:off x="14835527" y="12428232"/>
            <a:ext cx="666918" cy="811847"/>
          </a:xfrm>
          <a:custGeom>
            <a:avLst/>
            <a:gdLst/>
            <a:ahLst/>
            <a:cxnLst>
              <a:cxn ang="0">
                <a:pos x="wd2" y="hd2"/>
              </a:cxn>
              <a:cxn ang="5400000">
                <a:pos x="wd2" y="hd2"/>
              </a:cxn>
              <a:cxn ang="10800000">
                <a:pos x="wd2" y="hd2"/>
              </a:cxn>
              <a:cxn ang="16200000">
                <a:pos x="wd2" y="hd2"/>
              </a:cxn>
            </a:cxnLst>
            <a:rect l="0" t="0" r="r" b="b"/>
            <a:pathLst>
              <a:path w="21599" h="21600" extrusionOk="0">
                <a:moveTo>
                  <a:pt x="213" y="0"/>
                </a:moveTo>
                <a:cubicBezTo>
                  <a:pt x="96" y="0"/>
                  <a:pt x="0" y="72"/>
                  <a:pt x="0" y="162"/>
                </a:cubicBezTo>
                <a:lnTo>
                  <a:pt x="0" y="21438"/>
                </a:lnTo>
                <a:cubicBezTo>
                  <a:pt x="0" y="21528"/>
                  <a:pt x="96" y="21600"/>
                  <a:pt x="213" y="21600"/>
                </a:cubicBezTo>
                <a:lnTo>
                  <a:pt x="21387" y="21600"/>
                </a:lnTo>
                <a:cubicBezTo>
                  <a:pt x="21503" y="21600"/>
                  <a:pt x="21599" y="21528"/>
                  <a:pt x="21599" y="21438"/>
                </a:cubicBezTo>
                <a:lnTo>
                  <a:pt x="21599" y="5895"/>
                </a:lnTo>
                <a:cubicBezTo>
                  <a:pt x="21600" y="5863"/>
                  <a:pt x="21564" y="5837"/>
                  <a:pt x="21522" y="5837"/>
                </a:cubicBezTo>
                <a:lnTo>
                  <a:pt x="14254" y="5837"/>
                </a:lnTo>
                <a:cubicBezTo>
                  <a:pt x="14137" y="5837"/>
                  <a:pt x="14043" y="5765"/>
                  <a:pt x="14043" y="5674"/>
                </a:cubicBezTo>
                <a:lnTo>
                  <a:pt x="14043" y="58"/>
                </a:lnTo>
                <a:cubicBezTo>
                  <a:pt x="14043" y="26"/>
                  <a:pt x="14009" y="0"/>
                  <a:pt x="13968" y="0"/>
                </a:cubicBezTo>
                <a:lnTo>
                  <a:pt x="213" y="0"/>
                </a:lnTo>
                <a:close/>
                <a:moveTo>
                  <a:pt x="15017" y="86"/>
                </a:moveTo>
                <a:cubicBezTo>
                  <a:pt x="14991" y="94"/>
                  <a:pt x="14972" y="114"/>
                  <a:pt x="14972" y="140"/>
                </a:cubicBezTo>
                <a:lnTo>
                  <a:pt x="14972" y="4958"/>
                </a:lnTo>
                <a:cubicBezTo>
                  <a:pt x="14972" y="5048"/>
                  <a:pt x="15065" y="5120"/>
                  <a:pt x="15182" y="5120"/>
                </a:cubicBezTo>
                <a:lnTo>
                  <a:pt x="21418" y="5120"/>
                </a:lnTo>
                <a:cubicBezTo>
                  <a:pt x="21485" y="5120"/>
                  <a:pt x="21518" y="5058"/>
                  <a:pt x="21471" y="5021"/>
                </a:cubicBezTo>
                <a:lnTo>
                  <a:pt x="15100" y="99"/>
                </a:lnTo>
                <a:cubicBezTo>
                  <a:pt x="15076" y="81"/>
                  <a:pt x="15044" y="78"/>
                  <a:pt x="15017" y="86"/>
                </a:cubicBezTo>
                <a:close/>
                <a:moveTo>
                  <a:pt x="16386" y="8273"/>
                </a:moveTo>
                <a:cubicBezTo>
                  <a:pt x="16406" y="8273"/>
                  <a:pt x="16425" y="8279"/>
                  <a:pt x="16441" y="8291"/>
                </a:cubicBezTo>
                <a:lnTo>
                  <a:pt x="18003" y="9497"/>
                </a:lnTo>
                <a:cubicBezTo>
                  <a:pt x="18034" y="9522"/>
                  <a:pt x="18034" y="9560"/>
                  <a:pt x="18003" y="9585"/>
                </a:cubicBezTo>
                <a:lnTo>
                  <a:pt x="8629" y="16827"/>
                </a:lnTo>
                <a:cubicBezTo>
                  <a:pt x="8597" y="16852"/>
                  <a:pt x="8547" y="16852"/>
                  <a:pt x="8515" y="16827"/>
                </a:cubicBezTo>
                <a:lnTo>
                  <a:pt x="3592" y="13027"/>
                </a:lnTo>
                <a:cubicBezTo>
                  <a:pt x="3560" y="13002"/>
                  <a:pt x="3560" y="12962"/>
                  <a:pt x="3592" y="12937"/>
                </a:cubicBezTo>
                <a:lnTo>
                  <a:pt x="5153" y="11731"/>
                </a:lnTo>
                <a:cubicBezTo>
                  <a:pt x="5185" y="11707"/>
                  <a:pt x="5238" y="11707"/>
                  <a:pt x="5269" y="11731"/>
                </a:cubicBezTo>
                <a:lnTo>
                  <a:pt x="8513" y="14238"/>
                </a:lnTo>
                <a:cubicBezTo>
                  <a:pt x="8545" y="14263"/>
                  <a:pt x="8595" y="14263"/>
                  <a:pt x="8627" y="14238"/>
                </a:cubicBezTo>
                <a:lnTo>
                  <a:pt x="16328" y="8291"/>
                </a:lnTo>
                <a:cubicBezTo>
                  <a:pt x="16343" y="8279"/>
                  <a:pt x="16365" y="8273"/>
                  <a:pt x="16386" y="8273"/>
                </a:cubicBez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dirty="0"/>
          </a:p>
        </p:txBody>
      </p:sp>
      <p:pic>
        <p:nvPicPr>
          <p:cNvPr id="3" name="Picture 2" descr="A picture containing mountain, grass, nature, outdoor&#10;&#10;Description automatically generated">
            <a:extLst>
              <a:ext uri="{FF2B5EF4-FFF2-40B4-BE49-F238E27FC236}">
                <a16:creationId xmlns:a16="http://schemas.microsoft.com/office/drawing/2014/main" id="{47D146F9-C7F3-BCC3-533E-37EECD499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057" y="10336696"/>
            <a:ext cx="8155745" cy="5436703"/>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614"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615" name="UNIT 5…"/>
          <p:cNvSpPr txBox="1"/>
          <p:nvPr/>
        </p:nvSpPr>
        <p:spPr>
          <a:xfrm>
            <a:off x="740130" y="2883294"/>
            <a:ext cx="3043223" cy="2104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4</a:t>
            </a:r>
            <a:endParaRPr dirty="0"/>
          </a:p>
          <a:p>
            <a:pPr algn="l" defTabSz="457200">
              <a:defRPr sz="2100" b="1">
                <a:solidFill>
                  <a:srgbClr val="FFFFFF"/>
                </a:solidFill>
              </a:defRPr>
            </a:pPr>
            <a:r>
              <a:rPr lang="en-US" dirty="0"/>
              <a:t>Identificação e digitalização da Etno-diversidade e Biodiversidade em Áreas Rurais</a:t>
            </a:r>
            <a:r>
              <a:rPr dirty="0"/>
              <a:t>.</a:t>
            </a:r>
          </a:p>
        </p:txBody>
      </p:sp>
      <p:sp>
        <p:nvSpPr>
          <p:cNvPr id="616" name="1. The concept of Quality…"/>
          <p:cNvSpPr txBox="1"/>
          <p:nvPr/>
        </p:nvSpPr>
        <p:spPr>
          <a:xfrm>
            <a:off x="6256932" y="3380898"/>
            <a:ext cx="14622265" cy="490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just" defTabSz="457200">
              <a:defRPr sz="2600">
                <a:solidFill>
                  <a:schemeClr val="accent1">
                    <a:hueOff val="114395"/>
                    <a:lumOff val="-24975"/>
                  </a:schemeClr>
                </a:solidFill>
              </a:defRPr>
            </a:pPr>
            <a:r>
              <a:rPr lang="en-US" sz="2800" dirty="0"/>
              <a:t>À medida que as comunidades rurais sofrem uma redução da população, as que permanecem enfrentam uma série de problemas sociais e económicos. Mas ao aumentar o seu acesso à tecnologia, alguns destes problemas podem ser atenuados e as comunidades vulneráveis protegidas.</a:t>
            </a:r>
          </a:p>
          <a:p>
            <a:pPr algn="just" defTabSz="457200">
              <a:defRPr sz="2600">
                <a:solidFill>
                  <a:schemeClr val="accent1">
                    <a:hueOff val="114395"/>
                    <a:lumOff val="-24975"/>
                  </a:schemeClr>
                </a:solidFill>
              </a:defRPr>
            </a:pPr>
            <a:endParaRPr lang="en-US" sz="2800" dirty="0"/>
          </a:p>
          <a:p>
            <a:pPr algn="just" defTabSz="457200">
              <a:defRPr sz="2600">
                <a:solidFill>
                  <a:schemeClr val="accent1">
                    <a:hueOff val="114395"/>
                    <a:lumOff val="-24975"/>
                  </a:schemeClr>
                </a:solidFill>
              </a:defRPr>
            </a:pPr>
            <a:r>
              <a:rPr lang="en-US" sz="2800" dirty="0"/>
              <a:t>A digitalização rural envolve a utilização de tecnologias digitais avançadas para reforçar o tecido económico e social das populações rurais, proporcionando-lhes, em última análise, mais oportunidades de viverem vidas interligadas. Estas tecnologias assumem muitas formas - desde inovações agrícolas a sistemas de iluminação alimentados por energia solar - no entanto, todas elas têm o mesmo objetivo: As pessoas não deveriam estar a sair do campo por necessidade. Muitas famílias têm ligações culturais e históricas às suas localidades rurais, e a digitalização garante que podem permanecer nessas localidades sem comprometer a sua qualidade de vida</a:t>
            </a:r>
            <a:r>
              <a:rPr sz="2800" dirty="0"/>
              <a:t>.</a:t>
            </a:r>
          </a:p>
        </p:txBody>
      </p:sp>
      <p:sp>
        <p:nvSpPr>
          <p:cNvPr id="617" name="Rectángulo redondeado"/>
          <p:cNvSpPr/>
          <p:nvPr/>
        </p:nvSpPr>
        <p:spPr>
          <a:xfrm>
            <a:off x="6421274" y="10118034"/>
            <a:ext cx="14622265" cy="4055165"/>
          </a:xfrm>
          <a:prstGeom prst="roundRect">
            <a:avLst>
              <a:gd name="adj" fmla="val 8674"/>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618" name="A study conducted by Ohio University identified the most important control points for maintaining food safety and reducing the number of cases and outbreaks of foodborne illnesses: Practice personal Hygiene, cook food properly, avoid cross contamination,"/>
          <p:cNvSpPr txBox="1"/>
          <p:nvPr/>
        </p:nvSpPr>
        <p:spPr>
          <a:xfrm>
            <a:off x="10054023" y="10422234"/>
            <a:ext cx="10286613" cy="3551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just" defTabSz="457200">
              <a:lnSpc>
                <a:spcPts val="5100"/>
              </a:lnSpc>
              <a:defRPr sz="2300" b="1" i="1">
                <a:solidFill>
                  <a:schemeClr val="accent1">
                    <a:hueOff val="114395"/>
                    <a:lumOff val="-24975"/>
                  </a:schemeClr>
                </a:solidFill>
              </a:defRPr>
            </a:lvl1pPr>
          </a:lstStyle>
          <a:p>
            <a:pPr>
              <a:lnSpc>
                <a:spcPct val="100000"/>
              </a:lnSpc>
            </a:pPr>
            <a:r>
              <a:rPr lang="en-US" sz="2000" dirty="0"/>
              <a:t>Na UE, a implementação do maior programa de investigação e inovação do mundo - Horizon 2020 - resultou em muitos projectos que visam garantir a competitividade global europeia. Por exemplo, o DESIRA centrou-se especificamente na avaliação dos impactos da digitalização, estabelecendo sete princípios orientadores para ajudar a Europa a alcançar a digitalização rural até 2040. Entre estes princípios está a implementação de políticas que promovam a inclusão digital. No processo de digitalização rural, algumas zonas rurais podem ser deixadas de fora, resultando num fosso digital crescente e num desenvolvimento desigual. Para evitar que isso aconteça, o DESIRA afirma que os governos europeus são responsáveis por garantir que as pessoas não sejam prejudicadas com base na sua localização, o que os governos devem adotar universalmente quando se trata de digitalização rural.</a:t>
            </a:r>
            <a:endParaRPr sz="2000" dirty="0"/>
          </a:p>
        </p:txBody>
      </p:sp>
      <p:sp>
        <p:nvSpPr>
          <p:cNvPr id="619" name="Did you know that…?"/>
          <p:cNvSpPr txBox="1"/>
          <p:nvPr/>
        </p:nvSpPr>
        <p:spPr>
          <a:xfrm>
            <a:off x="6900454" y="10476349"/>
            <a:ext cx="2929159" cy="1119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dirty="0"/>
              <a:t>Sabias que...?</a:t>
            </a:r>
          </a:p>
        </p:txBody>
      </p:sp>
      <p:sp>
        <p:nvSpPr>
          <p:cNvPr id="620" name="Documento aprobado"/>
          <p:cNvSpPr/>
          <p:nvPr/>
        </p:nvSpPr>
        <p:spPr>
          <a:xfrm>
            <a:off x="7276259" y="11954412"/>
            <a:ext cx="1088774" cy="1409946"/>
          </a:xfrm>
          <a:custGeom>
            <a:avLst/>
            <a:gdLst/>
            <a:ahLst/>
            <a:cxnLst>
              <a:cxn ang="0">
                <a:pos x="wd2" y="hd2"/>
              </a:cxn>
              <a:cxn ang="5400000">
                <a:pos x="wd2" y="hd2"/>
              </a:cxn>
              <a:cxn ang="10800000">
                <a:pos x="wd2" y="hd2"/>
              </a:cxn>
              <a:cxn ang="16200000">
                <a:pos x="wd2" y="hd2"/>
              </a:cxn>
            </a:cxnLst>
            <a:rect l="0" t="0" r="r" b="b"/>
            <a:pathLst>
              <a:path w="21599" h="21600" extrusionOk="0">
                <a:moveTo>
                  <a:pt x="213" y="0"/>
                </a:moveTo>
                <a:cubicBezTo>
                  <a:pt x="96" y="0"/>
                  <a:pt x="0" y="72"/>
                  <a:pt x="0" y="162"/>
                </a:cubicBezTo>
                <a:lnTo>
                  <a:pt x="0" y="21438"/>
                </a:lnTo>
                <a:cubicBezTo>
                  <a:pt x="0" y="21528"/>
                  <a:pt x="96" y="21600"/>
                  <a:pt x="213" y="21600"/>
                </a:cubicBezTo>
                <a:lnTo>
                  <a:pt x="21387" y="21600"/>
                </a:lnTo>
                <a:cubicBezTo>
                  <a:pt x="21503" y="21600"/>
                  <a:pt x="21599" y="21528"/>
                  <a:pt x="21599" y="21438"/>
                </a:cubicBezTo>
                <a:lnTo>
                  <a:pt x="21599" y="5895"/>
                </a:lnTo>
                <a:cubicBezTo>
                  <a:pt x="21600" y="5863"/>
                  <a:pt x="21564" y="5837"/>
                  <a:pt x="21522" y="5837"/>
                </a:cubicBezTo>
                <a:lnTo>
                  <a:pt x="14254" y="5837"/>
                </a:lnTo>
                <a:cubicBezTo>
                  <a:pt x="14137" y="5837"/>
                  <a:pt x="14043" y="5765"/>
                  <a:pt x="14043" y="5674"/>
                </a:cubicBezTo>
                <a:lnTo>
                  <a:pt x="14043" y="58"/>
                </a:lnTo>
                <a:cubicBezTo>
                  <a:pt x="14043" y="26"/>
                  <a:pt x="14009" y="0"/>
                  <a:pt x="13968" y="0"/>
                </a:cubicBezTo>
                <a:lnTo>
                  <a:pt x="213" y="0"/>
                </a:lnTo>
                <a:close/>
                <a:moveTo>
                  <a:pt x="15017" y="86"/>
                </a:moveTo>
                <a:cubicBezTo>
                  <a:pt x="14991" y="94"/>
                  <a:pt x="14972" y="114"/>
                  <a:pt x="14972" y="140"/>
                </a:cubicBezTo>
                <a:lnTo>
                  <a:pt x="14972" y="4958"/>
                </a:lnTo>
                <a:cubicBezTo>
                  <a:pt x="14972" y="5048"/>
                  <a:pt x="15065" y="5120"/>
                  <a:pt x="15182" y="5120"/>
                </a:cubicBezTo>
                <a:lnTo>
                  <a:pt x="21418" y="5120"/>
                </a:lnTo>
                <a:cubicBezTo>
                  <a:pt x="21485" y="5120"/>
                  <a:pt x="21518" y="5058"/>
                  <a:pt x="21471" y="5021"/>
                </a:cubicBezTo>
                <a:lnTo>
                  <a:pt x="15100" y="99"/>
                </a:lnTo>
                <a:cubicBezTo>
                  <a:pt x="15076" y="81"/>
                  <a:pt x="15044" y="78"/>
                  <a:pt x="15017" y="86"/>
                </a:cubicBezTo>
                <a:close/>
                <a:moveTo>
                  <a:pt x="16386" y="8273"/>
                </a:moveTo>
                <a:cubicBezTo>
                  <a:pt x="16406" y="8273"/>
                  <a:pt x="16425" y="8279"/>
                  <a:pt x="16441" y="8291"/>
                </a:cubicBezTo>
                <a:lnTo>
                  <a:pt x="18003" y="9497"/>
                </a:lnTo>
                <a:cubicBezTo>
                  <a:pt x="18034" y="9522"/>
                  <a:pt x="18034" y="9560"/>
                  <a:pt x="18003" y="9585"/>
                </a:cubicBezTo>
                <a:lnTo>
                  <a:pt x="8629" y="16827"/>
                </a:lnTo>
                <a:cubicBezTo>
                  <a:pt x="8597" y="16852"/>
                  <a:pt x="8547" y="16852"/>
                  <a:pt x="8515" y="16827"/>
                </a:cubicBezTo>
                <a:lnTo>
                  <a:pt x="3592" y="13027"/>
                </a:lnTo>
                <a:cubicBezTo>
                  <a:pt x="3560" y="13002"/>
                  <a:pt x="3560" y="12962"/>
                  <a:pt x="3592" y="12937"/>
                </a:cubicBezTo>
                <a:lnTo>
                  <a:pt x="5153" y="11731"/>
                </a:lnTo>
                <a:cubicBezTo>
                  <a:pt x="5185" y="11707"/>
                  <a:pt x="5238" y="11707"/>
                  <a:pt x="5269" y="11731"/>
                </a:cubicBezTo>
                <a:lnTo>
                  <a:pt x="8513" y="14238"/>
                </a:lnTo>
                <a:cubicBezTo>
                  <a:pt x="8545" y="14263"/>
                  <a:pt x="8595" y="14263"/>
                  <a:pt x="8627" y="14238"/>
                </a:cubicBezTo>
                <a:lnTo>
                  <a:pt x="16328" y="8291"/>
                </a:lnTo>
                <a:cubicBezTo>
                  <a:pt x="16343" y="8279"/>
                  <a:pt x="16365" y="8273"/>
                  <a:pt x="16386" y="8273"/>
                </a:cubicBez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grpSp>
        <p:nvGrpSpPr>
          <p:cNvPr id="623" name="Agrupar"/>
          <p:cNvGrpSpPr/>
          <p:nvPr/>
        </p:nvGrpSpPr>
        <p:grpSpPr>
          <a:xfrm>
            <a:off x="20340637" y="14829510"/>
            <a:ext cx="1300908" cy="446058"/>
            <a:chOff x="0" y="0"/>
            <a:chExt cx="1300907" cy="446057"/>
          </a:xfrm>
        </p:grpSpPr>
        <p:sp>
          <p:nvSpPr>
            <p:cNvPr id="621"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622"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Rectángulo"/>
          <p:cNvSpPr/>
          <p:nvPr/>
        </p:nvSpPr>
        <p:spPr>
          <a:xfrm>
            <a:off x="0" y="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627"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629" name="Rectángulo redondeado"/>
          <p:cNvSpPr/>
          <p:nvPr/>
        </p:nvSpPr>
        <p:spPr>
          <a:xfrm>
            <a:off x="1202698" y="11875561"/>
            <a:ext cx="7126997" cy="2737287"/>
          </a:xfrm>
          <a:prstGeom prst="roundRect">
            <a:avLst>
              <a:gd name="adj" fmla="val 9292"/>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b="1" i="1">
                <a:solidFill>
                  <a:srgbClr val="FFFFFF"/>
                </a:solidFill>
              </a:defRPr>
            </a:pPr>
            <a:endParaRPr/>
          </a:p>
        </p:txBody>
      </p:sp>
      <p:sp>
        <p:nvSpPr>
          <p:cNvPr id="632" name="2. Food quality…"/>
          <p:cNvSpPr txBox="1"/>
          <p:nvPr/>
        </p:nvSpPr>
        <p:spPr>
          <a:xfrm>
            <a:off x="6275936" y="2235228"/>
            <a:ext cx="15066607" cy="6413506"/>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just" defTabSz="738187">
              <a:defRPr sz="2900">
                <a:solidFill>
                  <a:schemeClr val="accent1">
                    <a:hueOff val="114395"/>
                    <a:lumOff val="-24975"/>
                  </a:schemeClr>
                </a:solidFill>
                <a:latin typeface="Helvetica"/>
                <a:ea typeface="Helvetica"/>
                <a:cs typeface="Helvetica"/>
                <a:sym typeface="Helvetica"/>
              </a:defRPr>
            </a:pPr>
            <a:r>
              <a:rPr lang="en-US" dirty="0"/>
              <a:t>A par da melhoria das infra-estruturas rurais, da utilização de recursos energéticos renováveis e da incorporação da tecnologia de comunicação nas indústrias agrícolas, a digitalização proporciona, sobretudo, melhores oportunidades </a:t>
            </a:r>
            <a:r>
              <a:rPr lang="en-US" dirty="0" err="1"/>
              <a:t>às</a:t>
            </a:r>
            <a:r>
              <a:rPr lang="en-US" dirty="0"/>
              <a:t> </a:t>
            </a:r>
            <a:r>
              <a:rPr lang="en-US" dirty="0" err="1"/>
              <a:t>mulheres</a:t>
            </a:r>
            <a:r>
              <a:rPr lang="en-US" dirty="0"/>
              <a:t>. Melhorar as oportunidades de educação das mulheres através da digitalização das escolas é talvez um dos melhores métodos para capacitar as raparigas, uma vez que lhes proporciona perspectivas novas e refrescantes sobre o mundo em que vivem</a:t>
            </a:r>
            <a:r>
              <a:rPr dirty="0"/>
              <a:t>.</a:t>
            </a:r>
            <a:endParaRPr lang="en-US" dirty="0"/>
          </a:p>
          <a:p>
            <a:pPr algn="just" defTabSz="738187">
              <a:defRPr sz="2900">
                <a:solidFill>
                  <a:schemeClr val="accent1">
                    <a:hueOff val="114395"/>
                    <a:lumOff val="-24975"/>
                  </a:schemeClr>
                </a:solidFill>
                <a:latin typeface="Helvetica"/>
                <a:ea typeface="Helvetica"/>
                <a:cs typeface="Helvetica"/>
                <a:sym typeface="Helvetica"/>
              </a:defRPr>
            </a:pPr>
            <a:endParaRPr lang="en-US" dirty="0"/>
          </a:p>
          <a:p>
            <a:pPr algn="just" defTabSz="738187">
              <a:defRPr sz="2900">
                <a:solidFill>
                  <a:schemeClr val="accent1">
                    <a:hueOff val="114395"/>
                    <a:lumOff val="-24975"/>
                  </a:schemeClr>
                </a:solidFill>
                <a:latin typeface="Helvetica"/>
                <a:ea typeface="Helvetica"/>
                <a:cs typeface="Helvetica"/>
                <a:sym typeface="Helvetica"/>
              </a:defRPr>
            </a:pPr>
            <a:r>
              <a:rPr lang="en-US" dirty="0"/>
              <a:t>As soluções digitais já provaram ser extremamente úteis na monitorização da biodiversidade em todo o mundo há décadas. No futuro, tecnologias como a inteligência artificial (IA) e a Internet das coisas podem melhorar ainda mais a gestão dos dados necessários para a monitorização, a tomada de decisões e a aplicação da lei. Podem também ajudar a tornar as actividades humanas mais ecológicas, sensibilizar para os desafios relacionados com a biodiversidade e incentivar os cidadãos a apoiar as </a:t>
            </a:r>
            <a:r>
              <a:rPr lang="en-US" dirty="0" err="1"/>
              <a:t>medidas</a:t>
            </a:r>
            <a:r>
              <a:rPr lang="en-US" dirty="0"/>
              <a:t> </a:t>
            </a:r>
            <a:r>
              <a:rPr lang="en-US" dirty="0" err="1"/>
              <a:t>necessárias</a:t>
            </a:r>
            <a:r>
              <a:rPr lang="en-US" dirty="0"/>
              <a:t>. </a:t>
            </a:r>
            <a:endParaRPr dirty="0"/>
          </a:p>
        </p:txBody>
      </p:sp>
      <p:grpSp>
        <p:nvGrpSpPr>
          <p:cNvPr id="635" name="Agrupar"/>
          <p:cNvGrpSpPr/>
          <p:nvPr/>
        </p:nvGrpSpPr>
        <p:grpSpPr>
          <a:xfrm>
            <a:off x="20340637" y="14829510"/>
            <a:ext cx="1300908" cy="446058"/>
            <a:chOff x="0" y="0"/>
            <a:chExt cx="1300907" cy="446057"/>
          </a:xfrm>
        </p:grpSpPr>
        <p:sp>
          <p:nvSpPr>
            <p:cNvPr id="633"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634"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636" name="Characteristics of food quality are: safety, ethical, aesthetically, functional, convenience, authenticity, sensory, nutrition anda origin."/>
          <p:cNvSpPr txBox="1"/>
          <p:nvPr/>
        </p:nvSpPr>
        <p:spPr>
          <a:xfrm>
            <a:off x="3101008" y="12443063"/>
            <a:ext cx="5025343" cy="1704525"/>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defRPr sz="2300" b="1" i="1">
                <a:solidFill>
                  <a:schemeClr val="accent1">
                    <a:hueOff val="114395"/>
                    <a:lumOff val="-24975"/>
                  </a:schemeClr>
                </a:solidFill>
              </a:defRPr>
            </a:lvl1pPr>
          </a:lstStyle>
          <a:p>
            <a:r>
              <a:rPr lang="en-US" sz="2000" dirty="0"/>
              <a:t>A biodiversidade está a deteriorar-se rapidamente na Europa e em todo o mundo. Existe, no entanto, um enorme potencial inexplorado na utilização de dados e soluções digitais para proteger os nossos recursos naturais</a:t>
            </a:r>
            <a:r>
              <a:rPr sz="2000" dirty="0"/>
              <a:t>.</a:t>
            </a:r>
          </a:p>
        </p:txBody>
      </p:sp>
      <p:sp>
        <p:nvSpPr>
          <p:cNvPr id="2" name="UNIT 5…">
            <a:extLst>
              <a:ext uri="{FF2B5EF4-FFF2-40B4-BE49-F238E27FC236}">
                <a16:creationId xmlns:a16="http://schemas.microsoft.com/office/drawing/2014/main" id="{3F95FBC3-B58B-7563-FF30-76696654376A}"/>
              </a:ext>
            </a:extLst>
          </p:cNvPr>
          <p:cNvSpPr txBox="1"/>
          <p:nvPr/>
        </p:nvSpPr>
        <p:spPr>
          <a:xfrm>
            <a:off x="740130" y="2883294"/>
            <a:ext cx="3043223" cy="2104634"/>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4</a:t>
            </a:r>
            <a:endParaRPr dirty="0"/>
          </a:p>
          <a:p>
            <a:pPr algn="l" defTabSz="457200">
              <a:defRPr sz="2100" b="1">
                <a:solidFill>
                  <a:srgbClr val="FFFFFF"/>
                </a:solidFill>
              </a:defRPr>
            </a:pPr>
            <a:r>
              <a:rPr lang="en-US" dirty="0"/>
              <a:t>Identificação e digitalização da Etno-diversidade e Biodiversidade em Áreas Rurais</a:t>
            </a:r>
            <a:r>
              <a:rPr dirty="0"/>
              <a:t>.</a:t>
            </a:r>
          </a:p>
        </p:txBody>
      </p:sp>
      <p:pic>
        <p:nvPicPr>
          <p:cNvPr id="14" name="Imagen" descr="Imagen">
            <a:extLst>
              <a:ext uri="{FF2B5EF4-FFF2-40B4-BE49-F238E27FC236}">
                <a16:creationId xmlns:a16="http://schemas.microsoft.com/office/drawing/2014/main" id="{61D7D4DA-7E12-1F28-381D-3578381D5EE8}"/>
              </a:ext>
            </a:extLst>
          </p:cNvPr>
          <p:cNvPicPr>
            <a:picLocks noChangeAspect="1"/>
          </p:cNvPicPr>
          <p:nvPr/>
        </p:nvPicPr>
        <p:blipFill>
          <a:blip r:embed="rId3"/>
          <a:stretch>
            <a:fillRect/>
          </a:stretch>
        </p:blipFill>
        <p:spPr>
          <a:xfrm>
            <a:off x="1775446" y="12375189"/>
            <a:ext cx="752815" cy="1738029"/>
          </a:xfrm>
          <a:prstGeom prst="rect">
            <a:avLst/>
          </a:prstGeom>
          <a:ln w="12700">
            <a:miter lim="400000"/>
          </a:ln>
        </p:spPr>
      </p:pic>
      <p:pic>
        <p:nvPicPr>
          <p:cNvPr id="4" name="Picture 3" descr="A picture containing person, outdoor&#10;&#10;Description automatically generated">
            <a:extLst>
              <a:ext uri="{FF2B5EF4-FFF2-40B4-BE49-F238E27FC236}">
                <a16:creationId xmlns:a16="http://schemas.microsoft.com/office/drawing/2014/main" id="{7351ABC7-E4A3-9A39-8EE7-AC9AE0D754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0104" y="9182755"/>
            <a:ext cx="9104688" cy="6068921"/>
          </a:xfrm>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QUESTION 1…"/>
          <p:cNvSpPr txBox="1"/>
          <p:nvPr/>
        </p:nvSpPr>
        <p:spPr>
          <a:xfrm>
            <a:off x="6371542" y="3301533"/>
            <a:ext cx="14993716" cy="11757012"/>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numCol="2" spcCol="749685"/>
          <a:lstStyle/>
          <a:p>
            <a:pPr algn="l" defTabSz="457200">
              <a:defRPr b="1">
                <a:solidFill>
                  <a:schemeClr val="accent1">
                    <a:hueOff val="114395"/>
                    <a:lumOff val="-24975"/>
                  </a:schemeClr>
                </a:solidFill>
              </a:defRPr>
            </a:pPr>
            <a:r>
              <a:rPr dirty="0"/>
              <a:t>PERGUNTA 1</a:t>
            </a:r>
          </a:p>
          <a:p>
            <a:pPr algn="l" defTabSz="457200">
              <a:defRPr>
                <a:solidFill>
                  <a:schemeClr val="accent1">
                    <a:hueOff val="114395"/>
                    <a:lumOff val="-24975"/>
                  </a:schemeClr>
                </a:solidFill>
              </a:defRPr>
            </a:pPr>
            <a:r>
              <a:rPr lang="en-US" dirty="0"/>
              <a:t>Melhorar as oportunidades de educação das mulheres através da digitalização das escolas é um dos melhores métodos para capacitar as </a:t>
            </a:r>
            <a:r>
              <a:rPr lang="en-US" dirty="0" err="1"/>
              <a:t>mulheres</a:t>
            </a:r>
            <a:r>
              <a:rPr lang="el-GR" dirty="0"/>
              <a:t>.</a:t>
            </a:r>
            <a:endParaRPr dirty="0"/>
          </a:p>
          <a:p>
            <a:pPr marL="355599" lvl="1" indent="-355599" algn="l" defTabSz="457200">
              <a:buSzPct val="100000"/>
              <a:buAutoNum type="alphaLcParenR"/>
              <a:defRPr>
                <a:solidFill>
                  <a:schemeClr val="accent3">
                    <a:hueOff val="362282"/>
                    <a:satOff val="31803"/>
                    <a:lumOff val="-18242"/>
                  </a:schemeClr>
                </a:solidFill>
              </a:defRPr>
            </a:pPr>
            <a:r>
              <a:rPr lang="en-US" dirty="0"/>
              <a:t>Verdadeiro</a:t>
            </a:r>
          </a:p>
          <a:p>
            <a:pPr marL="355599" lvl="1" indent="-355599" algn="l" defTabSz="457200">
              <a:buSzPct val="100000"/>
              <a:buAutoNum type="alphaLcParenR"/>
              <a:defRPr>
                <a:solidFill>
                  <a:schemeClr val="accent3">
                    <a:hueOff val="362282"/>
                    <a:satOff val="31803"/>
                    <a:lumOff val="-18242"/>
                  </a:schemeClr>
                </a:solidFill>
              </a:defRPr>
            </a:pPr>
            <a:r>
              <a:rPr lang="en-US" dirty="0">
                <a:solidFill>
                  <a:schemeClr val="accent1">
                    <a:hueOff val="114395"/>
                    <a:lumOff val="-24975"/>
                  </a:schemeClr>
                </a:solidFill>
              </a:rPr>
              <a:t>Falso</a:t>
            </a:r>
            <a:endParaRPr dirty="0">
              <a:solidFill>
                <a:schemeClr val="accent1">
                  <a:hueOff val="114395"/>
                  <a:lumOff val="-24975"/>
                </a:schemeClr>
              </a:solidFill>
            </a:endParaRPr>
          </a:p>
          <a:p>
            <a:pPr algn="l" defTabSz="457200">
              <a:defRPr>
                <a:solidFill>
                  <a:schemeClr val="accent1">
                    <a:hueOff val="114395"/>
                    <a:lumOff val="-24975"/>
                  </a:schemeClr>
                </a:solidFill>
              </a:defRPr>
            </a:pPr>
            <a:endParaRPr dirty="0"/>
          </a:p>
          <a:p>
            <a:pPr algn="l" defTabSz="457200">
              <a:defRPr b="1">
                <a:solidFill>
                  <a:schemeClr val="accent1">
                    <a:hueOff val="114395"/>
                    <a:lumOff val="-24975"/>
                  </a:schemeClr>
                </a:solidFill>
              </a:defRPr>
            </a:pPr>
            <a:r>
              <a:rPr dirty="0"/>
              <a:t>PERGUNTA 2</a:t>
            </a:r>
          </a:p>
          <a:p>
            <a:pPr algn="l" defTabSz="457200">
              <a:defRPr>
                <a:solidFill>
                  <a:schemeClr val="accent1">
                    <a:hueOff val="114395"/>
                    <a:lumOff val="-24975"/>
                  </a:schemeClr>
                </a:solidFill>
              </a:defRPr>
            </a:pPr>
            <a:r>
              <a:rPr lang="en-US" dirty="0"/>
              <a:t>Quais são as vantagens da digitalização rural</a:t>
            </a:r>
            <a:r>
              <a:rPr dirty="0"/>
              <a:t>?</a:t>
            </a:r>
          </a:p>
          <a:p>
            <a:pPr marL="355599" lvl="1" indent="-355599" algn="l" defTabSz="457200">
              <a:buSzPct val="100000"/>
              <a:buAutoNum type="alphaLcParenR"/>
              <a:defRPr>
                <a:solidFill>
                  <a:schemeClr val="accent1">
                    <a:hueOff val="114395"/>
                    <a:lumOff val="-24975"/>
                  </a:schemeClr>
                </a:solidFill>
              </a:defRPr>
            </a:pPr>
            <a:r>
              <a:rPr lang="en-US" dirty="0"/>
              <a:t>Não há desvantagens reais; a digitalização afectará o turismo rural, uma vez que mais pessoas se deslocarão do seu local de origem</a:t>
            </a:r>
            <a:endParaRPr dirty="0"/>
          </a:p>
          <a:p>
            <a:pPr marL="355599" lvl="1" indent="-355599" algn="l" defTabSz="457200">
              <a:buSzPct val="100000"/>
              <a:buAutoNum type="alphaLcParenR"/>
              <a:defRPr>
                <a:solidFill>
                  <a:schemeClr val="accent3">
                    <a:hueOff val="362282"/>
                    <a:satOff val="31803"/>
                    <a:lumOff val="-18242"/>
                  </a:schemeClr>
                </a:solidFill>
              </a:defRPr>
            </a:pPr>
            <a:r>
              <a:rPr lang="en-US" dirty="0"/>
              <a:t>Reforça o tecido económico e social das populações rurais</a:t>
            </a:r>
            <a:endParaRPr dirty="0"/>
          </a:p>
          <a:p>
            <a:pPr marL="355599" lvl="1" indent="-355599" algn="l" defTabSz="457200">
              <a:buSzPct val="100000"/>
              <a:buAutoNum type="alphaLcParenR"/>
              <a:defRPr>
                <a:solidFill>
                  <a:schemeClr val="accent1">
                    <a:hueOff val="114395"/>
                    <a:lumOff val="-24975"/>
                  </a:schemeClr>
                </a:solidFill>
              </a:defRPr>
            </a:pPr>
            <a:r>
              <a:rPr lang="en-US" dirty="0">
                <a:solidFill>
                  <a:schemeClr val="accent3">
                    <a:hueOff val="362282"/>
                    <a:satOff val="31803"/>
                    <a:lumOff val="-18242"/>
                  </a:schemeClr>
                </a:solidFill>
              </a:rPr>
              <a:t>Torna a população local mais fluente em termos digitais</a:t>
            </a:r>
            <a:endParaRPr dirty="0">
              <a:solidFill>
                <a:schemeClr val="accent3">
                  <a:hueOff val="362282"/>
                  <a:satOff val="31803"/>
                  <a:lumOff val="-18242"/>
                </a:schemeClr>
              </a:solidFill>
            </a:endParaRPr>
          </a:p>
          <a:p>
            <a:pPr marL="355599" lvl="1" indent="-355599" algn="l" defTabSz="457200">
              <a:buSzPct val="100000"/>
              <a:buAutoNum type="alphaLcParenR"/>
              <a:defRPr>
                <a:solidFill>
                  <a:schemeClr val="accent1">
                    <a:hueOff val="114395"/>
                    <a:lumOff val="-24975"/>
                  </a:schemeClr>
                </a:solidFill>
              </a:defRPr>
            </a:pPr>
            <a:r>
              <a:rPr lang="en-US" dirty="0">
                <a:solidFill>
                  <a:schemeClr val="accent3">
                    <a:hueOff val="362282"/>
                    <a:satOff val="31803"/>
                    <a:lumOff val="-18242"/>
                  </a:schemeClr>
                </a:solidFill>
              </a:rPr>
              <a:t>Instala fontes de energia renováveis</a:t>
            </a:r>
            <a:endParaRPr dirty="0">
              <a:solidFill>
                <a:schemeClr val="accent3">
                  <a:hueOff val="362282"/>
                  <a:satOff val="31803"/>
                  <a:lumOff val="-18242"/>
                </a:schemeClr>
              </a:solidFill>
            </a:endParaRPr>
          </a:p>
          <a:p>
            <a:pPr algn="l" defTabSz="457200">
              <a:defRPr b="1">
                <a:solidFill>
                  <a:schemeClr val="accent1">
                    <a:hueOff val="114395"/>
                    <a:lumOff val="-24975"/>
                  </a:schemeClr>
                </a:solidFill>
              </a:defRPr>
            </a:pPr>
            <a:endParaRPr dirty="0"/>
          </a:p>
          <a:p>
            <a:pPr algn="l" defTabSz="457200">
              <a:defRPr b="1">
                <a:solidFill>
                  <a:schemeClr val="accent1">
                    <a:hueOff val="114395"/>
                    <a:lumOff val="-24975"/>
                  </a:schemeClr>
                </a:solidFill>
              </a:defRPr>
            </a:pPr>
            <a:r>
              <a:rPr dirty="0"/>
              <a:t>PERGUNTA 3</a:t>
            </a:r>
          </a:p>
          <a:p>
            <a:pPr algn="l" defTabSz="457200">
              <a:defRPr>
                <a:solidFill>
                  <a:schemeClr val="accent1">
                    <a:hueOff val="114395"/>
                    <a:lumOff val="-24975"/>
                  </a:schemeClr>
                </a:solidFill>
              </a:defRPr>
            </a:pPr>
            <a:r>
              <a:rPr lang="it-IT" dirty="0"/>
              <a:t>Como é que as novas tecnologias contribuem para a preservação da biodiversidade</a:t>
            </a:r>
            <a:r>
              <a:rPr dirty="0"/>
              <a:t>?</a:t>
            </a:r>
          </a:p>
          <a:p>
            <a:pPr marL="426719" indent="-426719" algn="l" defTabSz="457200">
              <a:buSzPct val="100000"/>
              <a:buAutoNum type="alphaLcParenR"/>
              <a:defRPr>
                <a:solidFill>
                  <a:schemeClr val="accent1">
                    <a:hueOff val="114395"/>
                    <a:lumOff val="-24975"/>
                  </a:schemeClr>
                </a:solidFill>
              </a:defRPr>
            </a:pPr>
            <a:r>
              <a:rPr lang="en-US" dirty="0"/>
              <a:t>Sensibilizam para os desafios da biodiversidade</a:t>
            </a:r>
            <a:endParaRPr dirty="0"/>
          </a:p>
          <a:p>
            <a:pPr marL="426719" indent="-426719" algn="l" defTabSz="457200">
              <a:buSzPct val="100000"/>
              <a:buAutoNum type="alphaLcParenR"/>
              <a:defRPr>
                <a:solidFill>
                  <a:schemeClr val="accent3">
                    <a:hueOff val="362282"/>
                    <a:satOff val="31803"/>
                    <a:lumOff val="-18242"/>
                  </a:schemeClr>
                </a:solidFill>
              </a:defRPr>
            </a:pPr>
            <a:r>
              <a:rPr lang="en-US" dirty="0">
                <a:solidFill>
                  <a:schemeClr val="accent1">
                    <a:hueOff val="114395"/>
                    <a:lumOff val="-24975"/>
                  </a:schemeClr>
                </a:solidFill>
              </a:rPr>
              <a:t>Incentivam os cidadãos a apoiar as medidas necessárias</a:t>
            </a:r>
            <a:endParaRPr dirty="0">
              <a:solidFill>
                <a:schemeClr val="accent1">
                  <a:hueOff val="114395"/>
                  <a:lumOff val="-24975"/>
                </a:schemeClr>
              </a:solidFill>
            </a:endParaRPr>
          </a:p>
          <a:p>
            <a:pPr marL="426719" indent="-426719" algn="l" defTabSz="457200">
              <a:buSzPct val="100000"/>
              <a:buAutoNum type="alphaLcParenR"/>
              <a:defRPr>
                <a:solidFill>
                  <a:schemeClr val="accent1">
                    <a:hueOff val="114395"/>
                    <a:lumOff val="-24975"/>
                  </a:schemeClr>
                </a:solidFill>
              </a:defRPr>
            </a:pPr>
            <a:r>
              <a:rPr lang="en-US" dirty="0"/>
              <a:t>Incentivam as actividades humanas ecológicas</a:t>
            </a:r>
            <a:endParaRPr dirty="0"/>
          </a:p>
          <a:p>
            <a:pPr marL="426719" indent="-426719" algn="l" defTabSz="457200">
              <a:buSzPct val="100000"/>
              <a:buFontTx/>
              <a:buAutoNum type="alphaLcParenR"/>
              <a:defRPr>
                <a:solidFill>
                  <a:schemeClr val="accent3">
                    <a:hueOff val="362282"/>
                    <a:satOff val="31803"/>
                    <a:lumOff val="-18242"/>
                  </a:schemeClr>
                </a:solidFill>
              </a:defRPr>
            </a:pPr>
            <a:r>
              <a:rPr lang="en-US" dirty="0">
                <a:solidFill>
                  <a:schemeClr val="accent3">
                    <a:hueOff val="362282"/>
                    <a:satOff val="31803"/>
                    <a:lumOff val="-18242"/>
                  </a:schemeClr>
                </a:solidFill>
              </a:rPr>
              <a:t> Todas as anteriores</a:t>
            </a:r>
            <a:endParaRPr dirty="0">
              <a:solidFill>
                <a:schemeClr val="accent3">
                  <a:hueOff val="362282"/>
                  <a:satOff val="31803"/>
                  <a:lumOff val="-18242"/>
                </a:schemeClr>
              </a:solidFill>
            </a:endParaRPr>
          </a:p>
          <a:p>
            <a:pPr algn="l" defTabSz="457200">
              <a:defRPr>
                <a:solidFill>
                  <a:schemeClr val="accent3">
                    <a:hueOff val="362282"/>
                    <a:satOff val="31803"/>
                    <a:lumOff val="-18242"/>
                  </a:schemeClr>
                </a:solidFill>
              </a:defRPr>
            </a:pPr>
            <a:endParaRPr dirty="0"/>
          </a:p>
          <a:p>
            <a:pPr algn="l" defTabSz="457200">
              <a:defRPr b="1">
                <a:solidFill>
                  <a:schemeClr val="accent1">
                    <a:hueOff val="114395"/>
                    <a:lumOff val="-24975"/>
                  </a:schemeClr>
                </a:solidFill>
              </a:defRPr>
            </a:pPr>
            <a:endParaRPr lang="el-GR" dirty="0"/>
          </a:p>
          <a:p>
            <a:pPr algn="l" defTabSz="457200">
              <a:defRPr b="1">
                <a:solidFill>
                  <a:schemeClr val="accent1">
                    <a:hueOff val="114395"/>
                    <a:lumOff val="-24975"/>
                  </a:schemeClr>
                </a:solidFill>
              </a:defRPr>
            </a:pPr>
            <a:endParaRPr lang="el-GR" dirty="0"/>
          </a:p>
          <a:p>
            <a:pPr algn="l" defTabSz="457200">
              <a:defRPr b="1">
                <a:solidFill>
                  <a:schemeClr val="accent1">
                    <a:hueOff val="114395"/>
                    <a:lumOff val="-24975"/>
                  </a:schemeClr>
                </a:solidFill>
              </a:defRPr>
            </a:pPr>
            <a:endParaRPr lang="pt-PT" dirty="0"/>
          </a:p>
          <a:p>
            <a:pPr algn="l" defTabSz="457200">
              <a:defRPr b="1">
                <a:solidFill>
                  <a:schemeClr val="accent1">
                    <a:hueOff val="114395"/>
                    <a:lumOff val="-24975"/>
                  </a:schemeClr>
                </a:solidFill>
              </a:defRPr>
            </a:pPr>
            <a:endParaRPr lang="el-GR" dirty="0"/>
          </a:p>
          <a:p>
            <a:pPr algn="l" defTabSz="457200">
              <a:defRPr b="1">
                <a:solidFill>
                  <a:schemeClr val="accent1">
                    <a:hueOff val="114395"/>
                    <a:lumOff val="-24975"/>
                  </a:schemeClr>
                </a:solidFill>
              </a:defRPr>
            </a:pPr>
            <a:r>
              <a:rPr dirty="0"/>
              <a:t>PERGUNTA 4</a:t>
            </a:r>
          </a:p>
          <a:p>
            <a:pPr algn="l" defTabSz="457200">
              <a:defRPr>
                <a:solidFill>
                  <a:schemeClr val="accent1">
                    <a:hueOff val="114395"/>
                    <a:lumOff val="-24975"/>
                  </a:schemeClr>
                </a:solidFill>
              </a:defRPr>
            </a:pPr>
            <a:r>
              <a:rPr lang="en-US" dirty="0"/>
              <a:t>A digitalização deve garantir que as populações rurais possam permanecer na sua cidade natal sem comprometer a sua qualidade de vida</a:t>
            </a:r>
            <a:endParaRPr dirty="0"/>
          </a:p>
          <a:p>
            <a:pPr marL="426719" indent="-426719" algn="l" defTabSz="457200">
              <a:buSzPct val="100000"/>
              <a:buAutoNum type="alphaLcParenR"/>
              <a:defRPr>
                <a:solidFill>
                  <a:schemeClr val="accent1">
                    <a:hueOff val="114395"/>
                    <a:lumOff val="-24975"/>
                  </a:schemeClr>
                </a:solidFill>
              </a:defRPr>
            </a:pPr>
            <a:r>
              <a:rPr lang="en-US" dirty="0"/>
              <a:t>Verdadeiro</a:t>
            </a:r>
          </a:p>
          <a:p>
            <a:pPr marL="426719" indent="-426719" algn="l" defTabSz="457200">
              <a:buSzPct val="100000"/>
              <a:buAutoNum type="alphaLcParenR"/>
              <a:defRPr>
                <a:solidFill>
                  <a:schemeClr val="accent1">
                    <a:hueOff val="114395"/>
                    <a:lumOff val="-24975"/>
                  </a:schemeClr>
                </a:solidFill>
              </a:defRPr>
            </a:pPr>
            <a:r>
              <a:rPr lang="en-US" dirty="0">
                <a:solidFill>
                  <a:schemeClr val="accent3">
                    <a:hueOff val="362282"/>
                    <a:satOff val="31803"/>
                    <a:lumOff val="-18242"/>
                  </a:schemeClr>
                </a:solidFill>
              </a:rPr>
              <a:t>Falso</a:t>
            </a:r>
            <a:endParaRPr dirty="0">
              <a:solidFill>
                <a:schemeClr val="accent3">
                  <a:hueOff val="362282"/>
                  <a:satOff val="31803"/>
                  <a:lumOff val="-18242"/>
                </a:schemeClr>
              </a:solidFill>
            </a:endParaRPr>
          </a:p>
          <a:p>
            <a:pPr algn="l" defTabSz="457200">
              <a:defRPr sz="2200">
                <a:solidFill>
                  <a:schemeClr val="accent1">
                    <a:hueOff val="114395"/>
                    <a:lumOff val="-24975"/>
                  </a:schemeClr>
                </a:solidFill>
              </a:defRPr>
            </a:pPr>
            <a:endParaRPr dirty="0"/>
          </a:p>
        </p:txBody>
      </p:sp>
      <p:sp>
        <p:nvSpPr>
          <p:cNvPr id="738"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739"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741" name="Unit 5…"/>
          <p:cNvSpPr txBox="1"/>
          <p:nvPr/>
        </p:nvSpPr>
        <p:spPr>
          <a:xfrm>
            <a:off x="8715137" y="1095099"/>
            <a:ext cx="8858726" cy="1873802"/>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none" lIns="82020" tIns="82020" rIns="82020" bIns="82020" anchor="ctr">
            <a:spAutoFit/>
          </a:bodyPr>
          <a:lstStyle/>
          <a:p>
            <a:pPr defTabSz="738187">
              <a:defRPr sz="3200">
                <a:solidFill>
                  <a:schemeClr val="accent1">
                    <a:hueOff val="114395"/>
                    <a:lumOff val="-24975"/>
                  </a:schemeClr>
                </a:solidFill>
                <a:latin typeface="Helvetica"/>
                <a:ea typeface="Helvetica"/>
                <a:cs typeface="Helvetica"/>
                <a:sym typeface="Helvetica"/>
              </a:defRPr>
            </a:pPr>
            <a:r>
              <a:rPr dirty="0"/>
              <a:t>Unidade </a:t>
            </a:r>
            <a:r>
              <a:rPr lang="en-US" dirty="0"/>
              <a:t>4</a:t>
            </a:r>
            <a:endParaRPr dirty="0"/>
          </a:p>
          <a:p>
            <a:pPr defTabSz="738187">
              <a:defRPr sz="5000">
                <a:solidFill>
                  <a:schemeClr val="accent1">
                    <a:hueOff val="114395"/>
                    <a:lumOff val="-24975"/>
                  </a:schemeClr>
                </a:solidFill>
                <a:latin typeface="A.C.M.E. Secret Agent"/>
                <a:ea typeface="A.C.M.E. Secret Agent"/>
                <a:cs typeface="A.C.M.E. Secret Agent"/>
                <a:sym typeface="A.C.M.E. Secret Agent"/>
              </a:defRPr>
            </a:pPr>
            <a:r>
              <a:rPr dirty="0"/>
              <a:t>Perguntas de </a:t>
            </a:r>
            <a:r>
              <a:rPr lang="en-GB" dirty="0" err="1"/>
              <a:t>correção</a:t>
            </a:r>
            <a:r>
              <a:rPr lang="en-GB" dirty="0"/>
              <a:t> </a:t>
            </a:r>
            <a:r>
              <a:rPr lang="en-GB" dirty="0" err="1"/>
              <a:t>autónoma</a:t>
            </a:r>
            <a:endParaRPr dirty="0"/>
          </a:p>
          <a:p>
            <a:pPr defTabSz="738187">
              <a:defRPr sz="2900">
                <a:solidFill>
                  <a:schemeClr val="accent1">
                    <a:hueOff val="114395"/>
                    <a:lumOff val="-24975"/>
                  </a:schemeClr>
                </a:solidFill>
                <a:latin typeface="Helvetica"/>
                <a:ea typeface="Helvetica"/>
                <a:cs typeface="Helvetica"/>
                <a:sym typeface="Helvetica"/>
              </a:defRPr>
            </a:pPr>
            <a:r>
              <a:rPr lang="pt-PT" dirty="0"/>
              <a:t>I</a:t>
            </a:r>
            <a:r>
              <a:rPr dirty="0" err="1"/>
              <a:t>ndique</a:t>
            </a:r>
            <a:r>
              <a:rPr dirty="0"/>
              <a:t> a </a:t>
            </a:r>
            <a:r>
              <a:rPr dirty="0" err="1"/>
              <a:t>resposta</a:t>
            </a:r>
            <a:r>
              <a:rPr dirty="0"/>
              <a:t> </a:t>
            </a:r>
            <a:r>
              <a:rPr lang="en-GB" dirty="0" err="1"/>
              <a:t>correta</a:t>
            </a:r>
            <a:endParaRPr dirty="0"/>
          </a:p>
        </p:txBody>
      </p:sp>
      <p:grpSp>
        <p:nvGrpSpPr>
          <p:cNvPr id="744" name="Agrupar"/>
          <p:cNvGrpSpPr/>
          <p:nvPr/>
        </p:nvGrpSpPr>
        <p:grpSpPr>
          <a:xfrm>
            <a:off x="20340637" y="14829510"/>
            <a:ext cx="1300908" cy="446058"/>
            <a:chOff x="0" y="0"/>
            <a:chExt cx="1300907" cy="446057"/>
          </a:xfrm>
        </p:grpSpPr>
        <p:sp>
          <p:nvSpPr>
            <p:cNvPr id="742"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743"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2" name="UNIT 5…">
            <a:extLst>
              <a:ext uri="{FF2B5EF4-FFF2-40B4-BE49-F238E27FC236}">
                <a16:creationId xmlns:a16="http://schemas.microsoft.com/office/drawing/2014/main" id="{76F5143E-35AC-D30E-7A82-A5562FF2698E}"/>
              </a:ext>
            </a:extLst>
          </p:cNvPr>
          <p:cNvSpPr txBox="1"/>
          <p:nvPr/>
        </p:nvSpPr>
        <p:spPr>
          <a:xfrm>
            <a:off x="740130" y="2883294"/>
            <a:ext cx="3043223" cy="2104634"/>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4</a:t>
            </a:r>
            <a:endParaRPr dirty="0"/>
          </a:p>
          <a:p>
            <a:pPr algn="l" defTabSz="457200">
              <a:defRPr sz="2100" b="1">
                <a:solidFill>
                  <a:srgbClr val="FFFFFF"/>
                </a:solidFill>
              </a:defRPr>
            </a:pPr>
            <a:r>
              <a:rPr lang="en-US" dirty="0"/>
              <a:t>Identificação e digitalização da Etno-diversidade e Biodiversidade em Áreas Rurais</a:t>
            </a:r>
            <a:r>
              <a:rPr dirty="0"/>
              <a:t>.</a:t>
            </a:r>
          </a:p>
        </p:txBody>
      </p:sp>
      <p:sp>
        <p:nvSpPr>
          <p:cNvPr id="13" name="Rectángulo redondeado">
            <a:extLst>
              <a:ext uri="{FF2B5EF4-FFF2-40B4-BE49-F238E27FC236}">
                <a16:creationId xmlns:a16="http://schemas.microsoft.com/office/drawing/2014/main" id="{E33FCE56-5034-3EBA-E672-F36B781B9C70}"/>
              </a:ext>
            </a:extLst>
          </p:cNvPr>
          <p:cNvSpPr/>
          <p:nvPr/>
        </p:nvSpPr>
        <p:spPr>
          <a:xfrm>
            <a:off x="14095608" y="10483058"/>
            <a:ext cx="7246935" cy="2774591"/>
          </a:xfrm>
          <a:prstGeom prst="roundRect">
            <a:avLst>
              <a:gd name="adj" fmla="val 9616"/>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dirty="0"/>
          </a:p>
        </p:txBody>
      </p:sp>
      <p:sp>
        <p:nvSpPr>
          <p:cNvPr id="14" name="LINKS OF INTEREST">
            <a:extLst>
              <a:ext uri="{FF2B5EF4-FFF2-40B4-BE49-F238E27FC236}">
                <a16:creationId xmlns:a16="http://schemas.microsoft.com/office/drawing/2014/main" id="{B1E62D97-55FA-FADA-DB09-B355FF8643AA}"/>
              </a:ext>
            </a:extLst>
          </p:cNvPr>
          <p:cNvSpPr txBox="1"/>
          <p:nvPr/>
        </p:nvSpPr>
        <p:spPr>
          <a:xfrm>
            <a:off x="14293516" y="10721585"/>
            <a:ext cx="2887577" cy="111974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dirty="0"/>
              <a:t>LIGAÇÕES DE INTERESSE</a:t>
            </a:r>
          </a:p>
        </p:txBody>
      </p:sp>
      <p:sp>
        <p:nvSpPr>
          <p:cNvPr id="15" name="Encendido">
            <a:extLst>
              <a:ext uri="{FF2B5EF4-FFF2-40B4-BE49-F238E27FC236}">
                <a16:creationId xmlns:a16="http://schemas.microsoft.com/office/drawing/2014/main" id="{C8E4E4BF-A6B7-EA34-5736-7637E0C7281A}"/>
              </a:ext>
            </a:extLst>
          </p:cNvPr>
          <p:cNvSpPr/>
          <p:nvPr/>
        </p:nvSpPr>
        <p:spPr>
          <a:xfrm>
            <a:off x="14786141" y="12057773"/>
            <a:ext cx="1001797" cy="1042359"/>
          </a:xfrm>
          <a:custGeom>
            <a:avLst/>
            <a:gdLst/>
            <a:ahLst/>
            <a:cxnLst>
              <a:cxn ang="0">
                <a:pos x="wd2" y="hd2"/>
              </a:cxn>
              <a:cxn ang="5400000">
                <a:pos x="wd2" y="hd2"/>
              </a:cxn>
              <a:cxn ang="10800000">
                <a:pos x="wd2" y="hd2"/>
              </a:cxn>
              <a:cxn ang="16200000">
                <a:pos x="wd2" y="hd2"/>
              </a:cxn>
            </a:cxnLst>
            <a:rect l="0" t="0" r="r" b="b"/>
            <a:pathLst>
              <a:path w="21594" h="21600" extrusionOk="0">
                <a:moveTo>
                  <a:pt x="10797" y="0"/>
                </a:moveTo>
                <a:cubicBezTo>
                  <a:pt x="9878" y="0"/>
                  <a:pt x="9133" y="716"/>
                  <a:pt x="9133" y="1600"/>
                </a:cubicBezTo>
                <a:lnTo>
                  <a:pt x="9133" y="10222"/>
                </a:lnTo>
                <a:cubicBezTo>
                  <a:pt x="9133" y="11106"/>
                  <a:pt x="9878" y="11822"/>
                  <a:pt x="10797" y="11822"/>
                </a:cubicBezTo>
                <a:cubicBezTo>
                  <a:pt x="11717" y="11822"/>
                  <a:pt x="12461" y="11106"/>
                  <a:pt x="12461" y="10222"/>
                </a:cubicBezTo>
                <a:lnTo>
                  <a:pt x="12461" y="1600"/>
                </a:lnTo>
                <a:cubicBezTo>
                  <a:pt x="12461" y="716"/>
                  <a:pt x="11717" y="0"/>
                  <a:pt x="10797" y="0"/>
                </a:cubicBezTo>
                <a:close/>
                <a:moveTo>
                  <a:pt x="4155" y="3552"/>
                </a:moveTo>
                <a:cubicBezTo>
                  <a:pt x="3730" y="3561"/>
                  <a:pt x="3308" y="3725"/>
                  <a:pt x="2990" y="4045"/>
                </a:cubicBezTo>
                <a:cubicBezTo>
                  <a:pt x="1061" y="5987"/>
                  <a:pt x="0" y="8536"/>
                  <a:pt x="0" y="11220"/>
                </a:cubicBezTo>
                <a:cubicBezTo>
                  <a:pt x="0" y="16941"/>
                  <a:pt x="4840" y="21600"/>
                  <a:pt x="10797" y="21600"/>
                </a:cubicBezTo>
                <a:cubicBezTo>
                  <a:pt x="16754" y="21600"/>
                  <a:pt x="21600" y="16941"/>
                  <a:pt x="21594" y="11220"/>
                </a:cubicBezTo>
                <a:cubicBezTo>
                  <a:pt x="21594" y="8536"/>
                  <a:pt x="20534" y="5987"/>
                  <a:pt x="18605" y="4045"/>
                </a:cubicBezTo>
                <a:cubicBezTo>
                  <a:pt x="17973" y="3411"/>
                  <a:pt x="16917" y="3383"/>
                  <a:pt x="16251" y="3996"/>
                </a:cubicBezTo>
                <a:cubicBezTo>
                  <a:pt x="15591" y="4603"/>
                  <a:pt x="15565" y="5618"/>
                  <a:pt x="16202" y="6258"/>
                </a:cubicBezTo>
                <a:cubicBezTo>
                  <a:pt x="17539" y="7603"/>
                  <a:pt x="18271" y="9360"/>
                  <a:pt x="18271" y="11220"/>
                </a:cubicBezTo>
                <a:cubicBezTo>
                  <a:pt x="18271" y="15179"/>
                  <a:pt x="14910" y="18401"/>
                  <a:pt x="10792" y="18401"/>
                </a:cubicBezTo>
                <a:cubicBezTo>
                  <a:pt x="6674" y="18401"/>
                  <a:pt x="3323" y="15179"/>
                  <a:pt x="3323" y="11220"/>
                </a:cubicBezTo>
                <a:cubicBezTo>
                  <a:pt x="3323" y="9360"/>
                  <a:pt x="4056" y="7598"/>
                  <a:pt x="5392" y="6258"/>
                </a:cubicBezTo>
                <a:cubicBezTo>
                  <a:pt x="6030" y="5618"/>
                  <a:pt x="6009" y="4609"/>
                  <a:pt x="5343" y="3996"/>
                </a:cubicBezTo>
                <a:cubicBezTo>
                  <a:pt x="5010" y="3690"/>
                  <a:pt x="4580" y="3543"/>
                  <a:pt x="4155" y="3552"/>
                </a:cubicBez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dirty="0"/>
          </a:p>
        </p:txBody>
      </p:sp>
      <p:sp>
        <p:nvSpPr>
          <p:cNvPr id="3" name="TextBox 2">
            <a:extLst>
              <a:ext uri="{FF2B5EF4-FFF2-40B4-BE49-F238E27FC236}">
                <a16:creationId xmlns:a16="http://schemas.microsoft.com/office/drawing/2014/main" id="{8F0FF98B-15AE-49D2-0695-5CEF681253B6}"/>
              </a:ext>
            </a:extLst>
          </p:cNvPr>
          <p:cNvSpPr txBox="1"/>
          <p:nvPr/>
        </p:nvSpPr>
        <p:spPr>
          <a:xfrm>
            <a:off x="17053386" y="11542161"/>
            <a:ext cx="4127140" cy="904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020" tIns="82020" rIns="82020" bIns="82020" numCol="1" spcCol="38100" rtlCol="0" anchor="ctr">
            <a:spAutoFit/>
          </a:bodyPr>
          <a:lstStyle/>
          <a:p>
            <a:pPr marL="0" marR="0" indent="0" algn="ctr" defTabSz="2799574" rtl="0" fontAlgn="auto" latinLnBrk="0" hangingPunct="0">
              <a:lnSpc>
                <a:spcPct val="100000"/>
              </a:lnSpc>
              <a:spcBef>
                <a:spcPts val="0"/>
              </a:spcBef>
              <a:spcAft>
                <a:spcPts val="0"/>
              </a:spcAft>
              <a:buClrTx/>
              <a:buSzTx/>
              <a:buFontTx/>
              <a:buNone/>
              <a:tabLst/>
            </a:pPr>
            <a:r>
              <a:rPr kumimoji="0" lang="it-IT" sz="2400" b="0" i="0" u="none" strike="noStrike" cap="none" spc="0" normalizeH="0" baseline="0" dirty="0">
                <a:ln>
                  <a:noFill/>
                </a:ln>
                <a:solidFill>
                  <a:srgbClr val="5E5E5E"/>
                </a:solidFill>
                <a:effectLst/>
                <a:uFillTx/>
                <a:latin typeface="+mn-lt"/>
                <a:ea typeface="+mn-ea"/>
                <a:cs typeface="+mn-cs"/>
                <a:sym typeface="Helvetica Neue"/>
                <a:hlinkClick r:id="rId3"/>
              </a:rPr>
              <a:t>https://www.youtube.com/watch?v=KBSOoQWhfzk</a:t>
            </a:r>
            <a:endParaRPr kumimoji="0" lang="el-GR" sz="2400" b="0" i="0" u="none" strike="noStrike" cap="none" spc="0" normalizeH="0" baseline="0" dirty="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Figura"/>
          <p:cNvSpPr/>
          <p:nvPr/>
        </p:nvSpPr>
        <p:spPr>
          <a:xfrm>
            <a:off x="-251810" y="-392082"/>
            <a:ext cx="22590783" cy="16311789"/>
          </a:xfrm>
          <a:custGeom>
            <a:avLst/>
            <a:gdLst/>
            <a:ahLst/>
            <a:cxnLst>
              <a:cxn ang="0">
                <a:pos x="wd2" y="hd2"/>
              </a:cxn>
              <a:cxn ang="5400000">
                <a:pos x="wd2" y="hd2"/>
              </a:cxn>
              <a:cxn ang="10800000">
                <a:pos x="wd2" y="hd2"/>
              </a:cxn>
              <a:cxn ang="16200000">
                <a:pos x="wd2" y="hd2"/>
              </a:cxn>
            </a:cxnLst>
            <a:rect l="0" t="0" r="r" b="b"/>
            <a:pathLst>
              <a:path w="21600" h="21600" extrusionOk="0">
                <a:moveTo>
                  <a:pt x="4826" y="72"/>
                </a:moveTo>
                <a:cubicBezTo>
                  <a:pt x="4666" y="858"/>
                  <a:pt x="4389" y="1591"/>
                  <a:pt x="4014" y="2227"/>
                </a:cubicBezTo>
                <a:cubicBezTo>
                  <a:pt x="3049" y="3866"/>
                  <a:pt x="1542" y="4741"/>
                  <a:pt x="0" y="4560"/>
                </a:cubicBezTo>
                <a:lnTo>
                  <a:pt x="120" y="21600"/>
                </a:lnTo>
                <a:lnTo>
                  <a:pt x="21600" y="21600"/>
                </a:lnTo>
                <a:lnTo>
                  <a:pt x="21600" y="0"/>
                </a:lnTo>
                <a:lnTo>
                  <a:pt x="4826" y="72"/>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000000"/>
                </a:solidFill>
                <a:latin typeface="Helvetica Neue Medium"/>
                <a:ea typeface="Helvetica Neue Medium"/>
                <a:cs typeface="Helvetica Neue Medium"/>
                <a:sym typeface="Helvetica Neue Medium"/>
              </a:defRPr>
            </a:pPr>
            <a:endParaRPr/>
          </a:p>
        </p:txBody>
      </p:sp>
      <p:pic>
        <p:nvPicPr>
          <p:cNvPr id="173" name="logoflavours02.png" descr="logoflavours02.png"/>
          <p:cNvPicPr>
            <a:picLocks noChangeAspect="1"/>
          </p:cNvPicPr>
          <p:nvPr/>
        </p:nvPicPr>
        <p:blipFill>
          <a:blip r:embed="rId2"/>
          <a:stretch>
            <a:fillRect/>
          </a:stretch>
        </p:blipFill>
        <p:spPr>
          <a:xfrm>
            <a:off x="311109" y="602829"/>
            <a:ext cx="2912513" cy="1258593"/>
          </a:xfrm>
          <a:prstGeom prst="rect">
            <a:avLst/>
          </a:prstGeom>
          <a:ln w="12700">
            <a:miter lim="400000"/>
          </a:ln>
        </p:spPr>
      </p:pic>
      <p:sp>
        <p:nvSpPr>
          <p:cNvPr id="175" name="UNITS"/>
          <p:cNvSpPr txBox="1"/>
          <p:nvPr/>
        </p:nvSpPr>
        <p:spPr>
          <a:xfrm>
            <a:off x="1648245" y="3865918"/>
            <a:ext cx="3028885" cy="1482560"/>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none" lIns="82020" tIns="82020" rIns="82020" bIns="82020" anchor="ctr">
            <a:spAutoFit/>
          </a:bodyPr>
          <a:lstStyle>
            <a:lvl1pPr>
              <a:defRPr sz="7200">
                <a:solidFill>
                  <a:srgbClr val="FFFFFF"/>
                </a:solidFill>
                <a:latin typeface="A.C.M.E. Secret Agent"/>
                <a:ea typeface="A.C.M.E. Secret Agent"/>
                <a:cs typeface="A.C.M.E. Secret Agent"/>
                <a:sym typeface="A.C.M.E. Secret Agent"/>
              </a:defRPr>
            </a:lvl1pPr>
          </a:lstStyle>
          <a:p>
            <a:r>
              <a:rPr dirty="0"/>
              <a:t>UNIDADES</a:t>
            </a:r>
          </a:p>
        </p:txBody>
      </p:sp>
      <p:pic>
        <p:nvPicPr>
          <p:cNvPr id="176" name="Imagen" descr="Imagen"/>
          <p:cNvPicPr>
            <a:picLocks noChangeAspect="1"/>
          </p:cNvPicPr>
          <p:nvPr/>
        </p:nvPicPr>
        <p:blipFill>
          <a:blip r:embed="rId3"/>
          <a:stretch>
            <a:fillRect/>
          </a:stretch>
        </p:blipFill>
        <p:spPr>
          <a:xfrm>
            <a:off x="17804319" y="8313518"/>
            <a:ext cx="2912513" cy="6724144"/>
          </a:xfrm>
          <a:prstGeom prst="rect">
            <a:avLst/>
          </a:prstGeom>
          <a:ln w="12700">
            <a:miter lim="400000"/>
          </a:ln>
        </p:spPr>
      </p:pic>
      <p:sp>
        <p:nvSpPr>
          <p:cNvPr id="177" name="Bocadillo redondo"/>
          <p:cNvSpPr/>
          <p:nvPr/>
        </p:nvSpPr>
        <p:spPr>
          <a:xfrm>
            <a:off x="11963400" y="12360159"/>
            <a:ext cx="5916018" cy="2726830"/>
          </a:xfrm>
          <a:prstGeom prst="wedgeEllipseCallout">
            <a:avLst>
              <a:gd name="adj1" fmla="val 59841"/>
              <a:gd name="adj2" fmla="val -91690"/>
            </a:avLst>
          </a:prstGeom>
          <a:solidFill>
            <a:srgbClr val="FFFFFF"/>
          </a:solidFill>
          <a:ln w="12700">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178" name="Let’s Start"/>
          <p:cNvSpPr txBox="1"/>
          <p:nvPr/>
        </p:nvSpPr>
        <p:spPr>
          <a:xfrm>
            <a:off x="12512537" y="13034908"/>
            <a:ext cx="4848854" cy="1308606"/>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none" lIns="82020" tIns="82020" rIns="82020" bIns="82020" anchor="ctr">
            <a:spAutoFit/>
          </a:bodyPr>
          <a:lstStyle>
            <a:lvl1pPr>
              <a:defRPr sz="6200">
                <a:solidFill>
                  <a:schemeClr val="accent1">
                    <a:hueOff val="114395"/>
                    <a:lumOff val="-24975"/>
                  </a:schemeClr>
                </a:solidFill>
                <a:latin typeface="A.C.M.E. Secret Agent"/>
                <a:ea typeface="A.C.M.E. Secret Agent"/>
                <a:cs typeface="A.C.M.E. Secret Agent"/>
                <a:sym typeface="A.C.M.E. Secret Agent"/>
              </a:defRPr>
            </a:lvl1pPr>
          </a:lstStyle>
          <a:p>
            <a:r>
              <a:t>Vamos começar</a:t>
            </a:r>
          </a:p>
        </p:txBody>
      </p:sp>
      <p:sp>
        <p:nvSpPr>
          <p:cNvPr id="2" name="What is entrepreneurship? Entrepreneurship in the rural environment.…">
            <a:extLst>
              <a:ext uri="{FF2B5EF4-FFF2-40B4-BE49-F238E27FC236}">
                <a16:creationId xmlns:a16="http://schemas.microsoft.com/office/drawing/2014/main" id="{5A6E4517-1AC3-BE38-3582-9873C0DD8A00}"/>
              </a:ext>
            </a:extLst>
          </p:cNvPr>
          <p:cNvSpPr txBox="1"/>
          <p:nvPr/>
        </p:nvSpPr>
        <p:spPr>
          <a:xfrm>
            <a:off x="5489930" y="3194788"/>
            <a:ext cx="12108740" cy="8506387"/>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spcAft>
                <a:spcPts val="1200"/>
              </a:spcAft>
              <a:buSzPct val="100000"/>
              <a:defRPr sz="3300">
                <a:solidFill>
                  <a:schemeClr val="accent4">
                    <a:hueOff val="348544"/>
                    <a:lumOff val="7139"/>
                  </a:schemeClr>
                </a:solidFill>
              </a:defRPr>
            </a:pPr>
            <a:r>
              <a:rPr lang="en-US" dirty="0">
                <a:solidFill>
                  <a:schemeClr val="bg1"/>
                </a:solidFill>
              </a:rPr>
              <a:t>Introdução.</a:t>
            </a:r>
            <a:endParaRPr lang="el-GR" dirty="0">
              <a:solidFill>
                <a:schemeClr val="bg1"/>
              </a:solidFill>
            </a:endParaRPr>
          </a:p>
          <a:p>
            <a:pPr marL="584200" indent="-584200" algn="l" defTabSz="457200">
              <a:spcAft>
                <a:spcPts val="1200"/>
              </a:spcAft>
              <a:buSzPct val="100000"/>
              <a:buAutoNum type="arabicPeriod"/>
              <a:defRPr sz="3300">
                <a:solidFill>
                  <a:schemeClr val="accent4">
                    <a:hueOff val="348544"/>
                    <a:lumOff val="7139"/>
                  </a:schemeClr>
                </a:solidFill>
              </a:defRPr>
            </a:pPr>
            <a:r>
              <a:rPr lang="en-US" dirty="0">
                <a:solidFill>
                  <a:schemeClr val="bg1"/>
                </a:solidFill>
              </a:rPr>
              <a:t>Como digitalizar e promover a identidade do património cultural da gastronomia rural</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t>O desenvolvimento de competências de marketing digital entre as partes interessadas</a:t>
            </a:r>
            <a:r>
              <a:rPr dirty="0"/>
              <a:t>.</a:t>
            </a:r>
          </a:p>
          <a:p>
            <a:pPr marL="584200" indent="-584200" algn="l" defTabSz="457200">
              <a:spcAft>
                <a:spcPts val="1200"/>
              </a:spcAft>
              <a:buSzPct val="100000"/>
              <a:buAutoNum type="arabicPeriod"/>
              <a:defRPr sz="3300">
                <a:solidFill>
                  <a:srgbClr val="FFFFFF"/>
                </a:solidFill>
              </a:defRPr>
            </a:pPr>
            <a:r>
              <a:rPr lang="en-US" dirty="0"/>
              <a:t>Comunicar o património através da narração de histórias digitais e experimentais</a:t>
            </a:r>
            <a:r>
              <a:rPr dirty="0"/>
              <a:t>.</a:t>
            </a:r>
          </a:p>
          <a:p>
            <a:pPr marL="584200" indent="-584200" algn="l" defTabSz="457200">
              <a:spcAft>
                <a:spcPts val="1200"/>
              </a:spcAft>
              <a:buSzPct val="100000"/>
              <a:buAutoNum type="arabicPeriod"/>
              <a:defRPr sz="3300">
                <a:solidFill>
                  <a:srgbClr val="FFFFFF"/>
                </a:solidFill>
              </a:defRPr>
            </a:pPr>
            <a:r>
              <a:rPr lang="en-US" dirty="0"/>
              <a:t>Identificação e digitalização da Etno-diversidade e Biodiversidade em Áreas Rurais</a:t>
            </a:r>
            <a:r>
              <a:rPr dirty="0"/>
              <a:t>.</a:t>
            </a:r>
          </a:p>
          <a:p>
            <a:pPr marL="584200" indent="-584200" algn="l" defTabSz="457200">
              <a:spcAft>
                <a:spcPts val="1200"/>
              </a:spcAft>
              <a:buSzPct val="100000"/>
              <a:buAutoNum type="arabicPeriod"/>
              <a:defRPr sz="3300">
                <a:solidFill>
                  <a:srgbClr val="FFFFFF"/>
                </a:solidFill>
              </a:defRPr>
            </a:pPr>
            <a:r>
              <a:rPr lang="en-US" dirty="0"/>
              <a:t>O papel das plataformas digitais inteligentes</a:t>
            </a:r>
            <a:r>
              <a:rPr dirty="0"/>
              <a:t>.</a:t>
            </a:r>
          </a:p>
          <a:p>
            <a:pPr marL="584200" indent="-584200" algn="l" defTabSz="457200">
              <a:spcAft>
                <a:spcPts val="1200"/>
              </a:spcAft>
              <a:buSzPct val="100000"/>
              <a:buAutoNum type="arabicPeriod"/>
              <a:defRPr sz="3300">
                <a:solidFill>
                  <a:srgbClr val="FFFFFF"/>
                </a:solidFill>
              </a:defRPr>
            </a:pPr>
            <a:r>
              <a:rPr lang="en-US" dirty="0"/>
              <a:t>Como criar uma base de dados de inventário de receitas nacionais e europeias</a:t>
            </a:r>
            <a:r>
              <a:rPr dirty="0"/>
              <a:t>.</a:t>
            </a:r>
          </a:p>
          <a:p>
            <a:pPr marL="584200" indent="-584200" algn="l" defTabSz="457200">
              <a:spcAft>
                <a:spcPts val="1200"/>
              </a:spcAft>
              <a:buSzPct val="100000"/>
              <a:buAutoNum type="arabicPeriod"/>
              <a:defRPr sz="3300">
                <a:solidFill>
                  <a:srgbClr val="FFFFFF"/>
                </a:solidFill>
              </a:defRPr>
            </a:pPr>
            <a:r>
              <a:rPr lang="en-US" dirty="0"/>
              <a:t>Como digitalizar um negócio gastronómico rural.</a:t>
            </a:r>
          </a:p>
          <a:p>
            <a:pPr algn="l" defTabSz="457200">
              <a:spcAft>
                <a:spcPts val="1200"/>
              </a:spcAft>
              <a:buSzPct val="100000"/>
              <a:defRPr sz="3300">
                <a:solidFill>
                  <a:srgbClr val="FFFFFF"/>
                </a:solidFill>
              </a:defRPr>
            </a:pPr>
            <a:r>
              <a:rPr dirty="0"/>
              <a:t>Conclusão</a:t>
            </a:r>
            <a:r>
              <a:rPr lang="en-US" dirty="0"/>
              <a:t>.</a:t>
            </a:r>
            <a:endParaRPr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Figura"/>
          <p:cNvSpPr/>
          <p:nvPr/>
        </p:nvSpPr>
        <p:spPr>
          <a:xfrm>
            <a:off x="-251810" y="-392082"/>
            <a:ext cx="22590783" cy="16311789"/>
          </a:xfrm>
          <a:custGeom>
            <a:avLst/>
            <a:gdLst/>
            <a:ahLst/>
            <a:cxnLst>
              <a:cxn ang="0">
                <a:pos x="wd2" y="hd2"/>
              </a:cxn>
              <a:cxn ang="5400000">
                <a:pos x="wd2" y="hd2"/>
              </a:cxn>
              <a:cxn ang="10800000">
                <a:pos x="wd2" y="hd2"/>
              </a:cxn>
              <a:cxn ang="16200000">
                <a:pos x="wd2" y="hd2"/>
              </a:cxn>
            </a:cxnLst>
            <a:rect l="0" t="0" r="r" b="b"/>
            <a:pathLst>
              <a:path w="21600" h="21600" extrusionOk="0">
                <a:moveTo>
                  <a:pt x="4826" y="72"/>
                </a:moveTo>
                <a:cubicBezTo>
                  <a:pt x="4666" y="858"/>
                  <a:pt x="4389" y="1591"/>
                  <a:pt x="4014" y="2227"/>
                </a:cubicBezTo>
                <a:cubicBezTo>
                  <a:pt x="3049" y="3866"/>
                  <a:pt x="1542" y="4741"/>
                  <a:pt x="0" y="4560"/>
                </a:cubicBezTo>
                <a:lnTo>
                  <a:pt x="120" y="21600"/>
                </a:lnTo>
                <a:lnTo>
                  <a:pt x="21600" y="21600"/>
                </a:lnTo>
                <a:lnTo>
                  <a:pt x="21600" y="0"/>
                </a:lnTo>
                <a:lnTo>
                  <a:pt x="4826" y="72"/>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000000"/>
                </a:solidFill>
                <a:latin typeface="Helvetica Neue Medium"/>
                <a:ea typeface="Helvetica Neue Medium"/>
                <a:cs typeface="Helvetica Neue Medium"/>
                <a:sym typeface="Helvetica Neue Medium"/>
              </a:defRPr>
            </a:pPr>
            <a:endParaRPr/>
          </a:p>
        </p:txBody>
      </p:sp>
      <p:pic>
        <p:nvPicPr>
          <p:cNvPr id="173" name="logoflavours02.png" descr="logoflavours02.png"/>
          <p:cNvPicPr>
            <a:picLocks noChangeAspect="1"/>
          </p:cNvPicPr>
          <p:nvPr/>
        </p:nvPicPr>
        <p:blipFill>
          <a:blip r:embed="rId2"/>
          <a:stretch>
            <a:fillRect/>
          </a:stretch>
        </p:blipFill>
        <p:spPr>
          <a:xfrm>
            <a:off x="311109" y="602829"/>
            <a:ext cx="2912513" cy="1258593"/>
          </a:xfrm>
          <a:prstGeom prst="rect">
            <a:avLst/>
          </a:prstGeom>
          <a:ln w="12700">
            <a:miter lim="400000"/>
          </a:ln>
        </p:spPr>
      </p:pic>
      <p:sp>
        <p:nvSpPr>
          <p:cNvPr id="175" name="UNITS"/>
          <p:cNvSpPr txBox="1"/>
          <p:nvPr/>
        </p:nvSpPr>
        <p:spPr>
          <a:xfrm>
            <a:off x="1648245" y="3865918"/>
            <a:ext cx="3028885" cy="1482560"/>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7200">
                <a:solidFill>
                  <a:srgbClr val="FFFFFF"/>
                </a:solidFill>
                <a:latin typeface="A.C.M.E. Secret Agent"/>
                <a:ea typeface="A.C.M.E. Secret Agent"/>
                <a:cs typeface="A.C.M.E. Secret Agent"/>
                <a:sym typeface="A.C.M.E. Secret Agent"/>
              </a:defRPr>
            </a:lvl1pPr>
          </a:lstStyle>
          <a:p>
            <a:r>
              <a:rPr dirty="0"/>
              <a:t>UNIDADES</a:t>
            </a:r>
          </a:p>
        </p:txBody>
      </p:sp>
      <p:sp>
        <p:nvSpPr>
          <p:cNvPr id="178" name="Let’s Start"/>
          <p:cNvSpPr txBox="1"/>
          <p:nvPr/>
        </p:nvSpPr>
        <p:spPr>
          <a:xfrm>
            <a:off x="12512537" y="13034908"/>
            <a:ext cx="4848854" cy="1308606"/>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6200">
                <a:solidFill>
                  <a:schemeClr val="accent1">
                    <a:hueOff val="114395"/>
                    <a:lumOff val="-24975"/>
                  </a:schemeClr>
                </a:solidFill>
                <a:latin typeface="A.C.M.E. Secret Agent"/>
                <a:ea typeface="A.C.M.E. Secret Agent"/>
                <a:cs typeface="A.C.M.E. Secret Agent"/>
                <a:sym typeface="A.C.M.E. Secret Agent"/>
              </a:defRPr>
            </a:lvl1pPr>
          </a:lstStyle>
          <a:p>
            <a:r>
              <a:t>Vamos começar</a:t>
            </a:r>
          </a:p>
        </p:txBody>
      </p:sp>
      <p:sp>
        <p:nvSpPr>
          <p:cNvPr id="2" name="What is entrepreneurship? Entrepreneurship in the rural environment.…">
            <a:extLst>
              <a:ext uri="{FF2B5EF4-FFF2-40B4-BE49-F238E27FC236}">
                <a16:creationId xmlns:a16="http://schemas.microsoft.com/office/drawing/2014/main" id="{5A6E4517-1AC3-BE38-3582-9873C0DD8A00}"/>
              </a:ext>
            </a:extLst>
          </p:cNvPr>
          <p:cNvSpPr txBox="1"/>
          <p:nvPr/>
        </p:nvSpPr>
        <p:spPr>
          <a:xfrm>
            <a:off x="5489930" y="3194788"/>
            <a:ext cx="12108740" cy="8506387"/>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algn="l" defTabSz="457200">
              <a:spcAft>
                <a:spcPts val="1200"/>
              </a:spcAft>
              <a:buSzPct val="100000"/>
              <a:defRPr sz="3300">
                <a:solidFill>
                  <a:schemeClr val="accent4">
                    <a:hueOff val="348544"/>
                    <a:lumOff val="7139"/>
                  </a:schemeClr>
                </a:solidFill>
              </a:defRPr>
            </a:pPr>
            <a:r>
              <a:rPr lang="en-US" dirty="0">
                <a:solidFill>
                  <a:schemeClr val="bg1"/>
                </a:solidFill>
              </a:rPr>
              <a:t>Introdução.</a:t>
            </a:r>
            <a:endParaRPr lang="el-GR" dirty="0">
              <a:solidFill>
                <a:schemeClr val="bg1"/>
              </a:solidFill>
            </a:endParaRPr>
          </a:p>
          <a:p>
            <a:pPr marL="584200" indent="-584200" algn="l" defTabSz="457200">
              <a:spcAft>
                <a:spcPts val="1200"/>
              </a:spcAft>
              <a:buSzPct val="100000"/>
              <a:buAutoNum type="arabicPeriod"/>
              <a:defRPr sz="3300">
                <a:solidFill>
                  <a:schemeClr val="accent4">
                    <a:hueOff val="348544"/>
                    <a:lumOff val="7139"/>
                  </a:schemeClr>
                </a:solidFill>
              </a:defRPr>
            </a:pPr>
            <a:r>
              <a:rPr lang="en-US" dirty="0">
                <a:solidFill>
                  <a:schemeClr val="bg1"/>
                </a:solidFill>
              </a:rPr>
              <a:t>Como digitalizar e promover a identidade do património cultural da gastronomia rural</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O desenvolvimento de competências de marketing digital entre as partes interessadas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Comunicar o património através da narração de histórias digitais e experimentais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Identificação e digitalização da Etno-diversidade e Biodiversidade em Áreas Rurais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rgbClr val="FFFF00"/>
                </a:solidFill>
              </a:rPr>
              <a:t>O papel das plataformas digitais inteligentes</a:t>
            </a:r>
            <a:r>
              <a:rPr dirty="0">
                <a:solidFill>
                  <a:srgbClr val="FFFF00"/>
                </a:solidFill>
              </a:rPr>
              <a:t>.</a:t>
            </a:r>
          </a:p>
          <a:p>
            <a:pPr marL="584200" indent="-584200" algn="l" defTabSz="457200">
              <a:spcAft>
                <a:spcPts val="1200"/>
              </a:spcAft>
              <a:buSzPct val="100000"/>
              <a:buAutoNum type="arabicPeriod"/>
              <a:defRPr sz="3300">
                <a:solidFill>
                  <a:srgbClr val="FFFFFF"/>
                </a:solidFill>
              </a:defRPr>
            </a:pPr>
            <a:r>
              <a:rPr lang="en-US" dirty="0"/>
              <a:t>Como criar uma base de dados de inventário de receitas nacionais e europeias</a:t>
            </a:r>
            <a:r>
              <a:rPr dirty="0"/>
              <a:t>.</a:t>
            </a:r>
          </a:p>
          <a:p>
            <a:pPr marL="584200" indent="-584200" algn="l" defTabSz="457200">
              <a:spcAft>
                <a:spcPts val="1200"/>
              </a:spcAft>
              <a:buSzPct val="100000"/>
              <a:buAutoNum type="arabicPeriod"/>
              <a:defRPr sz="3300">
                <a:solidFill>
                  <a:srgbClr val="FFFFFF"/>
                </a:solidFill>
              </a:defRPr>
            </a:pPr>
            <a:r>
              <a:rPr lang="en-US" dirty="0"/>
              <a:t>Como digitalizar um negócio gastronómico rural.</a:t>
            </a:r>
          </a:p>
          <a:p>
            <a:pPr algn="l" defTabSz="457200">
              <a:spcAft>
                <a:spcPts val="1200"/>
              </a:spcAft>
              <a:buSzPct val="100000"/>
              <a:defRPr sz="3300">
                <a:solidFill>
                  <a:srgbClr val="FFFFFF"/>
                </a:solidFill>
              </a:defRPr>
            </a:pPr>
            <a:r>
              <a:rPr dirty="0"/>
              <a:t>Conclusão</a:t>
            </a:r>
            <a:r>
              <a:rPr lang="en-US" dirty="0"/>
              <a:t>.</a:t>
            </a:r>
            <a:endParaRPr dirty="0"/>
          </a:p>
        </p:txBody>
      </p:sp>
    </p:spTree>
    <p:extLst>
      <p:ext uri="{BB962C8B-B14F-4D97-AF65-F5344CB8AC3E}">
        <p14:creationId xmlns:p14="http://schemas.microsoft.com/office/powerpoint/2010/main" val="198856115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755"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756" name="UNIT 6…"/>
          <p:cNvSpPr txBox="1"/>
          <p:nvPr/>
        </p:nvSpPr>
        <p:spPr>
          <a:xfrm>
            <a:off x="6340718" y="1105414"/>
            <a:ext cx="15493093" cy="1550636"/>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5700" b="1">
                <a:solidFill>
                  <a:schemeClr val="accent1">
                    <a:hueOff val="114395"/>
                    <a:lumOff val="-24975"/>
                  </a:schemeClr>
                </a:solidFill>
                <a:uFill>
                  <a:solidFill>
                    <a:srgbClr val="0000EE"/>
                  </a:solidFill>
                </a:uFill>
              </a:defRPr>
            </a:pPr>
            <a:r>
              <a:rPr dirty="0"/>
              <a:t>UNIDADE </a:t>
            </a:r>
            <a:r>
              <a:rPr lang="en-US" dirty="0"/>
              <a:t>5</a:t>
            </a:r>
            <a:endParaRPr dirty="0"/>
          </a:p>
          <a:p>
            <a:pPr algn="l" defTabSz="457200">
              <a:defRPr sz="3300" b="1">
                <a:solidFill>
                  <a:schemeClr val="accent1">
                    <a:hueOff val="114395"/>
                    <a:lumOff val="-24975"/>
                  </a:schemeClr>
                </a:solidFill>
                <a:uFill>
                  <a:solidFill>
                    <a:srgbClr val="0000EE"/>
                  </a:solidFill>
                </a:uFill>
              </a:defRPr>
            </a:pPr>
            <a:r>
              <a:rPr lang="en-US" dirty="0"/>
              <a:t>O papel das plataformas digitais inteligentes</a:t>
            </a:r>
            <a:r>
              <a:rPr dirty="0"/>
              <a:t>.</a:t>
            </a:r>
          </a:p>
        </p:txBody>
      </p:sp>
      <p:sp>
        <p:nvSpPr>
          <p:cNvPr id="757" name="As you have seen in previous sections, we call customer expectation what our customers expect from us as a brand. The expectation is intimately related to the experiences they have previously had with our proposal, with respect to the quality of our prod"/>
          <p:cNvSpPr txBox="1"/>
          <p:nvPr/>
        </p:nvSpPr>
        <p:spPr>
          <a:xfrm>
            <a:off x="6340718" y="3650070"/>
            <a:ext cx="13704343" cy="1950746"/>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just" defTabSz="457200">
              <a:defRPr sz="2900">
                <a:solidFill>
                  <a:schemeClr val="accent1">
                    <a:hueOff val="114395"/>
                    <a:lumOff val="-24975"/>
                  </a:schemeClr>
                </a:solidFill>
                <a:uFill>
                  <a:solidFill>
                    <a:srgbClr val="0000EE"/>
                  </a:solidFill>
                </a:uFill>
              </a:defRPr>
            </a:pPr>
            <a:r>
              <a:rPr dirty="0"/>
              <a:t>Como viu nas secções anteriores, </a:t>
            </a:r>
            <a:r>
              <a:rPr lang="en-US" dirty="0"/>
              <a:t>as tecnologias digitais desempenham um papel importante nos nossos dias e, especialmente, no que diz respeito aos negócios</a:t>
            </a:r>
            <a:r>
              <a:rPr dirty="0"/>
              <a:t>. </a:t>
            </a:r>
          </a:p>
          <a:p>
            <a:pPr algn="just" defTabSz="457200">
              <a:defRPr sz="2900">
                <a:solidFill>
                  <a:schemeClr val="accent1">
                    <a:hueOff val="114395"/>
                    <a:lumOff val="-24975"/>
                  </a:schemeClr>
                </a:solidFill>
                <a:uFill>
                  <a:solidFill>
                    <a:srgbClr val="0000EE"/>
                  </a:solidFill>
                </a:uFill>
              </a:defRPr>
            </a:pPr>
            <a:endParaRPr dirty="0"/>
          </a:p>
          <a:p>
            <a:pPr algn="just" defTabSz="457200">
              <a:defRPr sz="2900">
                <a:solidFill>
                  <a:schemeClr val="accent1">
                    <a:hueOff val="114395"/>
                    <a:lumOff val="-24975"/>
                  </a:schemeClr>
                </a:solidFill>
                <a:uFill>
                  <a:solidFill>
                    <a:srgbClr val="0000EE"/>
                  </a:solidFill>
                </a:uFill>
              </a:defRPr>
            </a:pPr>
            <a:r>
              <a:rPr lang="en-US" dirty="0"/>
              <a:t>Nesta unidade, ficará a conhecer o papel das plataformas digitais inteligentes</a:t>
            </a:r>
            <a:r>
              <a:rPr dirty="0"/>
              <a:t>. </a:t>
            </a:r>
          </a:p>
        </p:txBody>
      </p:sp>
      <p:grpSp>
        <p:nvGrpSpPr>
          <p:cNvPr id="760" name="Agrupar"/>
          <p:cNvGrpSpPr/>
          <p:nvPr/>
        </p:nvGrpSpPr>
        <p:grpSpPr>
          <a:xfrm>
            <a:off x="20340637" y="14829510"/>
            <a:ext cx="1300908" cy="446058"/>
            <a:chOff x="0" y="0"/>
            <a:chExt cx="1300907" cy="446057"/>
          </a:xfrm>
        </p:grpSpPr>
        <p:sp>
          <p:nvSpPr>
            <p:cNvPr id="758"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759"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pic>
        <p:nvPicPr>
          <p:cNvPr id="3" name="Picture 2" descr="A person using a tablet&#10;&#10;Description automatically generated with low confidence">
            <a:extLst>
              <a:ext uri="{FF2B5EF4-FFF2-40B4-BE49-F238E27FC236}">
                <a16:creationId xmlns:a16="http://schemas.microsoft.com/office/drawing/2014/main" id="{3FEC39E2-8E72-8BCC-6954-48E663D4D4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590" y="7092900"/>
            <a:ext cx="11313418" cy="7549686"/>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764"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765" name="UNIT 6…"/>
          <p:cNvSpPr txBox="1"/>
          <p:nvPr/>
        </p:nvSpPr>
        <p:spPr>
          <a:xfrm>
            <a:off x="740130" y="3368042"/>
            <a:ext cx="3043223" cy="1135138"/>
          </a:xfrm>
          <a:prstGeom prst="rect">
            <a:avLst/>
          </a:prstGeom>
          <a:ln w="12700">
            <a:miter lim="400000"/>
          </a:ln>
          <a:extLst>
            <a:ext uri="{C572A759-6A51-4108-AA02-DFA0A04FC94B}">
              <ma14:wrappingTextBoxFlag xmlns="" xmlns:a16="http://schemas.microsoft.com/office/drawing/2014/main" xmlns:p14="http://schemas.microsoft.com/office/powerpoint/2010/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uFill>
                  <a:solidFill>
                    <a:srgbClr val="0000EE"/>
                  </a:solidFill>
                </a:uFill>
              </a:defRPr>
            </a:pPr>
            <a:r>
              <a:rPr dirty="0"/>
              <a:t>UNIDADE </a:t>
            </a:r>
            <a:r>
              <a:rPr lang="en-US" dirty="0"/>
              <a:t>5</a:t>
            </a:r>
            <a:endParaRPr dirty="0"/>
          </a:p>
          <a:p>
            <a:pPr algn="l" defTabSz="457200">
              <a:defRPr sz="2100" b="1">
                <a:solidFill>
                  <a:srgbClr val="FFFFFF"/>
                </a:solidFill>
                <a:uFill>
                  <a:solidFill>
                    <a:srgbClr val="0000EE"/>
                  </a:solidFill>
                </a:uFill>
              </a:defRPr>
            </a:pPr>
            <a:r>
              <a:rPr lang="en-US" dirty="0"/>
              <a:t>O papel das plataformas digitais inteligentes</a:t>
            </a:r>
            <a:r>
              <a:rPr dirty="0"/>
              <a:t>.</a:t>
            </a:r>
          </a:p>
        </p:txBody>
      </p:sp>
      <p:sp>
        <p:nvSpPr>
          <p:cNvPr id="766" name="1. Categories for organizing customer experience and expectations…"/>
          <p:cNvSpPr txBox="1"/>
          <p:nvPr/>
        </p:nvSpPr>
        <p:spPr>
          <a:xfrm>
            <a:off x="6580942" y="1155990"/>
            <a:ext cx="13759694" cy="5567121"/>
          </a:xfrm>
          <a:prstGeom prst="rect">
            <a:avLst/>
          </a:prstGeom>
          <a:ln w="12700">
            <a:miter lim="400000"/>
          </a:ln>
          <a:extLst>
            <a:ext uri="{C572A759-6A51-4108-AA02-DFA0A04FC94B}">
              <ma14:wrappingTextBoxFlag xmlns="" xmlns:a16="http://schemas.microsoft.com/office/drawing/2014/main" xmlns:p14="http://schemas.microsoft.com/office/powerpoint/2010/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just" defTabSz="457200">
              <a:defRPr sz="2900">
                <a:solidFill>
                  <a:schemeClr val="accent1">
                    <a:hueOff val="114395"/>
                    <a:lumOff val="-24975"/>
                  </a:schemeClr>
                </a:solidFill>
                <a:uFill>
                  <a:solidFill>
                    <a:srgbClr val="0000EE"/>
                  </a:solidFill>
                </a:uFill>
                <a:latin typeface="Helvetica"/>
                <a:ea typeface="Helvetica"/>
                <a:cs typeface="Helvetica"/>
                <a:sym typeface="Helvetica"/>
              </a:defRPr>
            </a:pPr>
            <a:r>
              <a:rPr lang="en-US" sz="2700" dirty="0"/>
              <a:t>As plataformas digitais são um facilitador entre os consumidores que pretendem uma experiência personalizada e as iniciativas locais, trocando informações, dando visibilidade, promovendo os recursos gastronómicos, partilhando dados, gerando benefícios económicos para os empresários locais, integrando as tecnologias digitais no contexto organizacional, permitindo actualizações de bases de dados em tempo real e valorizando o fator criação.</a:t>
            </a:r>
          </a:p>
          <a:p>
            <a:pPr algn="just" defTabSz="457200">
              <a:defRPr sz="2900">
                <a:solidFill>
                  <a:schemeClr val="accent1">
                    <a:hueOff val="114395"/>
                    <a:lumOff val="-24975"/>
                  </a:schemeClr>
                </a:solidFill>
                <a:uFill>
                  <a:solidFill>
                    <a:srgbClr val="0000EE"/>
                  </a:solidFill>
                </a:uFill>
                <a:latin typeface="Helvetica"/>
                <a:ea typeface="Helvetica"/>
                <a:cs typeface="Helvetica"/>
                <a:sym typeface="Helvetica"/>
              </a:defRPr>
            </a:pPr>
            <a:endParaRPr lang="en-US" sz="2700" dirty="0"/>
          </a:p>
          <a:p>
            <a:pPr algn="just" defTabSz="457200">
              <a:defRPr sz="2900">
                <a:solidFill>
                  <a:schemeClr val="accent1">
                    <a:hueOff val="114395"/>
                    <a:lumOff val="-24975"/>
                  </a:schemeClr>
                </a:solidFill>
                <a:uFill>
                  <a:solidFill>
                    <a:srgbClr val="0000EE"/>
                  </a:solidFill>
                </a:uFill>
                <a:latin typeface="Helvetica"/>
                <a:ea typeface="Helvetica"/>
                <a:cs typeface="Helvetica"/>
                <a:sym typeface="Helvetica"/>
              </a:defRPr>
            </a:pPr>
            <a:r>
              <a:rPr lang="en-US" sz="2700" dirty="0"/>
              <a:t>As plataformas digitais inteligentes são capazes de:</a:t>
            </a:r>
          </a:p>
          <a:p>
            <a:pPr marL="457200" indent="-457200" algn="just" defTabSz="457200">
              <a:buFont typeface="Arial" panose="020B0604020202020204" pitchFamily="34" charset="0"/>
              <a:buChar char="•"/>
              <a:defRPr sz="2900">
                <a:solidFill>
                  <a:schemeClr val="accent1">
                    <a:hueOff val="114395"/>
                    <a:lumOff val="-24975"/>
                  </a:schemeClr>
                </a:solidFill>
                <a:uFill>
                  <a:solidFill>
                    <a:srgbClr val="0000EE"/>
                  </a:solidFill>
                </a:uFill>
                <a:latin typeface="Helvetica"/>
                <a:ea typeface="Helvetica"/>
                <a:cs typeface="Helvetica"/>
                <a:sym typeface="Helvetica"/>
              </a:defRPr>
            </a:pPr>
            <a:r>
              <a:rPr lang="en-US" sz="2700" dirty="0"/>
              <a:t>Articular as hélices de inovação;</a:t>
            </a:r>
          </a:p>
          <a:p>
            <a:pPr marL="457200" indent="-457200" algn="just" defTabSz="457200">
              <a:buFont typeface="Arial" panose="020B0604020202020204" pitchFamily="34" charset="0"/>
              <a:buChar char="•"/>
              <a:defRPr sz="2900">
                <a:solidFill>
                  <a:schemeClr val="accent1">
                    <a:hueOff val="114395"/>
                    <a:lumOff val="-24975"/>
                  </a:schemeClr>
                </a:solidFill>
                <a:uFill>
                  <a:solidFill>
                    <a:srgbClr val="0000EE"/>
                  </a:solidFill>
                </a:uFill>
                <a:latin typeface="Helvetica"/>
                <a:ea typeface="Helvetica"/>
                <a:cs typeface="Helvetica"/>
                <a:sym typeface="Helvetica"/>
              </a:defRPr>
            </a:pPr>
            <a:r>
              <a:rPr lang="en-US" sz="2700" dirty="0" err="1"/>
              <a:t>Fornecer</a:t>
            </a:r>
            <a:r>
              <a:rPr lang="en-US" sz="2700" dirty="0"/>
              <a:t> informações especializadas; </a:t>
            </a:r>
          </a:p>
          <a:p>
            <a:pPr marL="457200" indent="-457200" algn="just" defTabSz="457200">
              <a:buFont typeface="Arial" panose="020B0604020202020204" pitchFamily="34" charset="0"/>
              <a:buChar char="•"/>
              <a:defRPr sz="2900">
                <a:solidFill>
                  <a:schemeClr val="accent1">
                    <a:hueOff val="114395"/>
                    <a:lumOff val="-24975"/>
                  </a:schemeClr>
                </a:solidFill>
                <a:uFill>
                  <a:solidFill>
                    <a:srgbClr val="0000EE"/>
                  </a:solidFill>
                </a:uFill>
                <a:latin typeface="Helvetica"/>
                <a:ea typeface="Helvetica"/>
                <a:cs typeface="Helvetica"/>
                <a:sym typeface="Helvetica"/>
              </a:defRPr>
            </a:pPr>
            <a:r>
              <a:rPr lang="en-US" sz="2700" dirty="0"/>
              <a:t>Aumentar a visibilidade dos recursos gastronómicos; </a:t>
            </a:r>
          </a:p>
          <a:p>
            <a:pPr marL="457200" indent="-457200" algn="just" defTabSz="457200">
              <a:buFont typeface="Arial" panose="020B0604020202020204" pitchFamily="34" charset="0"/>
              <a:buChar char="•"/>
              <a:defRPr sz="2900">
                <a:solidFill>
                  <a:schemeClr val="accent1">
                    <a:hueOff val="114395"/>
                    <a:lumOff val="-24975"/>
                  </a:schemeClr>
                </a:solidFill>
                <a:uFill>
                  <a:solidFill>
                    <a:srgbClr val="0000EE"/>
                  </a:solidFill>
                </a:uFill>
                <a:latin typeface="Helvetica"/>
                <a:ea typeface="Helvetica"/>
                <a:cs typeface="Helvetica"/>
                <a:sym typeface="Helvetica"/>
              </a:defRPr>
            </a:pPr>
            <a:r>
              <a:rPr lang="en-US" sz="2700" dirty="0" err="1"/>
              <a:t>Absorver</a:t>
            </a:r>
            <a:r>
              <a:rPr lang="en-US" sz="2700" dirty="0"/>
              <a:t> e concebe experiências; </a:t>
            </a:r>
          </a:p>
          <a:p>
            <a:pPr marL="457200" indent="-457200" algn="just" defTabSz="457200">
              <a:buFont typeface="Arial" panose="020B0604020202020204" pitchFamily="34" charset="0"/>
              <a:buChar char="•"/>
              <a:defRPr sz="2900">
                <a:solidFill>
                  <a:schemeClr val="accent1">
                    <a:hueOff val="114395"/>
                    <a:lumOff val="-24975"/>
                  </a:schemeClr>
                </a:solidFill>
                <a:uFill>
                  <a:solidFill>
                    <a:srgbClr val="0000EE"/>
                  </a:solidFill>
                </a:uFill>
                <a:latin typeface="Helvetica"/>
                <a:ea typeface="Helvetica"/>
                <a:cs typeface="Helvetica"/>
                <a:sym typeface="Helvetica"/>
              </a:defRPr>
            </a:pPr>
            <a:r>
              <a:rPr lang="en-US" sz="2700" dirty="0"/>
              <a:t>Articular os actores das comunidades rurais. </a:t>
            </a:r>
          </a:p>
        </p:txBody>
      </p:sp>
      <p:grpSp>
        <p:nvGrpSpPr>
          <p:cNvPr id="769" name="Agrupar"/>
          <p:cNvGrpSpPr/>
          <p:nvPr/>
        </p:nvGrpSpPr>
        <p:grpSpPr>
          <a:xfrm>
            <a:off x="20340637" y="14829510"/>
            <a:ext cx="1300908" cy="446058"/>
            <a:chOff x="0" y="0"/>
            <a:chExt cx="1300907" cy="446057"/>
          </a:xfrm>
        </p:grpSpPr>
        <p:sp>
          <p:nvSpPr>
            <p:cNvPr id="767"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768"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9" name="Rectángulo redondeado">
            <a:extLst>
              <a:ext uri="{FF2B5EF4-FFF2-40B4-BE49-F238E27FC236}">
                <a16:creationId xmlns:a16="http://schemas.microsoft.com/office/drawing/2014/main" id="{13939AE3-9E08-AEAB-992E-FD59B0FB7ABE}"/>
              </a:ext>
            </a:extLst>
          </p:cNvPr>
          <p:cNvSpPr/>
          <p:nvPr/>
        </p:nvSpPr>
        <p:spPr>
          <a:xfrm>
            <a:off x="458213" y="12852658"/>
            <a:ext cx="7306667" cy="2287118"/>
          </a:xfrm>
          <a:prstGeom prst="roundRect">
            <a:avLst>
              <a:gd name="adj" fmla="val 8647"/>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10" name="Did you know that…?">
            <a:extLst>
              <a:ext uri="{FF2B5EF4-FFF2-40B4-BE49-F238E27FC236}">
                <a16:creationId xmlns:a16="http://schemas.microsoft.com/office/drawing/2014/main" id="{79907E58-02CA-FA90-EC6E-36FBBFF49A80}"/>
              </a:ext>
            </a:extLst>
          </p:cNvPr>
          <p:cNvSpPr txBox="1"/>
          <p:nvPr/>
        </p:nvSpPr>
        <p:spPr>
          <a:xfrm>
            <a:off x="662160" y="13175688"/>
            <a:ext cx="2929158" cy="596529"/>
          </a:xfrm>
          <a:prstGeom prst="rect">
            <a:avLst/>
          </a:prstGeom>
          <a:ln w="12700">
            <a:miter lim="400000"/>
          </a:ln>
          <a:extLst>
            <a:ext uri="{C572A759-6A51-4108-AA02-DFA0A04FC94B}">
              <ma14:wrappingTextBoxFlag xmlns="" xmlns:a16="http://schemas.microsoft.com/office/drawing/2014/main" xmlns:p14="http://schemas.microsoft.com/office/powerpoint/2010/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lang="en-US" sz="2800" dirty="0"/>
              <a:t>Lembrar:</a:t>
            </a:r>
            <a:endParaRPr sz="2800" dirty="0"/>
          </a:p>
        </p:txBody>
      </p:sp>
      <p:sp>
        <p:nvSpPr>
          <p:cNvPr id="11" name="Final">
            <a:extLst>
              <a:ext uri="{FF2B5EF4-FFF2-40B4-BE49-F238E27FC236}">
                <a16:creationId xmlns:a16="http://schemas.microsoft.com/office/drawing/2014/main" id="{ED361964-A806-4B6F-A35F-EE517D4B7437}"/>
              </a:ext>
            </a:extLst>
          </p:cNvPr>
          <p:cNvSpPr/>
          <p:nvPr/>
        </p:nvSpPr>
        <p:spPr>
          <a:xfrm>
            <a:off x="740130" y="13947578"/>
            <a:ext cx="855379" cy="9107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moveTo>
                  <a:pt x="10800" y="2377"/>
                </a:moveTo>
                <a:lnTo>
                  <a:pt x="12757" y="8229"/>
                </a:lnTo>
                <a:lnTo>
                  <a:pt x="18845" y="8229"/>
                </a:lnTo>
                <a:lnTo>
                  <a:pt x="13939" y="11923"/>
                </a:lnTo>
                <a:lnTo>
                  <a:pt x="15873" y="17710"/>
                </a:lnTo>
                <a:lnTo>
                  <a:pt x="10800" y="14219"/>
                </a:lnTo>
                <a:lnTo>
                  <a:pt x="5727" y="17710"/>
                </a:lnTo>
                <a:lnTo>
                  <a:pt x="7661" y="11923"/>
                </a:lnTo>
                <a:lnTo>
                  <a:pt x="2755" y="8229"/>
                </a:lnTo>
                <a:lnTo>
                  <a:pt x="8845" y="8229"/>
                </a:lnTo>
                <a:lnTo>
                  <a:pt x="10800" y="2377"/>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2" name="TextBox 1">
            <a:extLst>
              <a:ext uri="{FF2B5EF4-FFF2-40B4-BE49-F238E27FC236}">
                <a16:creationId xmlns:a16="http://schemas.microsoft.com/office/drawing/2014/main" id="{F6B718BF-5BEB-A3F3-9775-F19105DCF2F8}"/>
              </a:ext>
            </a:extLst>
          </p:cNvPr>
          <p:cNvSpPr txBox="1"/>
          <p:nvPr/>
        </p:nvSpPr>
        <p:spPr>
          <a:xfrm>
            <a:off x="2962198" y="13215362"/>
            <a:ext cx="4483638" cy="1642969"/>
          </a:xfrm>
          <a:prstGeom prst="rect">
            <a:avLst/>
          </a:prstGeom>
          <a:ln w="12700">
            <a:miter lim="400000"/>
          </a:ln>
        </p:spPr>
        <p:txBody>
          <a:bodyPr wrap="square" lIns="82020" tIns="82020" rIns="82020" bIns="8202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defTabSz="457200">
              <a:defRPr sz="2000" b="1" i="1">
                <a:solidFill>
                  <a:schemeClr val="accent1">
                    <a:hueOff val="114395"/>
                    <a:lumOff val="-24975"/>
                  </a:schemeClr>
                </a:solidFill>
              </a:defRPr>
            </a:lvl1pPr>
          </a:lstStyle>
          <a:p>
            <a:r>
              <a:rPr lang="en-US" sz="2400" dirty="0"/>
              <a:t>Para criar uma base de dados de receitas, o quadro utilizado deve ser semelhante ao de uma plataforma digital inteligente.</a:t>
            </a:r>
          </a:p>
        </p:txBody>
      </p:sp>
      <p:graphicFrame>
        <p:nvGraphicFramePr>
          <p:cNvPr id="6" name="Table 5">
            <a:extLst>
              <a:ext uri="{FF2B5EF4-FFF2-40B4-BE49-F238E27FC236}">
                <a16:creationId xmlns:a16="http://schemas.microsoft.com/office/drawing/2014/main" id="{698A5D40-B366-C5B6-3033-3FF62674BD92}"/>
              </a:ext>
            </a:extLst>
          </p:cNvPr>
          <p:cNvGraphicFramePr>
            <a:graphicFrameLocks noGrp="1"/>
          </p:cNvGraphicFramePr>
          <p:nvPr>
            <p:extLst>
              <p:ext uri="{D42A27DB-BD31-4B8C-83A1-F6EECF244321}">
                <p14:modId xmlns:p14="http://schemas.microsoft.com/office/powerpoint/2010/main" val="2969572621"/>
              </p:ext>
            </p:extLst>
          </p:nvPr>
        </p:nvGraphicFramePr>
        <p:xfrm>
          <a:off x="8663846" y="7241318"/>
          <a:ext cx="10459041" cy="5974043"/>
        </p:xfrm>
        <a:graphic>
          <a:graphicData uri="http://schemas.openxmlformats.org/drawingml/2006/table">
            <a:tbl>
              <a:tblPr firstRow="1" firstCol="1" bandRow="1"/>
              <a:tblGrid>
                <a:gridCol w="3585957">
                  <a:extLst>
                    <a:ext uri="{9D8B030D-6E8A-4147-A177-3AD203B41FA5}">
                      <a16:colId xmlns:a16="http://schemas.microsoft.com/office/drawing/2014/main" val="1967402966"/>
                    </a:ext>
                  </a:extLst>
                </a:gridCol>
                <a:gridCol w="6873084">
                  <a:extLst>
                    <a:ext uri="{9D8B030D-6E8A-4147-A177-3AD203B41FA5}">
                      <a16:colId xmlns:a16="http://schemas.microsoft.com/office/drawing/2014/main" val="1789337148"/>
                    </a:ext>
                  </a:extLst>
                </a:gridCol>
              </a:tblGrid>
              <a:tr h="584947">
                <a:tc>
                  <a:txBody>
                    <a:bodyPr/>
                    <a:lstStyle/>
                    <a:p>
                      <a:pPr marL="0" marR="0" algn="just">
                        <a:lnSpc>
                          <a:spcPct val="150000"/>
                        </a:lnSpc>
                        <a:spcBef>
                          <a:spcPts val="0"/>
                        </a:spcBef>
                        <a:spcAft>
                          <a:spcPts val="800"/>
                        </a:spcAft>
                      </a:pPr>
                      <a:r>
                        <a:rPr lang="en-US" sz="2400" b="1">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Aspectos de inovação</a:t>
                      </a:r>
                      <a:endParaRPr lang="el-GR" sz="2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70AD47"/>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marL="0" marR="0" algn="just">
                        <a:lnSpc>
                          <a:spcPct val="150000"/>
                        </a:lnSpc>
                        <a:spcBef>
                          <a:spcPts val="0"/>
                        </a:spcBef>
                        <a:spcAft>
                          <a:spcPts val="800"/>
                        </a:spcAft>
                      </a:pPr>
                      <a:r>
                        <a:rPr lang="en-US" sz="2400" b="1" dirty="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Usabilidade e funções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extLst>
                  <a:ext uri="{0D108BD9-81ED-4DB2-BD59-A6C34878D82A}">
                    <a16:rowId xmlns:a16="http://schemas.microsoft.com/office/drawing/2014/main" val="3926561909"/>
                  </a:ext>
                </a:extLst>
              </a:tr>
              <a:tr h="2578877">
                <a:tc>
                  <a:txBody>
                    <a:bodyPr/>
                    <a:lstStyle/>
                    <a:p>
                      <a:pPr marL="0" marR="0" algn="just">
                        <a:lnSpc>
                          <a:spcPct val="150000"/>
                        </a:lnSpc>
                        <a:spcBef>
                          <a:spcPts val="0"/>
                        </a:spcBef>
                        <a:spcAft>
                          <a:spcPts val="800"/>
                        </a:spcAft>
                      </a:pPr>
                      <a:r>
                        <a:rPr lang="en-US"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Comunidade </a:t>
                      </a:r>
                      <a:endParaRPr lang="el-GR" sz="2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marL="342900" marR="0" lvl="0" indent="-342900" algn="just">
                        <a:lnSpc>
                          <a:spcPct val="150000"/>
                        </a:lnSpc>
                        <a:spcBef>
                          <a:spcPts val="0"/>
                        </a:spcBef>
                        <a:spcAft>
                          <a:spcPts val="0"/>
                        </a:spcAft>
                        <a:buFont typeface="+mj-lt"/>
                        <a:buAutoNum type="arabicPeriod"/>
                      </a:pPr>
                      <a:r>
                        <a:rPr lang="en-US"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Reforço das zonas rurais</a:t>
                      </a:r>
                      <a:endParaRPr lang="el-GR" sz="24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en-US"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Comercialização de serviços gastronómicos</a:t>
                      </a:r>
                      <a:endParaRPr lang="el-GR" sz="24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en-US"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Gestão da constituição de empresas</a:t>
                      </a:r>
                      <a:endParaRPr lang="el-GR" sz="24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800"/>
                        </a:spcAft>
                        <a:buFont typeface="+mj-lt"/>
                        <a:buAutoNum type="arabicPeriod"/>
                      </a:pPr>
                      <a:r>
                        <a:rPr lang="en-US"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Comunicação direta com os visitantes</a:t>
                      </a:r>
                      <a:endParaRPr lang="el-GR" sz="2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95387702"/>
                  </a:ext>
                </a:extLst>
              </a:tr>
              <a:tr h="2810219">
                <a:tc>
                  <a:txBody>
                    <a:bodyPr/>
                    <a:lstStyle/>
                    <a:p>
                      <a:pPr marL="0" marR="0" algn="just">
                        <a:lnSpc>
                          <a:spcPct val="150000"/>
                        </a:lnSpc>
                        <a:spcBef>
                          <a:spcPts val="0"/>
                        </a:spcBef>
                        <a:spcAft>
                          <a:spcPts val="800"/>
                        </a:spcAft>
                      </a:pPr>
                      <a:r>
                        <a:rPr lang="en-US" sz="2400" b="1">
                          <a:effectLst/>
                          <a:latin typeface="Times New Roman" panose="02020603050405020304" pitchFamily="18" charset="0"/>
                          <a:ea typeface="Arial" panose="020B0604020202020204" pitchFamily="34" charset="0"/>
                          <a:cs typeface="Times New Roman" panose="02020603050405020304" pitchFamily="18" charset="0"/>
                        </a:rPr>
                        <a:t>Utilização para visitantes </a:t>
                      </a:r>
                      <a:endParaRPr lang="el-GR" sz="2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marL="342900" marR="0" lvl="0" indent="-342900" algn="just">
                        <a:lnSpc>
                          <a:spcPct val="150000"/>
                        </a:lnSpc>
                        <a:spcBef>
                          <a:spcPts val="0"/>
                        </a:spcBef>
                        <a:spcAft>
                          <a:spcPts val="0"/>
                        </a:spcAft>
                        <a:buFont typeface="+mj-lt"/>
                        <a:buAutoNum type="arabicPeriod"/>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Centraliza a informação</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Comunicação direta com a comunidade rural</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Experiência inicial através da plataforma</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800"/>
                        </a:spcAft>
                        <a:buFont typeface="+mj-lt"/>
                        <a:buAutoNum type="arabicPeriod"/>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Visibilidade dos recursos e serviços gastronómicos </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2705879284"/>
                  </a:ext>
                </a:extLst>
              </a:tr>
            </a:tbl>
          </a:graphicData>
        </a:graphic>
      </p:graphicFrame>
      <p:sp>
        <p:nvSpPr>
          <p:cNvPr id="18" name="TextBox 17">
            <a:extLst>
              <a:ext uri="{FF2B5EF4-FFF2-40B4-BE49-F238E27FC236}">
                <a16:creationId xmlns:a16="http://schemas.microsoft.com/office/drawing/2014/main" id="{FB8AC91C-6F5B-F70C-3668-E4BD16DC8DE4}"/>
              </a:ext>
            </a:extLst>
          </p:cNvPr>
          <p:cNvSpPr txBox="1"/>
          <p:nvPr/>
        </p:nvSpPr>
        <p:spPr>
          <a:xfrm>
            <a:off x="8476906" y="13772217"/>
            <a:ext cx="11151704"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nSpc>
                <a:spcPct val="150000"/>
              </a:lnSpc>
              <a:defRPr i="1">
                <a:solidFill>
                  <a:schemeClr val="accent1">
                    <a:hueOff val="114395"/>
                    <a:lumOff val="-24975"/>
                  </a:schemeClr>
                </a:solidFill>
              </a:defRPr>
            </a:lvl1pPr>
          </a:lstStyle>
          <a:p>
            <a:r>
              <a:rPr lang="en-US" dirty="0"/>
              <a:t>Figura 3 Usabilidade e principais funções de uma Plataforma Digital Inteligente</a:t>
            </a:r>
            <a:endParaRPr lang="el-GR"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755"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756" name="UNIT 6…"/>
          <p:cNvSpPr txBox="1"/>
          <p:nvPr/>
        </p:nvSpPr>
        <p:spPr>
          <a:xfrm>
            <a:off x="6340718" y="1520912"/>
            <a:ext cx="15493093" cy="719640"/>
          </a:xfrm>
          <a:prstGeom prst="rect">
            <a:avLst/>
          </a:prstGeom>
          <a:ln w="12700">
            <a:miter lim="400000"/>
          </a:ln>
          <a:extLst>
            <a:ext uri="{C572A759-6A51-4108-AA02-DFA0A04FC94B}">
              <ma14:wrappingTextBoxFlag xmlns=""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algn="l" defTabSz="457200">
              <a:defRPr sz="3300" b="1">
                <a:solidFill>
                  <a:schemeClr val="accent1">
                    <a:hueOff val="114395"/>
                    <a:lumOff val="-24975"/>
                  </a:schemeClr>
                </a:solidFill>
                <a:uFill>
                  <a:solidFill>
                    <a:srgbClr val="0000EE"/>
                  </a:solidFill>
                </a:uFill>
              </a:defRPr>
            </a:pPr>
            <a:r>
              <a:rPr lang="en-US" sz="3600" dirty="0"/>
              <a:t>Áreas-chave de uma Plataforma Digital de Inteligência</a:t>
            </a:r>
            <a:endParaRPr sz="3600" dirty="0"/>
          </a:p>
        </p:txBody>
      </p:sp>
      <p:sp>
        <p:nvSpPr>
          <p:cNvPr id="757" name="As you have seen in previous sections, we call customer expectation what our customers expect from us as a brand. The expectation is intimately related to the experiences they have previously had with our proposal, with respect to the quality of our prod"/>
          <p:cNvSpPr txBox="1"/>
          <p:nvPr/>
        </p:nvSpPr>
        <p:spPr>
          <a:xfrm>
            <a:off x="6340718" y="3473478"/>
            <a:ext cx="14702822" cy="9537438"/>
          </a:xfrm>
          <a:prstGeom prst="rect">
            <a:avLst/>
          </a:prstGeom>
          <a:ln w="12700">
            <a:miter lim="400000"/>
          </a:ln>
          <a:extLst>
            <a:ext uri="{C572A759-6A51-4108-AA02-DFA0A04FC94B}">
              <ma14:wrappingTextBoxFlag xmlns="" xmlns:p14="http://schemas.microsoft.com/office/powerpoint/2010/main" xmlns:ma14="http://schemas.microsoft.com/office/mac/drawingml/2011/main" xmlns:a14="http://schemas.microsoft.com/office/drawing/2010/main" xmlns:m="http://schemas.openxmlformats.org/officeDocument/2006/math" val="1"/>
            </a:ext>
          </a:extLst>
        </p:spPr>
        <p:txBody>
          <a:bodyPr wrap="square" lIns="82020" tIns="82020" rIns="82020" bIns="82020" anchor="ctr">
            <a:spAutoFit/>
          </a:bodyPr>
          <a:lstStyle/>
          <a:p>
            <a:pPr marL="514350" indent="-514350" algn="just" defTabSz="457200">
              <a:buFont typeface="+mj-lt"/>
              <a:buAutoNum type="alphaLcParenR"/>
              <a:defRPr sz="2900">
                <a:solidFill>
                  <a:schemeClr val="accent1">
                    <a:hueOff val="114395"/>
                    <a:lumOff val="-24975"/>
                  </a:schemeClr>
                </a:solidFill>
                <a:uFill>
                  <a:solidFill>
                    <a:srgbClr val="0000EE"/>
                  </a:solidFill>
                </a:uFill>
              </a:defRPr>
            </a:pPr>
            <a:r>
              <a:rPr lang="en-US" b="1" i="1" dirty="0"/>
              <a:t>Proposta de valor</a:t>
            </a:r>
            <a:r>
              <a:rPr lang="en-US" dirty="0"/>
              <a:t>: É a forma como uma área geográfica revela a sua identidade cultural e gastronómica. A proposta de valor baseia-se na oferta de serviços completos, cuidando do ambiente e respeitando a diversidade cultural.</a:t>
            </a:r>
          </a:p>
          <a:p>
            <a:pPr marL="514350" indent="-514350" algn="just" defTabSz="457200">
              <a:buFont typeface="+mj-lt"/>
              <a:buAutoNum type="alphaLcParenR"/>
              <a:defRPr sz="2900">
                <a:solidFill>
                  <a:schemeClr val="accent1">
                    <a:hueOff val="114395"/>
                    <a:lumOff val="-24975"/>
                  </a:schemeClr>
                </a:solidFill>
                <a:uFill>
                  <a:solidFill>
                    <a:srgbClr val="0000EE"/>
                  </a:solidFill>
                </a:uFill>
              </a:defRPr>
            </a:pPr>
            <a:r>
              <a:rPr lang="en-US" dirty="0"/>
              <a:t> </a:t>
            </a:r>
            <a:r>
              <a:rPr lang="en-US" b="1" i="1" dirty="0" err="1"/>
              <a:t>Parceiros-chave</a:t>
            </a:r>
            <a:r>
              <a:rPr lang="en-US" dirty="0"/>
              <a:t>: criar uma rede de parceiros fiáveis e eficientes. Durante o processo de escolha dos parceiros estratégicos, deve ser considerada uma lista extensa de elementos, como a ligação à proposta de valor, os critérios de seleção e o desenvolvimento de uma relação vantajosa para todos. </a:t>
            </a:r>
          </a:p>
          <a:p>
            <a:pPr marL="514350" indent="-514350" algn="just" defTabSz="457200">
              <a:buFont typeface="+mj-lt"/>
              <a:buAutoNum type="alphaLcParenR"/>
              <a:defRPr sz="2900">
                <a:solidFill>
                  <a:schemeClr val="accent1">
                    <a:hueOff val="114395"/>
                    <a:lumOff val="-24975"/>
                  </a:schemeClr>
                </a:solidFill>
                <a:uFill>
                  <a:solidFill>
                    <a:srgbClr val="0000EE"/>
                  </a:solidFill>
                </a:uFill>
              </a:defRPr>
            </a:pPr>
            <a:r>
              <a:rPr lang="en-US" b="1" i="1" dirty="0"/>
              <a:t>Recursos-chave</a:t>
            </a:r>
            <a:r>
              <a:rPr lang="en-US" dirty="0"/>
              <a:t>: principalmente as ferramentas para pôr em prática as actividades-chave, como o acesso à Internet, a utilização de aplicações móveis ou de planificadores de viagens. As informações seriam armazenadas numa base de dados para que a análise dos dados possa ser realizada posteriormente para o </a:t>
            </a:r>
            <a:r>
              <a:rPr lang="en-US" dirty="0" err="1"/>
              <a:t>planeamento</a:t>
            </a:r>
            <a:r>
              <a:rPr lang="en-US" dirty="0"/>
              <a:t> </a:t>
            </a:r>
            <a:r>
              <a:rPr lang="en-US" dirty="0" err="1"/>
              <a:t>estratégico</a:t>
            </a:r>
            <a:r>
              <a:rPr lang="en-US" dirty="0"/>
              <a:t>.</a:t>
            </a:r>
          </a:p>
          <a:p>
            <a:pPr marL="514350" indent="-514350" algn="just" defTabSz="457200">
              <a:buFont typeface="+mj-lt"/>
              <a:buAutoNum type="alphaLcParenR"/>
              <a:defRPr sz="2900">
                <a:solidFill>
                  <a:schemeClr val="accent1">
                    <a:hueOff val="114395"/>
                    <a:lumOff val="-24975"/>
                  </a:schemeClr>
                </a:solidFill>
                <a:uFill>
                  <a:solidFill>
                    <a:srgbClr val="0000EE"/>
                  </a:solidFill>
                </a:uFill>
              </a:defRPr>
            </a:pPr>
            <a:r>
              <a:rPr lang="en-US" b="1" i="1" dirty="0"/>
              <a:t>Relacionamento com os visitantes</a:t>
            </a:r>
            <a:r>
              <a:rPr lang="en-US" dirty="0"/>
              <a:t>: é estabelecida uma comunidade em torno dos seus produtos e serviços, o que ajuda a proporcionar experiências personalizadas através da plataforma e das redes sociais. </a:t>
            </a:r>
          </a:p>
          <a:p>
            <a:pPr marL="514350" indent="-514350" algn="just" defTabSz="457200">
              <a:buFont typeface="+mj-lt"/>
              <a:buAutoNum type="alphaLcParenR"/>
              <a:defRPr sz="2900">
                <a:solidFill>
                  <a:schemeClr val="accent1">
                    <a:hueOff val="114395"/>
                    <a:lumOff val="-24975"/>
                  </a:schemeClr>
                </a:solidFill>
                <a:uFill>
                  <a:solidFill>
                    <a:srgbClr val="0000EE"/>
                  </a:solidFill>
                </a:uFill>
              </a:defRPr>
            </a:pPr>
            <a:r>
              <a:rPr lang="en-US" b="1" i="1" dirty="0"/>
              <a:t>Canais</a:t>
            </a:r>
            <a:r>
              <a:rPr lang="en-US" dirty="0"/>
              <a:t>: elementos que definem a forma como o património promovido chegará aos visitantes e transmitirá as propostas de valor de forma ampla e eficiente. </a:t>
            </a:r>
          </a:p>
          <a:p>
            <a:pPr marL="514350" indent="-514350" algn="just" defTabSz="457200">
              <a:buFont typeface="+mj-lt"/>
              <a:buAutoNum type="alphaLcParenR"/>
              <a:defRPr sz="2900">
                <a:solidFill>
                  <a:schemeClr val="accent1">
                    <a:hueOff val="114395"/>
                    <a:lumOff val="-24975"/>
                  </a:schemeClr>
                </a:solidFill>
                <a:uFill>
                  <a:solidFill>
                    <a:srgbClr val="0000EE"/>
                  </a:solidFill>
                </a:uFill>
              </a:defRPr>
            </a:pPr>
            <a:r>
              <a:rPr lang="en-US" b="1" i="1" dirty="0"/>
              <a:t>Segmentos de visitantes</a:t>
            </a:r>
            <a:r>
              <a:rPr lang="en-US" dirty="0"/>
              <a:t>: o segmento de visitantes-alvo é determinado com base em informações obtidas a partir de estudos, com base em parâmetros demográficos, actividades, classe social, estilo de vida, etc. A plataforma será integrada pelos actores locais onde são identificados os potenciais visitantes.</a:t>
            </a:r>
            <a:endParaRPr dirty="0"/>
          </a:p>
        </p:txBody>
      </p:sp>
      <p:grpSp>
        <p:nvGrpSpPr>
          <p:cNvPr id="760" name="Agrupar"/>
          <p:cNvGrpSpPr/>
          <p:nvPr/>
        </p:nvGrpSpPr>
        <p:grpSpPr>
          <a:xfrm>
            <a:off x="20340637" y="14829510"/>
            <a:ext cx="1300908" cy="446058"/>
            <a:chOff x="0" y="0"/>
            <a:chExt cx="1300907" cy="446057"/>
          </a:xfrm>
        </p:grpSpPr>
        <p:sp>
          <p:nvSpPr>
            <p:cNvPr id="758"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759"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Tree>
    <p:extLst>
      <p:ext uri="{BB962C8B-B14F-4D97-AF65-F5344CB8AC3E}">
        <p14:creationId xmlns:p14="http://schemas.microsoft.com/office/powerpoint/2010/main" val="113227224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755"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756" name="UNIT 6…"/>
          <p:cNvSpPr txBox="1"/>
          <p:nvPr/>
        </p:nvSpPr>
        <p:spPr>
          <a:xfrm>
            <a:off x="6340718" y="1180801"/>
            <a:ext cx="15493093" cy="719640"/>
          </a:xfrm>
          <a:prstGeom prst="rect">
            <a:avLst/>
          </a:prstGeom>
          <a:ln w="12700">
            <a:miter lim="400000"/>
          </a:ln>
          <a:extLst>
            <a:ext uri="{C572A759-6A51-4108-AA02-DFA0A04FC94B}">
              <ma14:wrappingTextBoxFlag xmlns="" xmlns:a16="http://schemas.microsoft.com/office/drawing/2014/main" xmlns:p14="http://schemas.microsoft.com/office/powerpoint/2010/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3300" b="1">
                <a:solidFill>
                  <a:schemeClr val="accent1">
                    <a:hueOff val="114395"/>
                    <a:lumOff val="-24975"/>
                  </a:schemeClr>
                </a:solidFill>
                <a:uFill>
                  <a:solidFill>
                    <a:srgbClr val="0000EE"/>
                  </a:solidFill>
                </a:uFill>
              </a:defRPr>
            </a:pPr>
            <a:r>
              <a:rPr lang="en-US" sz="3600" dirty="0"/>
              <a:t>Áreas-chave de uma Plataforma Digital de Inteligência</a:t>
            </a:r>
            <a:endParaRPr sz="3600" dirty="0"/>
          </a:p>
        </p:txBody>
      </p:sp>
      <p:grpSp>
        <p:nvGrpSpPr>
          <p:cNvPr id="760" name="Agrupar"/>
          <p:cNvGrpSpPr/>
          <p:nvPr/>
        </p:nvGrpSpPr>
        <p:grpSpPr>
          <a:xfrm>
            <a:off x="20340637" y="14829510"/>
            <a:ext cx="1300908" cy="446058"/>
            <a:chOff x="0" y="0"/>
            <a:chExt cx="1300907" cy="446057"/>
          </a:xfrm>
        </p:grpSpPr>
        <p:sp>
          <p:nvSpPr>
            <p:cNvPr id="758"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759"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graphicFrame>
        <p:nvGraphicFramePr>
          <p:cNvPr id="2" name="Table 1">
            <a:extLst>
              <a:ext uri="{FF2B5EF4-FFF2-40B4-BE49-F238E27FC236}">
                <a16:creationId xmlns:a16="http://schemas.microsoft.com/office/drawing/2014/main" id="{5C5A9AE1-7EB5-D85C-B129-617951CACB2A}"/>
              </a:ext>
            </a:extLst>
          </p:cNvPr>
          <p:cNvGraphicFramePr>
            <a:graphicFrameLocks noGrp="1"/>
          </p:cNvGraphicFramePr>
          <p:nvPr>
            <p:extLst>
              <p:ext uri="{D42A27DB-BD31-4B8C-83A1-F6EECF244321}">
                <p14:modId xmlns:p14="http://schemas.microsoft.com/office/powerpoint/2010/main" val="894534251"/>
              </p:ext>
            </p:extLst>
          </p:nvPr>
        </p:nvGraphicFramePr>
        <p:xfrm>
          <a:off x="7380907" y="2822641"/>
          <a:ext cx="12397963" cy="11920476"/>
        </p:xfrm>
        <a:graphic>
          <a:graphicData uri="http://schemas.openxmlformats.org/drawingml/2006/table">
            <a:tbl>
              <a:tblPr firstRow="1" firstCol="1" bandRow="1"/>
              <a:tblGrid>
                <a:gridCol w="4206451">
                  <a:extLst>
                    <a:ext uri="{9D8B030D-6E8A-4147-A177-3AD203B41FA5}">
                      <a16:colId xmlns:a16="http://schemas.microsoft.com/office/drawing/2014/main" val="3018703757"/>
                    </a:ext>
                  </a:extLst>
                </a:gridCol>
                <a:gridCol w="4577899">
                  <a:extLst>
                    <a:ext uri="{9D8B030D-6E8A-4147-A177-3AD203B41FA5}">
                      <a16:colId xmlns:a16="http://schemas.microsoft.com/office/drawing/2014/main" val="1854577252"/>
                    </a:ext>
                  </a:extLst>
                </a:gridCol>
                <a:gridCol w="3613613">
                  <a:extLst>
                    <a:ext uri="{9D8B030D-6E8A-4147-A177-3AD203B41FA5}">
                      <a16:colId xmlns:a16="http://schemas.microsoft.com/office/drawing/2014/main" val="1904821265"/>
                    </a:ext>
                  </a:extLst>
                </a:gridCol>
              </a:tblGrid>
              <a:tr h="373377">
                <a:tc>
                  <a:txBody>
                    <a:bodyPr/>
                    <a:lstStyle/>
                    <a:p>
                      <a:pPr marL="0" marR="0" algn="ctr">
                        <a:lnSpc>
                          <a:spcPct val="150000"/>
                        </a:lnSpc>
                        <a:spcBef>
                          <a:spcPts val="0"/>
                        </a:spcBef>
                        <a:spcAft>
                          <a:spcPts val="800"/>
                        </a:spcAft>
                      </a:pPr>
                      <a:r>
                        <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Principais parceiros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50000"/>
                        </a:lnSpc>
                        <a:spcBef>
                          <a:spcPts val="0"/>
                        </a:spcBef>
                        <a:spcAft>
                          <a:spcPts val="800"/>
                        </a:spcAft>
                      </a:pPr>
                      <a:r>
                        <a:rPr lang="en-US"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Principais actividades</a:t>
                      </a:r>
                      <a:endParaRPr lang="el-GR" sz="2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50000"/>
                        </a:lnSpc>
                        <a:spcBef>
                          <a:spcPts val="0"/>
                        </a:spcBef>
                        <a:spcAft>
                          <a:spcPts val="800"/>
                        </a:spcAft>
                      </a:pPr>
                      <a:r>
                        <a:rPr lang="en-US"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Principais recursos</a:t>
                      </a:r>
                      <a:endParaRPr lang="el-GR" sz="2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231271667"/>
                  </a:ext>
                </a:extLst>
              </a:tr>
              <a:tr h="5327266">
                <a:tc>
                  <a:txBody>
                    <a:bodyPr/>
                    <a:lstStyle/>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Empresários locais (artesãos, agricultores, proprietários de unidades de alojamento, cozinheiros, etc.)</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Empresas externas (agências de viagens, conselhos de turismo, empresas de marketing, etc.)</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Empresas de transporte</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Gestores comunitários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Influenciadores digitais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Prestadores de serviços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Governos / autoridades locais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Instituições culturais / ONG</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Investigadores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Desenvolvimento e gestão de sites;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Promoção dos serviços da plataforma;</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Promoção nas redes sociais;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Marketing cultural e do património;</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Formação das partes interessadas locais no domínio da utilização digital;</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Adquirir anunciantes.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Acesso à Internet;</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Aplicações móveis;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80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Cooperação dos intervenientes directos e indirectos.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4068824"/>
                  </a:ext>
                </a:extLst>
              </a:tr>
              <a:tr h="343724">
                <a:tc>
                  <a:txBody>
                    <a:bodyPr/>
                    <a:lstStyle/>
                    <a:p>
                      <a:pPr marL="45720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Relações com os visitantes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45720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Canais</a:t>
                      </a:r>
                      <a:endParaRPr lang="el-GR" sz="2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457200" marR="0">
                        <a:lnSpc>
                          <a:spcPct val="150000"/>
                        </a:lnSpc>
                        <a:spcBef>
                          <a:spcPts val="0"/>
                        </a:spcBef>
                        <a:spcAft>
                          <a:spcPts val="800"/>
                        </a:spcAft>
                      </a:pPr>
                      <a:r>
                        <a:rPr lang="en-US" sz="2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Segmentos de visitantes</a:t>
                      </a:r>
                      <a:endParaRPr lang="el-GR" sz="2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80726174"/>
                  </a:ext>
                </a:extLst>
              </a:tr>
              <a:tr h="3179219">
                <a:tc>
                  <a:txBody>
                    <a:bodyPr/>
                    <a:lstStyle/>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online através da plataforma</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online através das redes sociais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Redes sociais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Organizações culturais e turísticas convencionais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Marketing digital</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Visitantes interessados em turismo gastronómico, ecoturismo, turismo cultural, agroturismo, turismo sustentável e turismo de experiências; </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Agências de viagens;</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Conselhos de turismo;</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800"/>
                        </a:spcAft>
                        <a:buFont typeface="Wingdings" panose="05000000000000000000" pitchFamily="2" charset="2"/>
                        <a:buChar char=""/>
                      </a:pPr>
                      <a:r>
                        <a:rPr lang="en-US" sz="2000" dirty="0">
                          <a:effectLst/>
                          <a:latin typeface="Times New Roman" panose="02020603050405020304" pitchFamily="18" charset="0"/>
                          <a:ea typeface="Arial" panose="020B0604020202020204" pitchFamily="34" charset="0"/>
                          <a:cs typeface="Times New Roman" panose="02020603050405020304" pitchFamily="18" charset="0"/>
                        </a:rPr>
                        <a:t>ONG.</a:t>
                      </a:r>
                      <a:endParaRPr lang="el-GR" sz="2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311342"/>
                  </a:ext>
                </a:extLst>
              </a:tr>
            </a:tbl>
          </a:graphicData>
        </a:graphic>
      </p:graphicFrame>
      <p:sp>
        <p:nvSpPr>
          <p:cNvPr id="11" name="TextBox 10">
            <a:extLst>
              <a:ext uri="{FF2B5EF4-FFF2-40B4-BE49-F238E27FC236}">
                <a16:creationId xmlns:a16="http://schemas.microsoft.com/office/drawing/2014/main" id="{7494BC20-0741-C5F5-8FC4-9B70577EC1EA}"/>
              </a:ext>
            </a:extLst>
          </p:cNvPr>
          <p:cNvSpPr txBox="1"/>
          <p:nvPr/>
        </p:nvSpPr>
        <p:spPr>
          <a:xfrm>
            <a:off x="8179903" y="14743117"/>
            <a:ext cx="11151704" cy="5799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nSpc>
                <a:spcPct val="150000"/>
              </a:lnSpc>
              <a:defRPr i="1">
                <a:solidFill>
                  <a:schemeClr val="accent1">
                    <a:hueOff val="114395"/>
                    <a:lumOff val="-24975"/>
                  </a:schemeClr>
                </a:solidFill>
              </a:defRPr>
            </a:lvl1pPr>
          </a:lstStyle>
          <a:p>
            <a:r>
              <a:rPr lang="en-US" dirty="0"/>
              <a:t>Figura 4 Exemplos de áreas-chave de um PDI</a:t>
            </a:r>
            <a:endParaRPr lang="el-GR" dirty="0"/>
          </a:p>
        </p:txBody>
      </p:sp>
    </p:spTree>
    <p:extLst>
      <p:ext uri="{BB962C8B-B14F-4D97-AF65-F5344CB8AC3E}">
        <p14:creationId xmlns:p14="http://schemas.microsoft.com/office/powerpoint/2010/main" val="368802266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864"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865" name="Unit 6…"/>
          <p:cNvSpPr txBox="1"/>
          <p:nvPr/>
        </p:nvSpPr>
        <p:spPr>
          <a:xfrm>
            <a:off x="8715137" y="717184"/>
            <a:ext cx="8858726" cy="2680433"/>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none" lIns="82020" tIns="82020" rIns="82020" bIns="82020" anchor="ctr">
            <a:spAutoFit/>
          </a:bodyPr>
          <a:lstStyle/>
          <a:p>
            <a:pPr defTabSz="457200">
              <a:lnSpc>
                <a:spcPts val="6200"/>
              </a:lnSpc>
              <a:defRPr sz="3200">
                <a:solidFill>
                  <a:schemeClr val="accent1">
                    <a:hueOff val="114395"/>
                    <a:lumOff val="-24975"/>
                  </a:schemeClr>
                </a:solidFill>
                <a:uFill>
                  <a:solidFill>
                    <a:srgbClr val="0000EE"/>
                  </a:solidFill>
                </a:uFill>
                <a:latin typeface="Helvetica"/>
                <a:ea typeface="Helvetica"/>
                <a:cs typeface="Helvetica"/>
                <a:sym typeface="Helvetica"/>
              </a:defRPr>
            </a:pPr>
            <a:r>
              <a:rPr dirty="0"/>
              <a:t>Unidade </a:t>
            </a:r>
            <a:r>
              <a:rPr lang="en-US" dirty="0"/>
              <a:t>5</a:t>
            </a:r>
            <a:endParaRPr dirty="0"/>
          </a:p>
          <a:p>
            <a:pPr defTabSz="457200">
              <a:lnSpc>
                <a:spcPts val="8400"/>
              </a:lnSpc>
              <a:defRPr sz="5000">
                <a:solidFill>
                  <a:schemeClr val="accent1">
                    <a:hueOff val="114395"/>
                    <a:lumOff val="-24975"/>
                  </a:schemeClr>
                </a:solidFill>
                <a:uFill>
                  <a:solidFill>
                    <a:srgbClr val="0000EE"/>
                  </a:solidFill>
                </a:uFill>
                <a:latin typeface="A.C.M.E. Secret Agent"/>
                <a:ea typeface="A.C.M.E. Secret Agent"/>
                <a:cs typeface="A.C.M.E. Secret Agent"/>
                <a:sym typeface="A.C.M.E. Secret Agent"/>
              </a:defRPr>
            </a:pPr>
            <a:r>
              <a:rPr dirty="0"/>
              <a:t>Perguntas de </a:t>
            </a:r>
            <a:r>
              <a:rPr lang="en-GB" dirty="0" err="1"/>
              <a:t>correção</a:t>
            </a:r>
            <a:r>
              <a:rPr lang="en-GB" dirty="0"/>
              <a:t> </a:t>
            </a:r>
            <a:r>
              <a:rPr lang="en-GB" dirty="0" err="1"/>
              <a:t>autónoma</a:t>
            </a:r>
            <a:endParaRPr dirty="0"/>
          </a:p>
          <a:p>
            <a:pPr defTabSz="457200">
              <a:lnSpc>
                <a:spcPts val="5800"/>
              </a:lnSpc>
              <a:defRPr sz="2900">
                <a:solidFill>
                  <a:schemeClr val="accent1">
                    <a:hueOff val="114395"/>
                    <a:lumOff val="-24975"/>
                  </a:schemeClr>
                </a:solidFill>
                <a:uFill>
                  <a:solidFill>
                    <a:srgbClr val="0000EE"/>
                  </a:solidFill>
                </a:uFill>
                <a:latin typeface="Helvetica"/>
                <a:ea typeface="Helvetica"/>
                <a:cs typeface="Helvetica"/>
                <a:sym typeface="Helvetica"/>
              </a:defRPr>
            </a:pPr>
            <a:r>
              <a:rPr lang="pt-PT" dirty="0"/>
              <a:t>I</a:t>
            </a:r>
            <a:r>
              <a:rPr dirty="0" err="1"/>
              <a:t>ndique</a:t>
            </a:r>
            <a:r>
              <a:rPr dirty="0"/>
              <a:t> a </a:t>
            </a:r>
            <a:r>
              <a:rPr dirty="0" err="1"/>
              <a:t>resposta</a:t>
            </a:r>
            <a:r>
              <a:rPr dirty="0"/>
              <a:t> </a:t>
            </a:r>
            <a:r>
              <a:rPr lang="en-GB" dirty="0" err="1"/>
              <a:t>correta</a:t>
            </a:r>
            <a:endParaRPr dirty="0"/>
          </a:p>
        </p:txBody>
      </p:sp>
      <p:grpSp>
        <p:nvGrpSpPr>
          <p:cNvPr id="869" name="Agrupar"/>
          <p:cNvGrpSpPr/>
          <p:nvPr/>
        </p:nvGrpSpPr>
        <p:grpSpPr>
          <a:xfrm>
            <a:off x="20340637" y="14829510"/>
            <a:ext cx="1300908" cy="446058"/>
            <a:chOff x="0" y="0"/>
            <a:chExt cx="1300907" cy="446057"/>
          </a:xfrm>
        </p:grpSpPr>
        <p:sp>
          <p:nvSpPr>
            <p:cNvPr id="867"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868"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870" name="QUESTION 1…"/>
          <p:cNvSpPr txBox="1"/>
          <p:nvPr/>
        </p:nvSpPr>
        <p:spPr>
          <a:xfrm>
            <a:off x="6421501" y="3543829"/>
            <a:ext cx="13614215" cy="1104585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numCol="2" spcCol="680710"/>
          <a:lstStyle/>
          <a:p>
            <a:pPr algn="l" defTabSz="457200">
              <a:defRPr b="1">
                <a:solidFill>
                  <a:schemeClr val="accent1">
                    <a:hueOff val="114395"/>
                    <a:lumOff val="-24975"/>
                  </a:schemeClr>
                </a:solidFill>
                <a:uFill>
                  <a:solidFill>
                    <a:srgbClr val="0000EE"/>
                  </a:solidFill>
                </a:uFill>
              </a:defRPr>
            </a:pPr>
            <a:r>
              <a:rPr dirty="0"/>
              <a:t>PERGUNTA 1</a:t>
            </a:r>
          </a:p>
          <a:p>
            <a:pPr algn="l" defTabSz="457200">
              <a:defRPr>
                <a:solidFill>
                  <a:schemeClr val="accent1">
                    <a:hueOff val="114395"/>
                    <a:lumOff val="-24975"/>
                  </a:schemeClr>
                </a:solidFill>
                <a:uFill>
                  <a:solidFill>
                    <a:srgbClr val="0000EE"/>
                  </a:solidFill>
                </a:uFill>
              </a:defRPr>
            </a:pPr>
            <a:r>
              <a:rPr lang="en-US" dirty="0"/>
              <a:t>A proposta de valor baseia-se na oferta de serviços abrangentes, cuidando do ambiente e respeitando a diversidade cultural</a:t>
            </a:r>
            <a:r>
              <a:rPr dirty="0"/>
              <a:t>.</a:t>
            </a:r>
          </a:p>
          <a:p>
            <a:pPr marL="355599" lvl="1" indent="-355599" algn="l" defTabSz="457200">
              <a:buSzPct val="100000"/>
              <a:buAutoNum type="alphaLcParenR"/>
              <a:defRPr>
                <a:solidFill>
                  <a:schemeClr val="accent3">
                    <a:hueOff val="362282"/>
                    <a:satOff val="31803"/>
                    <a:lumOff val="-18242"/>
                  </a:schemeClr>
                </a:solidFill>
                <a:uFill>
                  <a:solidFill>
                    <a:srgbClr val="0000EE"/>
                  </a:solidFill>
                </a:uFill>
              </a:defRPr>
            </a:pPr>
            <a:r>
              <a:rPr lang="en-US" dirty="0"/>
              <a:t>Verdadeiro</a:t>
            </a:r>
          </a:p>
          <a:p>
            <a:pPr marL="355599" lvl="1" indent="-355599" algn="l" defTabSz="457200">
              <a:buSzPct val="100000"/>
              <a:buAutoNum type="alphaLcParenR"/>
              <a:defRPr>
                <a:solidFill>
                  <a:schemeClr val="accent3">
                    <a:hueOff val="362282"/>
                    <a:satOff val="31803"/>
                    <a:lumOff val="-18242"/>
                  </a:schemeClr>
                </a:solidFill>
                <a:uFill>
                  <a:solidFill>
                    <a:srgbClr val="0000EE"/>
                  </a:solidFill>
                </a:uFill>
              </a:defRPr>
            </a:pPr>
            <a:r>
              <a:rPr lang="en-US" dirty="0">
                <a:solidFill>
                  <a:schemeClr val="accent1">
                    <a:hueOff val="114395"/>
                    <a:lumOff val="-24975"/>
                  </a:schemeClr>
                </a:solidFill>
                <a:uFill>
                  <a:solidFill>
                    <a:srgbClr val="0000EE"/>
                  </a:solidFill>
                </a:uFill>
              </a:rPr>
              <a:t>Falso</a:t>
            </a:r>
            <a:endParaRPr dirty="0">
              <a:solidFill>
                <a:schemeClr val="accent1">
                  <a:hueOff val="114395"/>
                  <a:lumOff val="-24975"/>
                </a:schemeClr>
              </a:solidFill>
              <a:uFill>
                <a:solidFill>
                  <a:srgbClr val="0000EE"/>
                </a:solidFill>
              </a:uFill>
            </a:endParaRPr>
          </a:p>
          <a:p>
            <a:pPr algn="l" defTabSz="457200">
              <a:defRPr>
                <a:solidFill>
                  <a:schemeClr val="accent1">
                    <a:hueOff val="114395"/>
                    <a:lumOff val="-24975"/>
                  </a:schemeClr>
                </a:solidFill>
                <a:uFill>
                  <a:solidFill>
                    <a:srgbClr val="0000EE"/>
                  </a:solidFill>
                </a:uFill>
              </a:defRPr>
            </a:pPr>
            <a:endParaRPr dirty="0"/>
          </a:p>
          <a:p>
            <a:pPr algn="l" defTabSz="457200">
              <a:defRPr b="1">
                <a:solidFill>
                  <a:schemeClr val="accent1">
                    <a:hueOff val="114395"/>
                    <a:lumOff val="-24975"/>
                  </a:schemeClr>
                </a:solidFill>
                <a:uFill>
                  <a:solidFill>
                    <a:srgbClr val="0000EE"/>
                  </a:solidFill>
                </a:uFill>
              </a:defRPr>
            </a:pPr>
            <a:r>
              <a:rPr dirty="0"/>
              <a:t>PERGUNTA 2</a:t>
            </a:r>
          </a:p>
          <a:p>
            <a:pPr algn="l" defTabSz="457200">
              <a:defRPr>
                <a:solidFill>
                  <a:schemeClr val="accent1">
                    <a:hueOff val="114395"/>
                    <a:lumOff val="-24975"/>
                  </a:schemeClr>
                </a:solidFill>
                <a:uFill>
                  <a:solidFill>
                    <a:srgbClr val="0000EE"/>
                  </a:solidFill>
                </a:uFill>
              </a:defRPr>
            </a:pPr>
            <a:r>
              <a:rPr lang="en-US" dirty="0"/>
              <a:t>As plataformas digitais são um facilitador entre os consumidores que pretendem uma experiência personalizada e as iniciativas locais através da troca e partilha de informações</a:t>
            </a:r>
            <a:r>
              <a:rPr dirty="0"/>
              <a:t>.</a:t>
            </a:r>
          </a:p>
          <a:p>
            <a:pPr marL="355599" lvl="1" indent="-355599" algn="l" defTabSz="457200">
              <a:buSzPct val="100000"/>
              <a:buAutoNum type="alphaLcParenR"/>
              <a:defRPr>
                <a:solidFill>
                  <a:schemeClr val="accent3">
                    <a:hueOff val="362282"/>
                    <a:satOff val="31803"/>
                    <a:lumOff val="-18242"/>
                  </a:schemeClr>
                </a:solidFill>
                <a:uFill>
                  <a:solidFill>
                    <a:srgbClr val="0000EE"/>
                  </a:solidFill>
                </a:uFill>
              </a:defRPr>
            </a:pPr>
            <a:r>
              <a:rPr lang="en-US" dirty="0"/>
              <a:t>Verdadeiro</a:t>
            </a:r>
            <a:endParaRPr dirty="0"/>
          </a:p>
          <a:p>
            <a:pPr marL="355599" lvl="1" indent="-355599" algn="l" defTabSz="457200">
              <a:buSzPct val="100000"/>
              <a:buAutoNum type="alphaLcParenR"/>
              <a:defRPr>
                <a:solidFill>
                  <a:schemeClr val="accent1">
                    <a:hueOff val="114395"/>
                    <a:lumOff val="-24975"/>
                  </a:schemeClr>
                </a:solidFill>
                <a:uFill>
                  <a:solidFill>
                    <a:srgbClr val="0000EE"/>
                  </a:solidFill>
                </a:uFill>
              </a:defRPr>
            </a:pPr>
            <a:r>
              <a:rPr lang="en-US" dirty="0"/>
              <a:t>Falso</a:t>
            </a:r>
            <a:endParaRPr dirty="0"/>
          </a:p>
          <a:p>
            <a:pPr algn="l" defTabSz="457200">
              <a:defRPr b="1">
                <a:solidFill>
                  <a:schemeClr val="accent1">
                    <a:hueOff val="114395"/>
                    <a:lumOff val="-24975"/>
                  </a:schemeClr>
                </a:solidFill>
                <a:uFill>
                  <a:solidFill>
                    <a:srgbClr val="0000EE"/>
                  </a:solidFill>
                </a:uFill>
              </a:defRPr>
            </a:pPr>
            <a:endParaRPr dirty="0"/>
          </a:p>
          <a:p>
            <a:pPr algn="l" defTabSz="457200">
              <a:defRPr b="1">
                <a:solidFill>
                  <a:schemeClr val="accent1">
                    <a:hueOff val="114395"/>
                    <a:lumOff val="-24975"/>
                  </a:schemeClr>
                </a:solidFill>
                <a:uFill>
                  <a:solidFill>
                    <a:srgbClr val="0000EE"/>
                  </a:solidFill>
                </a:uFill>
              </a:defRPr>
            </a:pPr>
            <a:r>
              <a:rPr dirty="0"/>
              <a:t>PERGUNTA 3 </a:t>
            </a:r>
          </a:p>
          <a:p>
            <a:pPr algn="l" defTabSz="457200">
              <a:defRPr>
                <a:solidFill>
                  <a:schemeClr val="accent1">
                    <a:hueOff val="114395"/>
                    <a:lumOff val="-24975"/>
                  </a:schemeClr>
                </a:solidFill>
                <a:uFill>
                  <a:solidFill>
                    <a:srgbClr val="0000EE"/>
                  </a:solidFill>
                </a:uFill>
              </a:defRPr>
            </a:pPr>
            <a:r>
              <a:rPr lang="en-US" dirty="0"/>
              <a:t>Qual é a função das Plataformas Digitais Inteligentes no turismo rural?</a:t>
            </a:r>
            <a:endParaRPr dirty="0"/>
          </a:p>
          <a:p>
            <a:pPr marL="355599" lvl="1" indent="-355599" algn="l" defTabSz="457200">
              <a:buSzPct val="100000"/>
              <a:buAutoNum type="alphaLcParenR"/>
              <a:defRPr>
                <a:solidFill>
                  <a:schemeClr val="accent1">
                    <a:hueOff val="114395"/>
                    <a:lumOff val="-24975"/>
                  </a:schemeClr>
                </a:solidFill>
                <a:uFill>
                  <a:solidFill>
                    <a:srgbClr val="0000EE"/>
                  </a:solidFill>
                </a:uFill>
              </a:defRPr>
            </a:pPr>
            <a:r>
              <a:rPr lang="en-US" dirty="0">
                <a:solidFill>
                  <a:schemeClr val="accent3">
                    <a:hueOff val="362282"/>
                    <a:satOff val="31803"/>
                    <a:lumOff val="-18242"/>
                  </a:schemeClr>
                </a:solidFill>
                <a:uFill>
                  <a:solidFill>
                    <a:srgbClr val="0000EE"/>
                  </a:solidFill>
                </a:uFill>
              </a:rPr>
              <a:t>Fornecem informações especializadas</a:t>
            </a:r>
            <a:endParaRPr dirty="0">
              <a:solidFill>
                <a:schemeClr val="accent3">
                  <a:hueOff val="362282"/>
                  <a:satOff val="31803"/>
                  <a:lumOff val="-18242"/>
                </a:schemeClr>
              </a:solidFill>
              <a:uFill>
                <a:solidFill>
                  <a:srgbClr val="0000EE"/>
                </a:solidFill>
              </a:uFill>
            </a:endParaRPr>
          </a:p>
          <a:p>
            <a:pPr marL="355599" lvl="1" indent="-355599" algn="l" defTabSz="457200">
              <a:buSzPct val="100000"/>
              <a:buAutoNum type="alphaLcParenR"/>
              <a:defRPr>
                <a:solidFill>
                  <a:schemeClr val="accent3">
                    <a:hueOff val="362282"/>
                    <a:satOff val="31803"/>
                    <a:lumOff val="-18242"/>
                  </a:schemeClr>
                </a:solidFill>
                <a:uFill>
                  <a:solidFill>
                    <a:srgbClr val="0000EE"/>
                  </a:solidFill>
                </a:uFill>
              </a:defRPr>
            </a:pPr>
            <a:r>
              <a:rPr lang="en-US" dirty="0"/>
              <a:t>Articulam os actores das comunidades rurais</a:t>
            </a:r>
            <a:endParaRPr dirty="0"/>
          </a:p>
          <a:p>
            <a:pPr marL="355599" lvl="1" indent="-355599" algn="l" defTabSz="457200">
              <a:buSzPct val="100000"/>
              <a:buFontTx/>
              <a:buAutoNum type="alphaLcParenR"/>
              <a:defRPr>
                <a:solidFill>
                  <a:schemeClr val="accent1">
                    <a:hueOff val="114395"/>
                    <a:lumOff val="-24975"/>
                  </a:schemeClr>
                </a:solidFill>
                <a:uFill>
                  <a:solidFill>
                    <a:srgbClr val="0000EE"/>
                  </a:solidFill>
                </a:uFill>
              </a:defRPr>
            </a:pPr>
            <a:r>
              <a:rPr lang="en-US" dirty="0">
                <a:solidFill>
                  <a:schemeClr val="accent3">
                    <a:hueOff val="362282"/>
                    <a:satOff val="31803"/>
                    <a:lumOff val="-18242"/>
                  </a:schemeClr>
                </a:solidFill>
                <a:uFill>
                  <a:solidFill>
                    <a:srgbClr val="0000EE"/>
                  </a:solidFill>
                </a:uFill>
              </a:rPr>
              <a:t>Ajudam na conceção de novas experiências</a:t>
            </a:r>
            <a:endParaRPr dirty="0">
              <a:solidFill>
                <a:schemeClr val="accent3">
                  <a:hueOff val="362282"/>
                  <a:satOff val="31803"/>
                  <a:lumOff val="-18242"/>
                </a:schemeClr>
              </a:solidFill>
              <a:uFill>
                <a:solidFill>
                  <a:srgbClr val="0000EE"/>
                </a:solidFill>
              </a:uFill>
            </a:endParaRPr>
          </a:p>
          <a:p>
            <a:pPr marL="355599" lvl="1" indent="-355599" algn="l" defTabSz="457200">
              <a:buSzPct val="100000"/>
              <a:buAutoNum type="alphaLcParenR"/>
              <a:defRPr>
                <a:solidFill>
                  <a:schemeClr val="accent1">
                    <a:hueOff val="114395"/>
                    <a:lumOff val="-24975"/>
                  </a:schemeClr>
                </a:solidFill>
                <a:uFill>
                  <a:solidFill>
                    <a:srgbClr val="0000EE"/>
                  </a:solidFill>
                </a:uFill>
              </a:defRPr>
            </a:pPr>
            <a:r>
              <a:rPr lang="en-US" dirty="0"/>
              <a:t>A e C.</a:t>
            </a:r>
            <a:endParaRPr dirty="0"/>
          </a:p>
          <a:p>
            <a:pPr algn="l" defTabSz="457200">
              <a:defRPr>
                <a:solidFill>
                  <a:schemeClr val="accent1">
                    <a:hueOff val="114395"/>
                    <a:lumOff val="-24975"/>
                  </a:schemeClr>
                </a:solidFill>
                <a:uFill>
                  <a:solidFill>
                    <a:srgbClr val="0000EE"/>
                  </a:solidFill>
                </a:uFill>
              </a:defRPr>
            </a:pPr>
            <a:endParaRPr dirty="0"/>
          </a:p>
          <a:p>
            <a:pPr algn="l" defTabSz="457200">
              <a:defRPr b="1">
                <a:solidFill>
                  <a:schemeClr val="accent1">
                    <a:hueOff val="114395"/>
                    <a:lumOff val="-24975"/>
                  </a:schemeClr>
                </a:solidFill>
                <a:uFill>
                  <a:solidFill>
                    <a:srgbClr val="0000EE"/>
                  </a:solidFill>
                </a:uFill>
              </a:defRPr>
            </a:pPr>
            <a:endParaRPr lang="en-US" dirty="0"/>
          </a:p>
          <a:p>
            <a:pPr algn="l" defTabSz="457200">
              <a:defRPr b="1">
                <a:solidFill>
                  <a:schemeClr val="accent1">
                    <a:hueOff val="114395"/>
                    <a:lumOff val="-24975"/>
                  </a:schemeClr>
                </a:solidFill>
                <a:uFill>
                  <a:solidFill>
                    <a:srgbClr val="0000EE"/>
                  </a:solidFill>
                </a:uFill>
              </a:defRPr>
            </a:pPr>
            <a:endParaRPr lang="en-US" dirty="0"/>
          </a:p>
          <a:p>
            <a:pPr algn="l" defTabSz="457200">
              <a:defRPr b="1">
                <a:solidFill>
                  <a:schemeClr val="accent1">
                    <a:hueOff val="114395"/>
                    <a:lumOff val="-24975"/>
                  </a:schemeClr>
                </a:solidFill>
                <a:uFill>
                  <a:solidFill>
                    <a:srgbClr val="0000EE"/>
                  </a:solidFill>
                </a:uFill>
              </a:defRPr>
            </a:pPr>
            <a:endParaRPr lang="en-US" dirty="0"/>
          </a:p>
          <a:p>
            <a:pPr algn="l" defTabSz="457200">
              <a:defRPr b="1">
                <a:solidFill>
                  <a:schemeClr val="accent1">
                    <a:hueOff val="114395"/>
                    <a:lumOff val="-24975"/>
                  </a:schemeClr>
                </a:solidFill>
                <a:uFill>
                  <a:solidFill>
                    <a:srgbClr val="0000EE"/>
                  </a:solidFill>
                </a:uFill>
              </a:defRPr>
            </a:pPr>
            <a:endParaRPr lang="en-US" dirty="0"/>
          </a:p>
          <a:p>
            <a:pPr algn="l" defTabSz="457200">
              <a:defRPr b="1">
                <a:solidFill>
                  <a:schemeClr val="accent1">
                    <a:hueOff val="114395"/>
                    <a:lumOff val="-24975"/>
                  </a:schemeClr>
                </a:solidFill>
                <a:uFill>
                  <a:solidFill>
                    <a:srgbClr val="0000EE"/>
                  </a:solidFill>
                </a:uFill>
              </a:defRPr>
            </a:pPr>
            <a:endParaRPr lang="en-US" dirty="0"/>
          </a:p>
          <a:p>
            <a:pPr algn="l" defTabSz="457200">
              <a:defRPr b="1">
                <a:solidFill>
                  <a:schemeClr val="accent1">
                    <a:hueOff val="114395"/>
                    <a:lumOff val="-24975"/>
                  </a:schemeClr>
                </a:solidFill>
                <a:uFill>
                  <a:solidFill>
                    <a:srgbClr val="0000EE"/>
                  </a:solidFill>
                </a:uFill>
              </a:defRPr>
            </a:pPr>
            <a:r>
              <a:rPr dirty="0"/>
              <a:t>PERGUNTA 4</a:t>
            </a:r>
          </a:p>
          <a:p>
            <a:pPr algn="l" defTabSz="457200">
              <a:defRPr>
                <a:solidFill>
                  <a:schemeClr val="accent1">
                    <a:hueOff val="114395"/>
                    <a:lumOff val="-24975"/>
                  </a:schemeClr>
                </a:solidFill>
                <a:uFill>
                  <a:solidFill>
                    <a:srgbClr val="0000EE"/>
                  </a:solidFill>
                </a:uFill>
              </a:defRPr>
            </a:pPr>
            <a:r>
              <a:rPr lang="en-US" dirty="0"/>
              <a:t>Durante o processo de escolha dos parceiros estratégicos, deve ser considerada uma lista extensa de elementos, como a ligação à proposta de valor, os critérios de seleção e o desenvolvimento de uma relação vantajosa para todos</a:t>
            </a:r>
            <a:endParaRPr dirty="0"/>
          </a:p>
          <a:p>
            <a:pPr marL="355599" lvl="1" indent="-355599" algn="l" defTabSz="457200">
              <a:buSzPct val="100000"/>
              <a:buFontTx/>
              <a:buAutoNum type="alphaLcParenR"/>
              <a:defRPr>
                <a:solidFill>
                  <a:schemeClr val="accent1">
                    <a:hueOff val="114395"/>
                    <a:lumOff val="-24975"/>
                  </a:schemeClr>
                </a:solidFill>
                <a:uFill>
                  <a:solidFill>
                    <a:srgbClr val="0000EE"/>
                  </a:solidFill>
                </a:uFill>
              </a:defRPr>
            </a:pPr>
            <a:r>
              <a:rPr lang="en-US" dirty="0">
                <a:solidFill>
                  <a:schemeClr val="accent3">
                    <a:hueOff val="362282"/>
                    <a:satOff val="31803"/>
                    <a:lumOff val="-18242"/>
                  </a:schemeClr>
                </a:solidFill>
                <a:uFill>
                  <a:solidFill>
                    <a:srgbClr val="0000EE"/>
                  </a:solidFill>
                </a:uFill>
              </a:rPr>
              <a:t>Verdadeiro</a:t>
            </a:r>
          </a:p>
          <a:p>
            <a:pPr marL="355599" lvl="1" indent="-355599" algn="l" defTabSz="457200">
              <a:buSzPct val="100000"/>
              <a:buAutoNum type="alphaLcParenR"/>
              <a:defRPr>
                <a:solidFill>
                  <a:schemeClr val="accent1">
                    <a:hueOff val="114395"/>
                    <a:lumOff val="-24975"/>
                  </a:schemeClr>
                </a:solidFill>
                <a:uFill>
                  <a:solidFill>
                    <a:srgbClr val="0000EE"/>
                  </a:solidFill>
                </a:uFill>
              </a:defRPr>
            </a:pPr>
            <a:r>
              <a:rPr lang="en-US" dirty="0"/>
              <a:t>Falso</a:t>
            </a:r>
            <a:endParaRPr dirty="0"/>
          </a:p>
          <a:p>
            <a:pPr algn="l" defTabSz="457200">
              <a:defRPr>
                <a:solidFill>
                  <a:schemeClr val="accent1">
                    <a:hueOff val="114395"/>
                    <a:lumOff val="-24975"/>
                  </a:schemeClr>
                </a:solidFill>
                <a:uFill>
                  <a:solidFill>
                    <a:srgbClr val="0000EE"/>
                  </a:solidFill>
                </a:uFill>
              </a:defRPr>
            </a:pPr>
            <a:endParaRPr dirty="0"/>
          </a:p>
          <a:p>
            <a:pPr marL="355599" lvl="1" indent="-355599" algn="l" defTabSz="457200">
              <a:buSzPct val="100000"/>
              <a:buAutoNum type="alphaLcParenR" startAt="5"/>
              <a:defRPr>
                <a:solidFill>
                  <a:schemeClr val="accent1">
                    <a:hueOff val="114395"/>
                    <a:lumOff val="-24975"/>
                  </a:schemeClr>
                </a:solidFill>
                <a:uFill>
                  <a:solidFill>
                    <a:srgbClr val="0000EE"/>
                  </a:solidFill>
                </a:uFill>
              </a:defRPr>
            </a:pPr>
            <a:endParaRPr dirty="0"/>
          </a:p>
          <a:p>
            <a:pPr algn="l" defTabSz="457200">
              <a:defRPr sz="3100">
                <a:solidFill>
                  <a:schemeClr val="accent1">
                    <a:hueOff val="114395"/>
                    <a:lumOff val="-24975"/>
                  </a:schemeClr>
                </a:solidFill>
                <a:uFill>
                  <a:solidFill>
                    <a:srgbClr val="0000EE"/>
                  </a:solidFill>
                </a:uFill>
              </a:defRPr>
            </a:pPr>
            <a:endParaRPr dirty="0"/>
          </a:p>
          <a:p>
            <a:pPr algn="l" defTabSz="457200">
              <a:defRPr sz="3100">
                <a:solidFill>
                  <a:schemeClr val="accent1">
                    <a:hueOff val="114395"/>
                    <a:lumOff val="-24975"/>
                  </a:schemeClr>
                </a:solidFill>
                <a:uFill>
                  <a:solidFill>
                    <a:srgbClr val="0000EE"/>
                  </a:solidFill>
                </a:uFill>
              </a:defRPr>
            </a:pPr>
            <a:endParaRPr dirty="0"/>
          </a:p>
          <a:p>
            <a:pPr algn="l" defTabSz="457200">
              <a:defRPr sz="3100">
                <a:solidFill>
                  <a:schemeClr val="accent1">
                    <a:hueOff val="114395"/>
                    <a:lumOff val="-24975"/>
                  </a:schemeClr>
                </a:solidFill>
                <a:uFill>
                  <a:solidFill>
                    <a:srgbClr val="0000EE"/>
                  </a:solidFill>
                </a:uFill>
              </a:defRPr>
            </a:pPr>
            <a:endParaRPr dirty="0"/>
          </a:p>
        </p:txBody>
      </p:sp>
      <p:sp>
        <p:nvSpPr>
          <p:cNvPr id="2" name="UNIT 6…">
            <a:extLst>
              <a:ext uri="{FF2B5EF4-FFF2-40B4-BE49-F238E27FC236}">
                <a16:creationId xmlns:a16="http://schemas.microsoft.com/office/drawing/2014/main" id="{BEA8F902-719B-474C-99F0-8B35B5C75D49}"/>
              </a:ext>
            </a:extLst>
          </p:cNvPr>
          <p:cNvSpPr txBox="1"/>
          <p:nvPr/>
        </p:nvSpPr>
        <p:spPr>
          <a:xfrm>
            <a:off x="740130" y="3368042"/>
            <a:ext cx="3043223" cy="1135138"/>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uFill>
                  <a:solidFill>
                    <a:srgbClr val="0000EE"/>
                  </a:solidFill>
                </a:uFill>
              </a:defRPr>
            </a:pPr>
            <a:r>
              <a:rPr dirty="0"/>
              <a:t>UNIDADE </a:t>
            </a:r>
            <a:r>
              <a:rPr lang="en-US" dirty="0"/>
              <a:t>5</a:t>
            </a:r>
            <a:endParaRPr dirty="0"/>
          </a:p>
          <a:p>
            <a:pPr algn="l" defTabSz="457200">
              <a:defRPr sz="2100" b="1">
                <a:solidFill>
                  <a:srgbClr val="FFFFFF"/>
                </a:solidFill>
                <a:uFill>
                  <a:solidFill>
                    <a:srgbClr val="0000EE"/>
                  </a:solidFill>
                </a:uFill>
              </a:defRPr>
            </a:pPr>
            <a:r>
              <a:rPr lang="en-US" dirty="0"/>
              <a:t>O papel das plataformas digitais inteligentes</a:t>
            </a:r>
            <a:r>
              <a:rPr dirty="0"/>
              <a:t>.</a:t>
            </a:r>
          </a:p>
        </p:txBody>
      </p:sp>
      <p:sp>
        <p:nvSpPr>
          <p:cNvPr id="10" name="Rectángulo redondeado">
            <a:extLst>
              <a:ext uri="{FF2B5EF4-FFF2-40B4-BE49-F238E27FC236}">
                <a16:creationId xmlns:a16="http://schemas.microsoft.com/office/drawing/2014/main" id="{6127C61B-40EE-DA56-DFB2-8666CD3135A8}"/>
              </a:ext>
            </a:extLst>
          </p:cNvPr>
          <p:cNvSpPr/>
          <p:nvPr/>
        </p:nvSpPr>
        <p:spPr>
          <a:xfrm>
            <a:off x="14156955" y="10580660"/>
            <a:ext cx="7246935" cy="2774591"/>
          </a:xfrm>
          <a:prstGeom prst="roundRect">
            <a:avLst>
              <a:gd name="adj" fmla="val 9616"/>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11" name="LINKS OF INTEREST">
            <a:extLst>
              <a:ext uri="{FF2B5EF4-FFF2-40B4-BE49-F238E27FC236}">
                <a16:creationId xmlns:a16="http://schemas.microsoft.com/office/drawing/2014/main" id="{7669B254-22C2-BD9C-D969-E694B896772D}"/>
              </a:ext>
            </a:extLst>
          </p:cNvPr>
          <p:cNvSpPr txBox="1"/>
          <p:nvPr/>
        </p:nvSpPr>
        <p:spPr>
          <a:xfrm>
            <a:off x="14394783" y="10781319"/>
            <a:ext cx="2919181" cy="111974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dirty="0"/>
              <a:t>LIGAÇÕES DE INTERESSE</a:t>
            </a:r>
          </a:p>
        </p:txBody>
      </p:sp>
      <p:sp>
        <p:nvSpPr>
          <p:cNvPr id="12" name="Encendido">
            <a:extLst>
              <a:ext uri="{FF2B5EF4-FFF2-40B4-BE49-F238E27FC236}">
                <a16:creationId xmlns:a16="http://schemas.microsoft.com/office/drawing/2014/main" id="{ADFA844C-3D87-A848-491B-5472DB067E23}"/>
              </a:ext>
            </a:extLst>
          </p:cNvPr>
          <p:cNvSpPr/>
          <p:nvPr/>
        </p:nvSpPr>
        <p:spPr>
          <a:xfrm>
            <a:off x="14674276" y="11967955"/>
            <a:ext cx="1001797" cy="1042359"/>
          </a:xfrm>
          <a:custGeom>
            <a:avLst/>
            <a:gdLst/>
            <a:ahLst/>
            <a:cxnLst>
              <a:cxn ang="0">
                <a:pos x="wd2" y="hd2"/>
              </a:cxn>
              <a:cxn ang="5400000">
                <a:pos x="wd2" y="hd2"/>
              </a:cxn>
              <a:cxn ang="10800000">
                <a:pos x="wd2" y="hd2"/>
              </a:cxn>
              <a:cxn ang="16200000">
                <a:pos x="wd2" y="hd2"/>
              </a:cxn>
            </a:cxnLst>
            <a:rect l="0" t="0" r="r" b="b"/>
            <a:pathLst>
              <a:path w="21594" h="21600" extrusionOk="0">
                <a:moveTo>
                  <a:pt x="10797" y="0"/>
                </a:moveTo>
                <a:cubicBezTo>
                  <a:pt x="9878" y="0"/>
                  <a:pt x="9133" y="716"/>
                  <a:pt x="9133" y="1600"/>
                </a:cubicBezTo>
                <a:lnTo>
                  <a:pt x="9133" y="10222"/>
                </a:lnTo>
                <a:cubicBezTo>
                  <a:pt x="9133" y="11106"/>
                  <a:pt x="9878" y="11822"/>
                  <a:pt x="10797" y="11822"/>
                </a:cubicBezTo>
                <a:cubicBezTo>
                  <a:pt x="11717" y="11822"/>
                  <a:pt x="12461" y="11106"/>
                  <a:pt x="12461" y="10222"/>
                </a:cubicBezTo>
                <a:lnTo>
                  <a:pt x="12461" y="1600"/>
                </a:lnTo>
                <a:cubicBezTo>
                  <a:pt x="12461" y="716"/>
                  <a:pt x="11717" y="0"/>
                  <a:pt x="10797" y="0"/>
                </a:cubicBezTo>
                <a:close/>
                <a:moveTo>
                  <a:pt x="4155" y="3552"/>
                </a:moveTo>
                <a:cubicBezTo>
                  <a:pt x="3730" y="3561"/>
                  <a:pt x="3308" y="3725"/>
                  <a:pt x="2990" y="4045"/>
                </a:cubicBezTo>
                <a:cubicBezTo>
                  <a:pt x="1061" y="5987"/>
                  <a:pt x="0" y="8536"/>
                  <a:pt x="0" y="11220"/>
                </a:cubicBezTo>
                <a:cubicBezTo>
                  <a:pt x="0" y="16941"/>
                  <a:pt x="4840" y="21600"/>
                  <a:pt x="10797" y="21600"/>
                </a:cubicBezTo>
                <a:cubicBezTo>
                  <a:pt x="16754" y="21600"/>
                  <a:pt x="21600" y="16941"/>
                  <a:pt x="21594" y="11220"/>
                </a:cubicBezTo>
                <a:cubicBezTo>
                  <a:pt x="21594" y="8536"/>
                  <a:pt x="20534" y="5987"/>
                  <a:pt x="18605" y="4045"/>
                </a:cubicBezTo>
                <a:cubicBezTo>
                  <a:pt x="17973" y="3411"/>
                  <a:pt x="16917" y="3383"/>
                  <a:pt x="16251" y="3996"/>
                </a:cubicBezTo>
                <a:cubicBezTo>
                  <a:pt x="15591" y="4603"/>
                  <a:pt x="15565" y="5618"/>
                  <a:pt x="16202" y="6258"/>
                </a:cubicBezTo>
                <a:cubicBezTo>
                  <a:pt x="17539" y="7603"/>
                  <a:pt x="18271" y="9360"/>
                  <a:pt x="18271" y="11220"/>
                </a:cubicBezTo>
                <a:cubicBezTo>
                  <a:pt x="18271" y="15179"/>
                  <a:pt x="14910" y="18401"/>
                  <a:pt x="10792" y="18401"/>
                </a:cubicBezTo>
                <a:cubicBezTo>
                  <a:pt x="6674" y="18401"/>
                  <a:pt x="3323" y="15179"/>
                  <a:pt x="3323" y="11220"/>
                </a:cubicBezTo>
                <a:cubicBezTo>
                  <a:pt x="3323" y="9360"/>
                  <a:pt x="4056" y="7598"/>
                  <a:pt x="5392" y="6258"/>
                </a:cubicBezTo>
                <a:cubicBezTo>
                  <a:pt x="6030" y="5618"/>
                  <a:pt x="6009" y="4609"/>
                  <a:pt x="5343" y="3996"/>
                </a:cubicBezTo>
                <a:cubicBezTo>
                  <a:pt x="5010" y="3690"/>
                  <a:pt x="4580" y="3543"/>
                  <a:pt x="4155" y="3552"/>
                </a:cubicBez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dirty="0"/>
          </a:p>
        </p:txBody>
      </p:sp>
      <p:sp>
        <p:nvSpPr>
          <p:cNvPr id="3" name="TextBox 2">
            <a:extLst>
              <a:ext uri="{FF2B5EF4-FFF2-40B4-BE49-F238E27FC236}">
                <a16:creationId xmlns:a16="http://schemas.microsoft.com/office/drawing/2014/main" id="{0EB2FC7B-A0B8-C58C-0958-D9EE9AF20778}"/>
              </a:ext>
            </a:extLst>
          </p:cNvPr>
          <p:cNvSpPr txBox="1"/>
          <p:nvPr/>
        </p:nvSpPr>
        <p:spPr>
          <a:xfrm>
            <a:off x="17095304" y="11419346"/>
            <a:ext cx="3457733" cy="12736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020" tIns="82020" rIns="82020" bIns="82020" numCol="1" spcCol="38100" rtlCol="0" anchor="ctr">
            <a:spAutoFit/>
          </a:bodyPr>
          <a:lstStyle/>
          <a:p>
            <a:pPr marL="0" marR="0" indent="0" algn="ctr" defTabSz="2799574" rtl="0" fontAlgn="auto" latinLnBrk="0" hangingPunct="0">
              <a:lnSpc>
                <a:spcPct val="100000"/>
              </a:lnSpc>
              <a:spcBef>
                <a:spcPts val="0"/>
              </a:spcBef>
              <a:spcAft>
                <a:spcPts val="0"/>
              </a:spcAft>
              <a:buClrTx/>
              <a:buSzTx/>
              <a:buFontTx/>
              <a:buNone/>
              <a:tabLst/>
            </a:pPr>
            <a:r>
              <a:rPr kumimoji="0" lang="it-IT" sz="2400" b="0" i="0" u="none" strike="noStrike" cap="none" spc="0" normalizeH="0" baseline="0" dirty="0">
                <a:ln>
                  <a:noFill/>
                </a:ln>
                <a:solidFill>
                  <a:srgbClr val="5E5E5E"/>
                </a:solidFill>
                <a:effectLst/>
                <a:uFillTx/>
                <a:latin typeface="+mn-lt"/>
                <a:ea typeface="+mn-ea"/>
                <a:cs typeface="+mn-cs"/>
                <a:sym typeface="Helvetica Neue"/>
                <a:hlinkClick r:id="rId3"/>
              </a:rPr>
              <a:t>https://www.youtube.com/watch?v=n6b6Uw1YpzY</a:t>
            </a:r>
            <a:endParaRPr kumimoji="0" lang="el-GR" sz="2400" b="0" i="0" u="none" strike="noStrike" cap="none" spc="0" normalizeH="0" baseline="0" dirty="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Figura"/>
          <p:cNvSpPr/>
          <p:nvPr/>
        </p:nvSpPr>
        <p:spPr>
          <a:xfrm>
            <a:off x="-251810" y="-392082"/>
            <a:ext cx="22590783" cy="16311789"/>
          </a:xfrm>
          <a:custGeom>
            <a:avLst/>
            <a:gdLst/>
            <a:ahLst/>
            <a:cxnLst>
              <a:cxn ang="0">
                <a:pos x="wd2" y="hd2"/>
              </a:cxn>
              <a:cxn ang="5400000">
                <a:pos x="wd2" y="hd2"/>
              </a:cxn>
              <a:cxn ang="10800000">
                <a:pos x="wd2" y="hd2"/>
              </a:cxn>
              <a:cxn ang="16200000">
                <a:pos x="wd2" y="hd2"/>
              </a:cxn>
            </a:cxnLst>
            <a:rect l="0" t="0" r="r" b="b"/>
            <a:pathLst>
              <a:path w="21600" h="21600" extrusionOk="0">
                <a:moveTo>
                  <a:pt x="4826" y="72"/>
                </a:moveTo>
                <a:cubicBezTo>
                  <a:pt x="4666" y="858"/>
                  <a:pt x="4389" y="1591"/>
                  <a:pt x="4014" y="2227"/>
                </a:cubicBezTo>
                <a:cubicBezTo>
                  <a:pt x="3049" y="3866"/>
                  <a:pt x="1542" y="4741"/>
                  <a:pt x="0" y="4560"/>
                </a:cubicBezTo>
                <a:lnTo>
                  <a:pt x="120" y="21600"/>
                </a:lnTo>
                <a:lnTo>
                  <a:pt x="21600" y="21600"/>
                </a:lnTo>
                <a:lnTo>
                  <a:pt x="21600" y="0"/>
                </a:lnTo>
                <a:lnTo>
                  <a:pt x="4826" y="72"/>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000000"/>
                </a:solidFill>
                <a:latin typeface="Helvetica Neue Medium"/>
                <a:ea typeface="Helvetica Neue Medium"/>
                <a:cs typeface="Helvetica Neue Medium"/>
                <a:sym typeface="Helvetica Neue Medium"/>
              </a:defRPr>
            </a:pPr>
            <a:endParaRPr/>
          </a:p>
        </p:txBody>
      </p:sp>
      <p:pic>
        <p:nvPicPr>
          <p:cNvPr id="173" name="logoflavours02.png" descr="logoflavours02.png"/>
          <p:cNvPicPr>
            <a:picLocks noChangeAspect="1"/>
          </p:cNvPicPr>
          <p:nvPr/>
        </p:nvPicPr>
        <p:blipFill>
          <a:blip r:embed="rId2"/>
          <a:stretch>
            <a:fillRect/>
          </a:stretch>
        </p:blipFill>
        <p:spPr>
          <a:xfrm>
            <a:off x="311109" y="602829"/>
            <a:ext cx="2912513" cy="1258593"/>
          </a:xfrm>
          <a:prstGeom prst="rect">
            <a:avLst/>
          </a:prstGeom>
          <a:ln w="12700">
            <a:miter lim="400000"/>
          </a:ln>
        </p:spPr>
      </p:pic>
      <p:sp>
        <p:nvSpPr>
          <p:cNvPr id="175" name="UNITS"/>
          <p:cNvSpPr txBox="1"/>
          <p:nvPr/>
        </p:nvSpPr>
        <p:spPr>
          <a:xfrm>
            <a:off x="1648245" y="3865918"/>
            <a:ext cx="3028885" cy="1482560"/>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7200">
                <a:solidFill>
                  <a:srgbClr val="FFFFFF"/>
                </a:solidFill>
                <a:latin typeface="A.C.M.E. Secret Agent"/>
                <a:ea typeface="A.C.M.E. Secret Agent"/>
                <a:cs typeface="A.C.M.E. Secret Agent"/>
                <a:sym typeface="A.C.M.E. Secret Agent"/>
              </a:defRPr>
            </a:lvl1pPr>
          </a:lstStyle>
          <a:p>
            <a:r>
              <a:rPr dirty="0"/>
              <a:t>UNIDADES</a:t>
            </a:r>
          </a:p>
        </p:txBody>
      </p:sp>
      <p:sp>
        <p:nvSpPr>
          <p:cNvPr id="178" name="Let’s Start"/>
          <p:cNvSpPr txBox="1"/>
          <p:nvPr/>
        </p:nvSpPr>
        <p:spPr>
          <a:xfrm>
            <a:off x="12512537" y="13034908"/>
            <a:ext cx="4848854" cy="1308606"/>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6200">
                <a:solidFill>
                  <a:schemeClr val="accent1">
                    <a:hueOff val="114395"/>
                    <a:lumOff val="-24975"/>
                  </a:schemeClr>
                </a:solidFill>
                <a:latin typeface="A.C.M.E. Secret Agent"/>
                <a:ea typeface="A.C.M.E. Secret Agent"/>
                <a:cs typeface="A.C.M.E. Secret Agent"/>
                <a:sym typeface="A.C.M.E. Secret Agent"/>
              </a:defRPr>
            </a:lvl1pPr>
          </a:lstStyle>
          <a:p>
            <a:r>
              <a:t>Vamos começar</a:t>
            </a:r>
          </a:p>
        </p:txBody>
      </p:sp>
      <p:sp>
        <p:nvSpPr>
          <p:cNvPr id="2" name="What is entrepreneurship? Entrepreneurship in the rural environment.…">
            <a:extLst>
              <a:ext uri="{FF2B5EF4-FFF2-40B4-BE49-F238E27FC236}">
                <a16:creationId xmlns:a16="http://schemas.microsoft.com/office/drawing/2014/main" id="{5A6E4517-1AC3-BE38-3582-9873C0DD8A00}"/>
              </a:ext>
            </a:extLst>
          </p:cNvPr>
          <p:cNvSpPr txBox="1"/>
          <p:nvPr/>
        </p:nvSpPr>
        <p:spPr>
          <a:xfrm>
            <a:off x="5489930" y="3194788"/>
            <a:ext cx="12108740" cy="8506387"/>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algn="l" defTabSz="457200">
              <a:spcAft>
                <a:spcPts val="1200"/>
              </a:spcAft>
              <a:buSzPct val="100000"/>
              <a:defRPr sz="3300">
                <a:solidFill>
                  <a:schemeClr val="accent4">
                    <a:hueOff val="348544"/>
                    <a:lumOff val="7139"/>
                  </a:schemeClr>
                </a:solidFill>
              </a:defRPr>
            </a:pPr>
            <a:r>
              <a:rPr lang="en-US" dirty="0">
                <a:solidFill>
                  <a:schemeClr val="bg1"/>
                </a:solidFill>
              </a:rPr>
              <a:t>Introdução.</a:t>
            </a:r>
            <a:endParaRPr lang="el-GR" dirty="0">
              <a:solidFill>
                <a:schemeClr val="bg1"/>
              </a:solidFill>
            </a:endParaRPr>
          </a:p>
          <a:p>
            <a:pPr marL="584200" indent="-584200" algn="l" defTabSz="457200">
              <a:spcAft>
                <a:spcPts val="1200"/>
              </a:spcAft>
              <a:buSzPct val="100000"/>
              <a:buAutoNum type="arabicPeriod"/>
              <a:defRPr sz="3300">
                <a:solidFill>
                  <a:schemeClr val="accent4">
                    <a:hueOff val="348544"/>
                    <a:lumOff val="7139"/>
                  </a:schemeClr>
                </a:solidFill>
              </a:defRPr>
            </a:pPr>
            <a:r>
              <a:rPr lang="en-US" dirty="0">
                <a:solidFill>
                  <a:schemeClr val="bg1"/>
                </a:solidFill>
              </a:rPr>
              <a:t>Como digitalizar e promover a identidade do património cultural da gastronomia rural</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O desenvolvimento de competências de marketing digital entre as partes interessadas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Comunicar o património através da narração de histórias digitais e experimentais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Identificação e digitalização da Etno-diversidade e Biodiversidade em Áreas Rurais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O papel das plataformas digitais inteligentes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rgbClr val="FFFF00"/>
                </a:solidFill>
              </a:rPr>
              <a:t>Como criar uma base de dados de inventário de receitas nacionais e europeias</a:t>
            </a:r>
            <a:r>
              <a:rPr dirty="0">
                <a:solidFill>
                  <a:srgbClr val="FFFF00"/>
                </a:solidFill>
              </a:rPr>
              <a:t>.</a:t>
            </a:r>
          </a:p>
          <a:p>
            <a:pPr marL="584200" indent="-584200" algn="l" defTabSz="457200">
              <a:spcAft>
                <a:spcPts val="1200"/>
              </a:spcAft>
              <a:buSzPct val="100000"/>
              <a:buAutoNum type="arabicPeriod"/>
              <a:defRPr sz="3300">
                <a:solidFill>
                  <a:srgbClr val="FFFFFF"/>
                </a:solidFill>
              </a:defRPr>
            </a:pPr>
            <a:r>
              <a:rPr lang="en-US" dirty="0"/>
              <a:t>Como digitalizar um negócio gastronómico rural.</a:t>
            </a:r>
          </a:p>
          <a:p>
            <a:pPr algn="l" defTabSz="457200">
              <a:spcAft>
                <a:spcPts val="1200"/>
              </a:spcAft>
              <a:buSzPct val="100000"/>
              <a:defRPr sz="3300">
                <a:solidFill>
                  <a:srgbClr val="FFFFFF"/>
                </a:solidFill>
              </a:defRPr>
            </a:pPr>
            <a:r>
              <a:rPr dirty="0"/>
              <a:t>Conclusão</a:t>
            </a:r>
            <a:r>
              <a:rPr lang="en-US" dirty="0"/>
              <a:t>.</a:t>
            </a:r>
            <a:endParaRPr dirty="0"/>
          </a:p>
        </p:txBody>
      </p:sp>
    </p:spTree>
    <p:extLst>
      <p:ext uri="{BB962C8B-B14F-4D97-AF65-F5344CB8AC3E}">
        <p14:creationId xmlns:p14="http://schemas.microsoft.com/office/powerpoint/2010/main" val="123698643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881"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882" name="UNIT 7…"/>
          <p:cNvSpPr txBox="1"/>
          <p:nvPr/>
        </p:nvSpPr>
        <p:spPr>
          <a:xfrm>
            <a:off x="6099530" y="1105414"/>
            <a:ext cx="14407787" cy="1550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p>
            <a:pPr algn="l" defTabSz="457200">
              <a:defRPr sz="5700" b="1">
                <a:solidFill>
                  <a:schemeClr val="accent1">
                    <a:hueOff val="114395"/>
                    <a:lumOff val="-24975"/>
                  </a:schemeClr>
                </a:solidFill>
              </a:defRPr>
            </a:pPr>
            <a:r>
              <a:rPr dirty="0"/>
              <a:t>UNIDADE </a:t>
            </a:r>
            <a:r>
              <a:rPr lang="en-US" dirty="0"/>
              <a:t>6</a:t>
            </a:r>
            <a:endParaRPr dirty="0"/>
          </a:p>
          <a:p>
            <a:pPr algn="l" defTabSz="457200">
              <a:defRPr sz="3300" b="1">
                <a:solidFill>
                  <a:schemeClr val="accent1">
                    <a:hueOff val="114395"/>
                    <a:lumOff val="-24975"/>
                  </a:schemeClr>
                </a:solidFill>
              </a:defRPr>
            </a:pPr>
            <a:r>
              <a:rPr lang="en-US" dirty="0"/>
              <a:t>Como criar uma base de dados de inventário de receitas nacionais e europeias</a:t>
            </a:r>
            <a:r>
              <a:rPr dirty="0"/>
              <a:t>. </a:t>
            </a:r>
          </a:p>
        </p:txBody>
      </p:sp>
      <p:sp>
        <p:nvSpPr>
          <p:cNvPr id="883" name="In the food industry, hygiene is one of the fundamental weapons to ensure food quality. The consumer has the right to safe food that is not a vehicle for illness or food poisoning."/>
          <p:cNvSpPr txBox="1"/>
          <p:nvPr/>
        </p:nvSpPr>
        <p:spPr>
          <a:xfrm>
            <a:off x="7153877" y="3936488"/>
            <a:ext cx="11473939" cy="1027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lvl1pPr algn="just" defTabSz="457200">
              <a:lnSpc>
                <a:spcPts val="5700"/>
              </a:lnSpc>
              <a:defRPr sz="2800">
                <a:solidFill>
                  <a:schemeClr val="accent1">
                    <a:hueOff val="114395"/>
                    <a:lumOff val="-24975"/>
                  </a:schemeClr>
                </a:solidFill>
              </a:defRPr>
            </a:lvl1pPr>
          </a:lstStyle>
          <a:p>
            <a:pPr>
              <a:lnSpc>
                <a:spcPct val="100000"/>
              </a:lnSpc>
            </a:pPr>
            <a:r>
              <a:rPr dirty="0"/>
              <a:t>Nesta </a:t>
            </a:r>
            <a:r>
              <a:rPr lang="en-US" dirty="0"/>
              <a:t>unidade, aprenderá a criar uma base de dados para o desenvolvimento de um inventário de receitas nacionais e europeias</a:t>
            </a:r>
            <a:r>
              <a:rPr dirty="0"/>
              <a:t>. </a:t>
            </a:r>
          </a:p>
        </p:txBody>
      </p:sp>
      <p:sp>
        <p:nvSpPr>
          <p:cNvPr id="884" name="Currently, the legal framework of application in relation to food handlers is based on two regulations. On the one hand, Regulation (EC) 852/2004 of the European Parliament and of the Council of 29 April 2004 on the hygiene of foodstuffs (specifically, C"/>
          <p:cNvSpPr txBox="1"/>
          <p:nvPr/>
        </p:nvSpPr>
        <p:spPr>
          <a:xfrm>
            <a:off x="6099530" y="5845481"/>
            <a:ext cx="14407787" cy="4182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just" defTabSz="457200">
              <a:defRPr sz="2900">
                <a:solidFill>
                  <a:schemeClr val="accent1">
                    <a:hueOff val="114395"/>
                    <a:lumOff val="-24975"/>
                  </a:schemeClr>
                </a:solidFill>
              </a:defRPr>
            </a:pPr>
            <a:r>
              <a:rPr lang="en-US" dirty="0"/>
              <a:t>A preservação da diversidade étnica e cultural em geral torna-se atualmente um grande desafio, semelhante à tarefa de preservar a diversidade biológica do nosso planeta. </a:t>
            </a:r>
            <a:r>
              <a:rPr lang="en-US" dirty="0" err="1"/>
              <a:t>Os</a:t>
            </a:r>
            <a:r>
              <a:rPr lang="en-US" dirty="0"/>
              <a:t> </a:t>
            </a:r>
            <a:r>
              <a:rPr lang="en-US" dirty="0" err="1"/>
              <a:t>fatores</a:t>
            </a:r>
            <a:r>
              <a:rPr lang="en-US" dirty="0"/>
              <a:t> de perigo incluem até mesmo a difusão dos meios de comunicação digitais, que dificilmente tem em conta as tradições locais</a:t>
            </a:r>
            <a:r>
              <a:rPr dirty="0"/>
              <a:t>.</a:t>
            </a:r>
          </a:p>
          <a:p>
            <a:pPr algn="just" defTabSz="457200">
              <a:defRPr sz="2900">
                <a:solidFill>
                  <a:schemeClr val="accent1">
                    <a:hueOff val="114395"/>
                    <a:lumOff val="-24975"/>
                  </a:schemeClr>
                </a:solidFill>
              </a:defRPr>
            </a:pPr>
            <a:endParaRPr lang="en-US" dirty="0"/>
          </a:p>
          <a:p>
            <a:pPr algn="just" defTabSz="457200">
              <a:defRPr sz="2900">
                <a:solidFill>
                  <a:schemeClr val="accent1">
                    <a:hueOff val="114395"/>
                    <a:lumOff val="-24975"/>
                  </a:schemeClr>
                </a:solidFill>
              </a:defRPr>
            </a:pPr>
            <a:r>
              <a:rPr lang="en-US" dirty="0"/>
              <a:t>As muitas combinações de sabores, aromas e técnicas, bem como as alusões históricas, religiosas e culturais, formam progressivamente o património com referências na literatura, no folclore, na música - tudo o que torna as cozinhas nacionais únicas e interligadas com outras áreas das actividades humanas.</a:t>
            </a:r>
          </a:p>
        </p:txBody>
      </p:sp>
      <p:sp>
        <p:nvSpPr>
          <p:cNvPr id="885" name="Rectángulo redondeado"/>
          <p:cNvSpPr/>
          <p:nvPr/>
        </p:nvSpPr>
        <p:spPr>
          <a:xfrm>
            <a:off x="3021496" y="12046227"/>
            <a:ext cx="14232834" cy="3229342"/>
          </a:xfrm>
          <a:prstGeom prst="roundRect">
            <a:avLst>
              <a:gd name="adj" fmla="val 10184"/>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886" name="Remember: Food during its production, transport, processing and handling is an important vehicle for agents capable of causing human illness. Good practices begin with proper training that allows the acquisition of knowledge that changes the vision towar"/>
          <p:cNvSpPr txBox="1"/>
          <p:nvPr/>
        </p:nvSpPr>
        <p:spPr>
          <a:xfrm>
            <a:off x="5271206" y="12146220"/>
            <a:ext cx="11579310" cy="3089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lvl1pPr algn="just" defTabSz="457200">
              <a:lnSpc>
                <a:spcPts val="5100"/>
              </a:lnSpc>
              <a:defRPr sz="2300">
                <a:solidFill>
                  <a:schemeClr val="accent1">
                    <a:hueOff val="114395"/>
                    <a:lumOff val="-24975"/>
                  </a:schemeClr>
                </a:solidFill>
              </a:defRPr>
            </a:lvl1pPr>
          </a:lstStyle>
          <a:p>
            <a:pPr>
              <a:lnSpc>
                <a:spcPct val="100000"/>
              </a:lnSpc>
            </a:pPr>
            <a:r>
              <a:rPr lang="en-US" b="1" i="1" dirty="0"/>
              <a:t>Fabio </a:t>
            </a:r>
            <a:r>
              <a:rPr lang="en-US" b="1" i="1" dirty="0" err="1"/>
              <a:t>Parasecoli </a:t>
            </a:r>
            <a:r>
              <a:rPr lang="en-US" b="1" i="1" dirty="0"/>
              <a:t>aplica corretamente um conceito de </a:t>
            </a:r>
            <a:r>
              <a:rPr lang="en-US" b="1" i="1" dirty="0">
                <a:solidFill>
                  <a:schemeClr val="accent4">
                    <a:hueOff val="-476017"/>
                    <a:lumOff val="-10042"/>
                  </a:schemeClr>
                </a:solidFill>
              </a:rPr>
              <a:t>"redes de significação" </a:t>
            </a:r>
            <a:r>
              <a:rPr lang="en-US" b="1" i="1" dirty="0"/>
              <a:t>às cozinhas nacionais: </a:t>
            </a:r>
            <a:r>
              <a:rPr lang="en-US" b="1" i="1" dirty="0">
                <a:solidFill>
                  <a:schemeClr val="accent4">
                    <a:hueOff val="-476017"/>
                    <a:lumOff val="-10042"/>
                  </a:schemeClr>
                </a:solidFill>
              </a:rPr>
              <a:t>"Cada elemento de uma tradição culinária faz também parte de várias redes interligadas de significados, práticas, conceitos e ideais; não é possível compreender toda a extensão do seu significado e valor sem analisar a sua interação com outros domínios aparentemente não relacionados. Podemos definir estas redes como </a:t>
            </a:r>
            <a:r>
              <a:rPr lang="en-US" b="1" i="1" dirty="0"/>
              <a:t>"significantes" </a:t>
            </a:r>
            <a:r>
              <a:rPr lang="en-US" b="1" i="1" dirty="0">
                <a:solidFill>
                  <a:schemeClr val="accent4">
                    <a:hueOff val="-476017"/>
                    <a:lumOff val="-10042"/>
                  </a:schemeClr>
                </a:solidFill>
              </a:rPr>
              <a:t>porque nos ajudam a dar sentido à realidade, permitindo-nos compreender o nosso ambiente cultural e agir dentro das suas regras e limites" </a:t>
            </a:r>
            <a:r>
              <a:rPr lang="en-US" b="1" i="1" dirty="0"/>
              <a:t>(</a:t>
            </a:r>
            <a:r>
              <a:rPr lang="en-US" b="1" i="1" dirty="0" err="1"/>
              <a:t>Parasecoli</a:t>
            </a:r>
            <a:r>
              <a:rPr lang="en-US" b="1" i="1" dirty="0"/>
              <a:t>, 2005).</a:t>
            </a:r>
            <a:endParaRPr b="1" i="1" dirty="0"/>
          </a:p>
        </p:txBody>
      </p:sp>
      <p:pic>
        <p:nvPicPr>
          <p:cNvPr id="887" name="Imagen" descr="Imagen"/>
          <p:cNvPicPr>
            <a:picLocks noChangeAspect="1"/>
          </p:cNvPicPr>
          <p:nvPr/>
        </p:nvPicPr>
        <p:blipFill>
          <a:blip r:embed="rId3"/>
          <a:stretch>
            <a:fillRect/>
          </a:stretch>
        </p:blipFill>
        <p:spPr>
          <a:xfrm>
            <a:off x="3624485" y="12433996"/>
            <a:ext cx="1062848" cy="2453804"/>
          </a:xfrm>
          <a:prstGeom prst="rect">
            <a:avLst/>
          </a:prstGeom>
          <a:ln w="12700">
            <a:miter lim="400000"/>
          </a:ln>
        </p:spPr>
      </p:pic>
      <p:grpSp>
        <p:nvGrpSpPr>
          <p:cNvPr id="890" name="Agrupar"/>
          <p:cNvGrpSpPr/>
          <p:nvPr/>
        </p:nvGrpSpPr>
        <p:grpSpPr>
          <a:xfrm>
            <a:off x="20340637" y="14829510"/>
            <a:ext cx="1300908" cy="446058"/>
            <a:chOff x="0" y="0"/>
            <a:chExt cx="1300907" cy="446057"/>
          </a:xfrm>
        </p:grpSpPr>
        <p:sp>
          <p:nvSpPr>
            <p:cNvPr id="888"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889"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893"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894" name="UNIT 7…"/>
          <p:cNvSpPr txBox="1"/>
          <p:nvPr/>
        </p:nvSpPr>
        <p:spPr>
          <a:xfrm>
            <a:off x="740130" y="3044876"/>
            <a:ext cx="3043223" cy="178146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6</a:t>
            </a:r>
            <a:endParaRPr dirty="0"/>
          </a:p>
          <a:p>
            <a:pPr algn="l" defTabSz="457200">
              <a:defRPr sz="2100" b="1">
                <a:solidFill>
                  <a:srgbClr val="FFFFFF"/>
                </a:solidFill>
              </a:defRPr>
            </a:pPr>
            <a:r>
              <a:rPr lang="en-US" dirty="0"/>
              <a:t>Como criar uma base de dados de inventário de receitas nacionais e europeias</a:t>
            </a:r>
            <a:r>
              <a:rPr dirty="0"/>
              <a:t>.</a:t>
            </a:r>
          </a:p>
        </p:txBody>
      </p:sp>
      <p:sp>
        <p:nvSpPr>
          <p:cNvPr id="895" name="Some definitions of interest:…"/>
          <p:cNvSpPr txBox="1"/>
          <p:nvPr/>
        </p:nvSpPr>
        <p:spPr>
          <a:xfrm>
            <a:off x="6421275" y="910218"/>
            <a:ext cx="15220271" cy="835249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p>
            <a:pPr algn="just" defTabSz="457200">
              <a:defRPr sz="2900">
                <a:solidFill>
                  <a:schemeClr val="accent1">
                    <a:hueOff val="114395"/>
                    <a:lumOff val="-24975"/>
                  </a:schemeClr>
                </a:solidFill>
              </a:defRPr>
            </a:pPr>
            <a:r>
              <a:rPr lang="en-US" sz="2800" dirty="0"/>
              <a:t>À medida que o mundo se torna mais pequeno em termos de viagens e de comunicação, temos muitas oportunidades de descobrir novas dimensões culturais para nós próprios. É possível saber muito sobre um grupo nacional apenas experimentando os seus pratos famosos. Os visitantes estrangeiros têm frequentemente muita vontade de experimentar a cozinha local, mas podem considerá-la arriscada se não forem fornecidas informações explicativas suficientes. A partilha de receitas culinárias não inclui apenas uma lista de ingredientes simples e instruções de confeção, mas também o ambiente em que os produtos alimentares crescem. As cozinhas nacionais envolvem um grande número de </a:t>
            </a:r>
            <a:r>
              <a:rPr lang="en-US" sz="2800" dirty="0" err="1"/>
              <a:t>fatores</a:t>
            </a:r>
            <a:r>
              <a:rPr lang="en-US" sz="2800" dirty="0"/>
              <a:t> que tornam os pratos especiais, incluindo formas específicas de processamento de alimentos inteiros, a utilização de utensílios, a aplicação de técnicas de cozedura, etc. Assim, o caso de utilização da digitalização da cozinha é bastante instrutivo para compreender os princípios do atual intercâmbio de conhecimentos interculturais. </a:t>
            </a:r>
          </a:p>
          <a:p>
            <a:pPr algn="just" defTabSz="457200">
              <a:defRPr sz="2900">
                <a:solidFill>
                  <a:schemeClr val="accent1">
                    <a:hueOff val="114395"/>
                    <a:lumOff val="-24975"/>
                  </a:schemeClr>
                </a:solidFill>
              </a:defRPr>
            </a:pPr>
            <a:r>
              <a:rPr lang="en-US" sz="2800" dirty="0"/>
              <a:t>O grande desafio atual consiste em codificar esta informação numa forma digital adequada, de modo a que o intercâmbio de dados possa abrir as portas a turistas estrangeiros, impulsionar os laços económicos e levar a comunicação intercultural a um nível muito mais elevado.  Muitos projectos de digitalização são construídos em torno de uma ideia de utilização de algum tipo de ontologia fundamental que pode ser alargada por engenheiros do conhecimento numa determinada área específica de especialização. Iremos considerar o caso de utilização da aplicação destas ferramentas à digitalização das cozinhas nacionais.</a:t>
            </a:r>
          </a:p>
        </p:txBody>
      </p:sp>
      <p:grpSp>
        <p:nvGrpSpPr>
          <p:cNvPr id="898" name="Agrupar"/>
          <p:cNvGrpSpPr/>
          <p:nvPr/>
        </p:nvGrpSpPr>
        <p:grpSpPr>
          <a:xfrm>
            <a:off x="20340637" y="14829510"/>
            <a:ext cx="1300908" cy="446058"/>
            <a:chOff x="0" y="0"/>
            <a:chExt cx="1300907" cy="446057"/>
          </a:xfrm>
        </p:grpSpPr>
        <p:sp>
          <p:nvSpPr>
            <p:cNvPr id="896"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897"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pic>
        <p:nvPicPr>
          <p:cNvPr id="3" name="Picture 2" descr="A person using a computer&#10;&#10;Description automatically generated with medium confidence">
            <a:extLst>
              <a:ext uri="{FF2B5EF4-FFF2-40B4-BE49-F238E27FC236}">
                <a16:creationId xmlns:a16="http://schemas.microsoft.com/office/drawing/2014/main" id="{A8665B00-F1BD-2F5A-BED4-9F7467D45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8993" y="9473553"/>
            <a:ext cx="8703024" cy="5802016"/>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901"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906" name="1. Necessary hygiene conditions…"/>
          <p:cNvSpPr txBox="1"/>
          <p:nvPr/>
        </p:nvSpPr>
        <p:spPr>
          <a:xfrm>
            <a:off x="5872035" y="1052022"/>
            <a:ext cx="15066607" cy="5767175"/>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marR="331470" algn="just" defTabSz="449580">
              <a:defRPr sz="2900">
                <a:solidFill>
                  <a:schemeClr val="accent1">
                    <a:hueOff val="114395"/>
                    <a:lumOff val="-24975"/>
                  </a:schemeClr>
                </a:solidFill>
              </a:defRPr>
            </a:pPr>
            <a:r>
              <a:rPr lang="en-US" sz="2800" dirty="0"/>
              <a:t>Um exemplo de um projeto bem sucedido é o </a:t>
            </a:r>
            <a:r>
              <a:rPr lang="en-US" sz="2800" dirty="0" err="1"/>
              <a:t>RecipeBD</a:t>
            </a:r>
            <a:r>
              <a:rPr lang="en-US" sz="2800" dirty="0"/>
              <a:t> (</a:t>
            </a:r>
            <a:r>
              <a:rPr lang="en-US" sz="2800" dirty="0">
                <a:hlinkClick r:id="rId3"/>
              </a:rPr>
              <a:t>https://cosylab.iiitd.edu.in/recipedb</a:t>
            </a:r>
            <a:r>
              <a:rPr lang="en-US" sz="2800" dirty="0"/>
              <a:t>) que é uma compilação estruturada de receitas, ingredientes e perfis nutricionais interligados com perfis de sabor e associações de saúde. O </a:t>
            </a:r>
            <a:r>
              <a:rPr lang="en-US" sz="2800" dirty="0" err="1"/>
              <a:t>repositório</a:t>
            </a:r>
            <a:r>
              <a:rPr lang="en-US" sz="2800" dirty="0"/>
              <a:t> é constituído por uma integração meticulosa de 118 171 receitas de cozinhas de todo o mundo (6 continentes, 26 regiões </a:t>
            </a:r>
            <a:r>
              <a:rPr lang="en-US" sz="2800" dirty="0" err="1"/>
              <a:t>geoculturais</a:t>
            </a:r>
            <a:r>
              <a:rPr lang="en-US" sz="2800" dirty="0"/>
              <a:t> e 74 países), confeccionadas através de 268 processos (aquecer, cozinhar, ferver, cozer em lume brando, assar, etc.), misturando mais de 20 262 ingredientes diversos, que estão ainda ligados às suas moléculas de sabor (</a:t>
            </a:r>
            <a:r>
              <a:rPr lang="en-US" sz="2800" dirty="0" err="1"/>
              <a:t>FlavorDB</a:t>
            </a:r>
            <a:r>
              <a:rPr lang="en-US" sz="2800" dirty="0"/>
              <a:t>), perfis nutricionais (Departamento de Agricultura dos EUA) e registos empíricos de associações de doenças obtidos a partir da MEDLINE (</a:t>
            </a:r>
            <a:r>
              <a:rPr lang="en-US" sz="2800" dirty="0" err="1"/>
              <a:t>DietRx</a:t>
            </a:r>
            <a:r>
              <a:rPr lang="en-US" sz="2800" dirty="0"/>
              <a:t>). Este recurso destina-se a facilitar as explorações científicas do espaço culinário (receita, ingrediente, processos/técnicas de cozedura, estilos alimentares, etc.) ligado a atributos de sabor (perfil de sabor) e de saúde (associações nutricionais e de doenças) que procuram aplicações divergentes. </a:t>
            </a:r>
          </a:p>
        </p:txBody>
      </p:sp>
      <p:grpSp>
        <p:nvGrpSpPr>
          <p:cNvPr id="910" name="Agrupar"/>
          <p:cNvGrpSpPr/>
          <p:nvPr/>
        </p:nvGrpSpPr>
        <p:grpSpPr>
          <a:xfrm>
            <a:off x="20340637" y="14829510"/>
            <a:ext cx="1300908" cy="446058"/>
            <a:chOff x="0" y="0"/>
            <a:chExt cx="1300907" cy="446057"/>
          </a:xfrm>
        </p:grpSpPr>
        <p:sp>
          <p:nvSpPr>
            <p:cNvPr id="908"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909"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2" name="UNIT 7…">
            <a:extLst>
              <a:ext uri="{FF2B5EF4-FFF2-40B4-BE49-F238E27FC236}">
                <a16:creationId xmlns:a16="http://schemas.microsoft.com/office/drawing/2014/main" id="{75AF7A72-D7EC-75EA-7A49-63879DF83E0D}"/>
              </a:ext>
            </a:extLst>
          </p:cNvPr>
          <p:cNvSpPr txBox="1"/>
          <p:nvPr/>
        </p:nvSpPr>
        <p:spPr>
          <a:xfrm>
            <a:off x="740130" y="3044876"/>
            <a:ext cx="3043223" cy="178146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6</a:t>
            </a:r>
            <a:endParaRPr dirty="0"/>
          </a:p>
          <a:p>
            <a:pPr algn="l" defTabSz="457200">
              <a:defRPr sz="2100" b="1">
                <a:solidFill>
                  <a:srgbClr val="FFFFFF"/>
                </a:solidFill>
              </a:defRPr>
            </a:pPr>
            <a:r>
              <a:rPr lang="en-US" dirty="0"/>
              <a:t>Como criar uma base de dados de inventário de receitas nacionais e europeias</a:t>
            </a:r>
            <a:r>
              <a:rPr dirty="0"/>
              <a:t>.</a:t>
            </a:r>
          </a:p>
        </p:txBody>
      </p:sp>
      <p:pic>
        <p:nvPicPr>
          <p:cNvPr id="13" name="Picture 12">
            <a:extLst>
              <a:ext uri="{FF2B5EF4-FFF2-40B4-BE49-F238E27FC236}">
                <a16:creationId xmlns:a16="http://schemas.microsoft.com/office/drawing/2014/main" id="{FB01594F-B5ED-5860-AA23-892CB5A229F0}"/>
              </a:ext>
            </a:extLst>
          </p:cNvPr>
          <p:cNvPicPr>
            <a:picLocks noChangeAspect="1"/>
          </p:cNvPicPr>
          <p:nvPr/>
        </p:nvPicPr>
        <p:blipFill>
          <a:blip r:embed="rId4"/>
          <a:stretch>
            <a:fillRect/>
          </a:stretch>
        </p:blipFill>
        <p:spPr>
          <a:xfrm>
            <a:off x="8219888" y="6870764"/>
            <a:ext cx="10044821" cy="6906895"/>
          </a:xfrm>
          <a:prstGeom prst="rect">
            <a:avLst/>
          </a:prstGeom>
        </p:spPr>
      </p:pic>
      <p:sp>
        <p:nvSpPr>
          <p:cNvPr id="15" name="TextBox 14">
            <a:extLst>
              <a:ext uri="{FF2B5EF4-FFF2-40B4-BE49-F238E27FC236}">
                <a16:creationId xmlns:a16="http://schemas.microsoft.com/office/drawing/2014/main" id="{82AF2955-A117-16BF-423D-671A3A4071C4}"/>
              </a:ext>
            </a:extLst>
          </p:cNvPr>
          <p:cNvSpPr txBox="1"/>
          <p:nvPr/>
        </p:nvSpPr>
        <p:spPr>
          <a:xfrm>
            <a:off x="7666447" y="14260113"/>
            <a:ext cx="11151704"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nSpc>
                <a:spcPct val="150000"/>
              </a:lnSpc>
              <a:defRPr i="1">
                <a:solidFill>
                  <a:schemeClr val="accent1">
                    <a:hueOff val="114395"/>
                    <a:lumOff val="-24975"/>
                  </a:schemeClr>
                </a:solidFill>
              </a:defRPr>
            </a:lvl1pPr>
          </a:lstStyle>
          <a:p>
            <a:r>
              <a:rPr lang="en-US" dirty="0"/>
              <a:t>Figura 5 A estrutura da base de dados </a:t>
            </a:r>
            <a:r>
              <a:rPr lang="en-US" dirty="0" err="1"/>
              <a:t>RecipeDB</a:t>
            </a:r>
            <a:endParaRPr lang="el-G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Figura"/>
          <p:cNvSpPr/>
          <p:nvPr/>
        </p:nvSpPr>
        <p:spPr>
          <a:xfrm>
            <a:off x="-251810" y="-392082"/>
            <a:ext cx="22590783" cy="16311789"/>
          </a:xfrm>
          <a:custGeom>
            <a:avLst/>
            <a:gdLst/>
            <a:ahLst/>
            <a:cxnLst>
              <a:cxn ang="0">
                <a:pos x="wd2" y="hd2"/>
              </a:cxn>
              <a:cxn ang="5400000">
                <a:pos x="wd2" y="hd2"/>
              </a:cxn>
              <a:cxn ang="10800000">
                <a:pos x="wd2" y="hd2"/>
              </a:cxn>
              <a:cxn ang="16200000">
                <a:pos x="wd2" y="hd2"/>
              </a:cxn>
            </a:cxnLst>
            <a:rect l="0" t="0" r="r" b="b"/>
            <a:pathLst>
              <a:path w="21600" h="21600" extrusionOk="0">
                <a:moveTo>
                  <a:pt x="4826" y="72"/>
                </a:moveTo>
                <a:cubicBezTo>
                  <a:pt x="4666" y="858"/>
                  <a:pt x="4389" y="1591"/>
                  <a:pt x="4014" y="2227"/>
                </a:cubicBezTo>
                <a:cubicBezTo>
                  <a:pt x="3049" y="3866"/>
                  <a:pt x="1542" y="4741"/>
                  <a:pt x="0" y="4560"/>
                </a:cubicBezTo>
                <a:lnTo>
                  <a:pt x="120" y="21600"/>
                </a:lnTo>
                <a:lnTo>
                  <a:pt x="21600" y="21600"/>
                </a:lnTo>
                <a:lnTo>
                  <a:pt x="21600" y="0"/>
                </a:lnTo>
                <a:lnTo>
                  <a:pt x="4826" y="72"/>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000000"/>
                </a:solidFill>
                <a:latin typeface="Helvetica Neue Medium"/>
                <a:ea typeface="Helvetica Neue Medium"/>
                <a:cs typeface="Helvetica Neue Medium"/>
                <a:sym typeface="Helvetica Neue Medium"/>
              </a:defRPr>
            </a:pPr>
            <a:endParaRPr/>
          </a:p>
        </p:txBody>
      </p:sp>
      <p:pic>
        <p:nvPicPr>
          <p:cNvPr id="173" name="logoflavours02.png" descr="logoflavours02.png"/>
          <p:cNvPicPr>
            <a:picLocks noChangeAspect="1"/>
          </p:cNvPicPr>
          <p:nvPr/>
        </p:nvPicPr>
        <p:blipFill>
          <a:blip r:embed="rId2"/>
          <a:stretch>
            <a:fillRect/>
          </a:stretch>
        </p:blipFill>
        <p:spPr>
          <a:xfrm>
            <a:off x="311109" y="602829"/>
            <a:ext cx="2912513" cy="1258593"/>
          </a:xfrm>
          <a:prstGeom prst="rect">
            <a:avLst/>
          </a:prstGeom>
          <a:ln w="12700">
            <a:miter lim="400000"/>
          </a:ln>
        </p:spPr>
      </p:pic>
      <p:sp>
        <p:nvSpPr>
          <p:cNvPr id="175" name="UNITS"/>
          <p:cNvSpPr txBox="1"/>
          <p:nvPr/>
        </p:nvSpPr>
        <p:spPr>
          <a:xfrm>
            <a:off x="1648245" y="3865918"/>
            <a:ext cx="3028885" cy="1482560"/>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7200">
                <a:solidFill>
                  <a:srgbClr val="FFFFFF"/>
                </a:solidFill>
                <a:latin typeface="A.C.M.E. Secret Agent"/>
                <a:ea typeface="A.C.M.E. Secret Agent"/>
                <a:cs typeface="A.C.M.E. Secret Agent"/>
                <a:sym typeface="A.C.M.E. Secret Agent"/>
              </a:defRPr>
            </a:lvl1pPr>
          </a:lstStyle>
          <a:p>
            <a:r>
              <a:rPr dirty="0"/>
              <a:t>UNIDADES</a:t>
            </a:r>
          </a:p>
        </p:txBody>
      </p:sp>
      <p:sp>
        <p:nvSpPr>
          <p:cNvPr id="178" name="Let’s Start"/>
          <p:cNvSpPr txBox="1"/>
          <p:nvPr/>
        </p:nvSpPr>
        <p:spPr>
          <a:xfrm>
            <a:off x="12512537" y="13034908"/>
            <a:ext cx="4848854" cy="1308606"/>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6200">
                <a:solidFill>
                  <a:schemeClr val="accent1">
                    <a:hueOff val="114395"/>
                    <a:lumOff val="-24975"/>
                  </a:schemeClr>
                </a:solidFill>
                <a:latin typeface="A.C.M.E. Secret Agent"/>
                <a:ea typeface="A.C.M.E. Secret Agent"/>
                <a:cs typeface="A.C.M.E. Secret Agent"/>
                <a:sym typeface="A.C.M.E. Secret Agent"/>
              </a:defRPr>
            </a:lvl1pPr>
          </a:lstStyle>
          <a:p>
            <a:r>
              <a:t>Vamos começar</a:t>
            </a:r>
          </a:p>
        </p:txBody>
      </p:sp>
      <p:sp>
        <p:nvSpPr>
          <p:cNvPr id="2" name="What is entrepreneurship? Entrepreneurship in the rural environment.…">
            <a:extLst>
              <a:ext uri="{FF2B5EF4-FFF2-40B4-BE49-F238E27FC236}">
                <a16:creationId xmlns:a16="http://schemas.microsoft.com/office/drawing/2014/main" id="{5A6E4517-1AC3-BE38-3582-9873C0DD8A00}"/>
              </a:ext>
            </a:extLst>
          </p:cNvPr>
          <p:cNvSpPr txBox="1"/>
          <p:nvPr/>
        </p:nvSpPr>
        <p:spPr>
          <a:xfrm>
            <a:off x="5489930" y="3194788"/>
            <a:ext cx="12108740" cy="8506387"/>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algn="l" defTabSz="457200">
              <a:spcAft>
                <a:spcPts val="1200"/>
              </a:spcAft>
              <a:buSzPct val="100000"/>
              <a:defRPr sz="3300">
                <a:solidFill>
                  <a:schemeClr val="accent4">
                    <a:hueOff val="348544"/>
                    <a:lumOff val="7139"/>
                  </a:schemeClr>
                </a:solidFill>
              </a:defRPr>
            </a:pPr>
            <a:r>
              <a:rPr lang="en-US" dirty="0">
                <a:solidFill>
                  <a:srgbClr val="FFFF00"/>
                </a:solidFill>
              </a:rPr>
              <a:t>Introdução.</a:t>
            </a:r>
            <a:endParaRPr lang="el-GR" dirty="0">
              <a:solidFill>
                <a:srgbClr val="FFFF00"/>
              </a:solidFill>
            </a:endParaRPr>
          </a:p>
          <a:p>
            <a:pPr marL="584200" indent="-584200" algn="l" defTabSz="457200">
              <a:spcAft>
                <a:spcPts val="1200"/>
              </a:spcAft>
              <a:buSzPct val="100000"/>
              <a:buAutoNum type="arabicPeriod"/>
              <a:defRPr sz="3300">
                <a:solidFill>
                  <a:schemeClr val="accent4">
                    <a:hueOff val="348544"/>
                    <a:lumOff val="7139"/>
                  </a:schemeClr>
                </a:solidFill>
              </a:defRPr>
            </a:pPr>
            <a:r>
              <a:rPr lang="en-US" dirty="0">
                <a:solidFill>
                  <a:schemeClr val="bg1"/>
                </a:solidFill>
              </a:rPr>
              <a:t>Como digitalizar e promover a identidade do património cultural da gastronomia rural</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t>O desenvolvimento de competências de marketing digital entre as partes interessadas</a:t>
            </a:r>
            <a:r>
              <a:rPr dirty="0"/>
              <a:t>.</a:t>
            </a:r>
          </a:p>
          <a:p>
            <a:pPr marL="584200" indent="-584200" algn="l" defTabSz="457200">
              <a:spcAft>
                <a:spcPts val="1200"/>
              </a:spcAft>
              <a:buSzPct val="100000"/>
              <a:buAutoNum type="arabicPeriod"/>
              <a:defRPr sz="3300">
                <a:solidFill>
                  <a:srgbClr val="FFFFFF"/>
                </a:solidFill>
              </a:defRPr>
            </a:pPr>
            <a:r>
              <a:rPr lang="en-US" dirty="0"/>
              <a:t>Comunicar o património através da narração de histórias digitais e experimentais</a:t>
            </a:r>
            <a:r>
              <a:rPr dirty="0"/>
              <a:t>.</a:t>
            </a:r>
          </a:p>
          <a:p>
            <a:pPr marL="584200" indent="-584200" algn="l" defTabSz="457200">
              <a:spcAft>
                <a:spcPts val="1200"/>
              </a:spcAft>
              <a:buSzPct val="100000"/>
              <a:buAutoNum type="arabicPeriod"/>
              <a:defRPr sz="3300">
                <a:solidFill>
                  <a:srgbClr val="FFFFFF"/>
                </a:solidFill>
              </a:defRPr>
            </a:pPr>
            <a:r>
              <a:rPr lang="en-US" dirty="0"/>
              <a:t>Identificação e digitalização da Etno-diversidade e Biodiversidade em Áreas Rurais</a:t>
            </a:r>
            <a:r>
              <a:rPr dirty="0"/>
              <a:t>.</a:t>
            </a:r>
          </a:p>
          <a:p>
            <a:pPr marL="584200" indent="-584200" algn="l" defTabSz="457200">
              <a:spcAft>
                <a:spcPts val="1200"/>
              </a:spcAft>
              <a:buSzPct val="100000"/>
              <a:buAutoNum type="arabicPeriod"/>
              <a:defRPr sz="3300">
                <a:solidFill>
                  <a:srgbClr val="FFFFFF"/>
                </a:solidFill>
              </a:defRPr>
            </a:pPr>
            <a:r>
              <a:rPr lang="en-US" dirty="0"/>
              <a:t>O papel das plataformas digitais inteligentes</a:t>
            </a:r>
            <a:r>
              <a:rPr dirty="0"/>
              <a:t>.</a:t>
            </a:r>
          </a:p>
          <a:p>
            <a:pPr marL="584200" indent="-584200" algn="l" defTabSz="457200">
              <a:spcAft>
                <a:spcPts val="1200"/>
              </a:spcAft>
              <a:buSzPct val="100000"/>
              <a:buAutoNum type="arabicPeriod"/>
              <a:defRPr sz="3300">
                <a:solidFill>
                  <a:srgbClr val="FFFFFF"/>
                </a:solidFill>
              </a:defRPr>
            </a:pPr>
            <a:r>
              <a:rPr lang="en-US" dirty="0"/>
              <a:t>Como criar uma base de dados de inventário de receitas nacionais e europeias</a:t>
            </a:r>
            <a:r>
              <a:rPr dirty="0"/>
              <a:t>.</a:t>
            </a:r>
          </a:p>
          <a:p>
            <a:pPr marL="584200" indent="-584200" algn="l" defTabSz="457200">
              <a:spcAft>
                <a:spcPts val="1200"/>
              </a:spcAft>
              <a:buSzPct val="100000"/>
              <a:buAutoNum type="arabicPeriod"/>
              <a:defRPr sz="3300">
                <a:solidFill>
                  <a:srgbClr val="FFFFFF"/>
                </a:solidFill>
              </a:defRPr>
            </a:pPr>
            <a:r>
              <a:rPr lang="en-US" dirty="0"/>
              <a:t>Como digitalizar um negócio gastronómico rural.</a:t>
            </a:r>
          </a:p>
          <a:p>
            <a:pPr algn="l" defTabSz="457200">
              <a:spcAft>
                <a:spcPts val="1200"/>
              </a:spcAft>
              <a:buSzPct val="100000"/>
              <a:defRPr sz="3300">
                <a:solidFill>
                  <a:srgbClr val="FFFFFF"/>
                </a:solidFill>
              </a:defRPr>
            </a:pPr>
            <a:r>
              <a:rPr dirty="0"/>
              <a:t>Conclusão</a:t>
            </a:r>
            <a:r>
              <a:rPr lang="en-US" dirty="0"/>
              <a:t>.</a:t>
            </a:r>
            <a:endParaRPr dirty="0"/>
          </a:p>
        </p:txBody>
      </p:sp>
    </p:spTree>
    <p:extLst>
      <p:ext uri="{BB962C8B-B14F-4D97-AF65-F5344CB8AC3E}">
        <p14:creationId xmlns:p14="http://schemas.microsoft.com/office/powerpoint/2010/main" val="192433169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913"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914" name="1.1. Types of food…"/>
          <p:cNvSpPr txBox="1"/>
          <p:nvPr/>
        </p:nvSpPr>
        <p:spPr>
          <a:xfrm>
            <a:off x="5976932" y="358850"/>
            <a:ext cx="15066607" cy="719640"/>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marR="331470" algn="just" defTabSz="449580">
              <a:defRPr sz="2900">
                <a:solidFill>
                  <a:schemeClr val="accent1">
                    <a:hueOff val="114395"/>
                    <a:lumOff val="-24975"/>
                  </a:schemeClr>
                </a:solidFill>
              </a:defRPr>
            </a:pPr>
            <a:r>
              <a:rPr lang="en-US" sz="3600" b="1" dirty="0"/>
              <a:t>Passos para criar uma base de dados como um recurso para explorar receitas</a:t>
            </a:r>
            <a:r>
              <a:rPr sz="3600" b="1" dirty="0"/>
              <a:t>.</a:t>
            </a:r>
          </a:p>
        </p:txBody>
      </p:sp>
      <p:grpSp>
        <p:nvGrpSpPr>
          <p:cNvPr id="918" name="Agrupar"/>
          <p:cNvGrpSpPr/>
          <p:nvPr/>
        </p:nvGrpSpPr>
        <p:grpSpPr>
          <a:xfrm>
            <a:off x="20340637" y="14829510"/>
            <a:ext cx="1300908" cy="446058"/>
            <a:chOff x="0" y="0"/>
            <a:chExt cx="1300907" cy="446057"/>
          </a:xfrm>
        </p:grpSpPr>
        <p:sp>
          <p:nvSpPr>
            <p:cNvPr id="916"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917"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2" name="UNIT 7…">
            <a:extLst>
              <a:ext uri="{FF2B5EF4-FFF2-40B4-BE49-F238E27FC236}">
                <a16:creationId xmlns:a16="http://schemas.microsoft.com/office/drawing/2014/main" id="{902DB5DB-F9D6-F085-233F-BE708650AF06}"/>
              </a:ext>
            </a:extLst>
          </p:cNvPr>
          <p:cNvSpPr txBox="1"/>
          <p:nvPr/>
        </p:nvSpPr>
        <p:spPr>
          <a:xfrm>
            <a:off x="740130" y="3044876"/>
            <a:ext cx="3043223" cy="178146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6</a:t>
            </a:r>
            <a:endParaRPr dirty="0"/>
          </a:p>
          <a:p>
            <a:pPr algn="l" defTabSz="457200">
              <a:defRPr sz="2100" b="1">
                <a:solidFill>
                  <a:srgbClr val="FFFFFF"/>
                </a:solidFill>
              </a:defRPr>
            </a:pPr>
            <a:r>
              <a:rPr lang="en-US" dirty="0"/>
              <a:t>Como criar uma base de dados de inventário de receitas nacionais e europeias</a:t>
            </a:r>
            <a:r>
              <a:rPr dirty="0"/>
              <a:t>.</a:t>
            </a:r>
          </a:p>
        </p:txBody>
      </p:sp>
      <p:sp>
        <p:nvSpPr>
          <p:cNvPr id="9" name="1. Necessary hygiene conditions…">
            <a:extLst>
              <a:ext uri="{FF2B5EF4-FFF2-40B4-BE49-F238E27FC236}">
                <a16:creationId xmlns:a16="http://schemas.microsoft.com/office/drawing/2014/main" id="{3A0386E5-E4AC-2941-F65B-469F2E9A4AC5}"/>
              </a:ext>
            </a:extLst>
          </p:cNvPr>
          <p:cNvSpPr txBox="1"/>
          <p:nvPr/>
        </p:nvSpPr>
        <p:spPr>
          <a:xfrm>
            <a:off x="5976932" y="1576626"/>
            <a:ext cx="15066607" cy="13092258"/>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marR="331470" algn="just" defTabSz="449580">
              <a:defRPr sz="2900">
                <a:solidFill>
                  <a:schemeClr val="accent1">
                    <a:hueOff val="114395"/>
                    <a:lumOff val="-24975"/>
                  </a:schemeClr>
                </a:solidFill>
              </a:defRPr>
            </a:pPr>
            <a:r>
              <a:rPr lang="en-US" sz="2800" b="1" dirty="0"/>
              <a:t>1. </a:t>
            </a:r>
            <a:r>
              <a:rPr lang="en-US" sz="2800" b="1" dirty="0" err="1"/>
              <a:t>Visão</a:t>
            </a:r>
            <a:r>
              <a:rPr lang="en-US" sz="2800" b="1" dirty="0"/>
              <a:t> geral da base de dados </a:t>
            </a:r>
          </a:p>
          <a:p>
            <a:pPr marR="331470" algn="just" defTabSz="449580">
              <a:defRPr sz="2900">
                <a:solidFill>
                  <a:schemeClr val="accent1">
                    <a:hueOff val="114395"/>
                    <a:lumOff val="-24975"/>
                  </a:schemeClr>
                </a:solidFill>
              </a:defRPr>
            </a:pPr>
            <a:r>
              <a:rPr lang="en-US" sz="2800" dirty="0"/>
              <a:t>Estas etapas incluem a classificação das receitas em cozinhas por regiões </a:t>
            </a:r>
            <a:r>
              <a:rPr lang="en-US" sz="2800" dirty="0" err="1"/>
              <a:t>geoculturais</a:t>
            </a:r>
            <a:r>
              <a:rPr lang="en-US" sz="2800" dirty="0"/>
              <a:t>, mapeamentos e rotulagem com diferentes características (estilos alimentares, processos de cozedura, etc.). É essencial oferecer uma interface de fácil utilização para consultar e navegar nas receitas. Podem ser fornecidas </a:t>
            </a:r>
            <a:r>
              <a:rPr lang="en-US" sz="2800" dirty="0" err="1"/>
              <a:t>visualizações</a:t>
            </a:r>
            <a:r>
              <a:rPr lang="en-US" sz="2800" dirty="0"/>
              <a:t> interactivas dos dados e opções de pesquisa interligadas para recuperar informações relevantes. </a:t>
            </a:r>
          </a:p>
          <a:p>
            <a:pPr marR="331470" algn="just" defTabSz="449580">
              <a:defRPr sz="2900">
                <a:solidFill>
                  <a:schemeClr val="accent1">
                    <a:hueOff val="114395"/>
                    <a:lumOff val="-24975"/>
                  </a:schemeClr>
                </a:solidFill>
              </a:defRPr>
            </a:pPr>
            <a:endParaRPr lang="en-US" sz="2800" dirty="0"/>
          </a:p>
          <a:p>
            <a:pPr marR="331470" algn="just" defTabSz="449580">
              <a:defRPr sz="2900">
                <a:solidFill>
                  <a:schemeClr val="accent1">
                    <a:hueOff val="114395"/>
                    <a:lumOff val="-24975"/>
                  </a:schemeClr>
                </a:solidFill>
              </a:defRPr>
            </a:pPr>
            <a:r>
              <a:rPr lang="en-US" sz="2800" b="1" dirty="0"/>
              <a:t>2. Compilação de dados </a:t>
            </a:r>
          </a:p>
          <a:p>
            <a:pPr marR="331470" algn="just" defTabSz="449580">
              <a:defRPr sz="2900">
                <a:solidFill>
                  <a:schemeClr val="accent1">
                    <a:hueOff val="114395"/>
                    <a:lumOff val="-24975"/>
                  </a:schemeClr>
                </a:solidFill>
              </a:defRPr>
            </a:pPr>
            <a:r>
              <a:rPr lang="en-US" sz="2800" dirty="0"/>
              <a:t>É indicado analisar muitos repositórios de receitas como fonte potencial de dados, com base na uniformidade da estrutura e na disponibilidade da cartografia </a:t>
            </a:r>
            <a:r>
              <a:rPr lang="en-US" sz="2800" dirty="0" err="1"/>
              <a:t>geocultural </a:t>
            </a:r>
            <a:r>
              <a:rPr lang="en-US" sz="2800" dirty="0"/>
              <a:t>e do número. Esta informação pode então ser dividida em várias partes (dados sobre os ingredientes, dados sobre as instruções de confeção, dados sobre a cartografia </a:t>
            </a:r>
            <a:r>
              <a:rPr lang="en-US" sz="2800" dirty="0" err="1"/>
              <a:t>geocultural</a:t>
            </a:r>
            <a:r>
              <a:rPr lang="en-US" sz="2800" dirty="0"/>
              <a:t>, etc.)</a:t>
            </a:r>
          </a:p>
          <a:p>
            <a:pPr marR="331470" algn="just" defTabSz="449580">
              <a:defRPr sz="2900">
                <a:solidFill>
                  <a:schemeClr val="accent1">
                    <a:hueOff val="114395"/>
                    <a:lumOff val="-24975"/>
                  </a:schemeClr>
                </a:solidFill>
              </a:defRPr>
            </a:pPr>
            <a:r>
              <a:rPr lang="en-US" sz="2800" dirty="0"/>
              <a:t>Ao construir o conjunto de dados, a informação deve ser requerida num formato estruturado, construindo o conjunto de dados, marcando cada palavra em cada frase por alvo, utilizando vectores de representação e agrupamento, o que significa basicamente identificar vectores de representação únicos para aumentar a diversidade da base de dados. </a:t>
            </a:r>
          </a:p>
          <a:p>
            <a:pPr marR="331470" algn="just" defTabSz="449580">
              <a:defRPr sz="2900">
                <a:solidFill>
                  <a:schemeClr val="accent1">
                    <a:hueOff val="114395"/>
                    <a:lumOff val="-24975"/>
                  </a:schemeClr>
                </a:solidFill>
              </a:defRPr>
            </a:pPr>
            <a:r>
              <a:rPr lang="en-US" sz="2800" dirty="0"/>
              <a:t>Após esta etapa, também podemos criar modelos para "treinar" a base de dados para obter interferências para todas as receitas na base de dados. </a:t>
            </a:r>
          </a:p>
          <a:p>
            <a:pPr marR="331470" algn="just" defTabSz="449580">
              <a:defRPr sz="2900">
                <a:solidFill>
                  <a:schemeClr val="accent1">
                    <a:hueOff val="114395"/>
                    <a:lumOff val="-24975"/>
                  </a:schemeClr>
                </a:solidFill>
              </a:defRPr>
            </a:pPr>
            <a:r>
              <a:rPr lang="en-US" sz="2800" dirty="0"/>
              <a:t>Cada receita pode ser mapeada para o seu correlato </a:t>
            </a:r>
            <a:r>
              <a:rPr lang="en-US" sz="2800" dirty="0" err="1"/>
              <a:t>geocultural</a:t>
            </a:r>
            <a:r>
              <a:rPr lang="en-US" sz="2800" dirty="0"/>
              <a:t> em diferentes níveis de hierarquia (ex: país, macro-região, região, sub-região, etc.) e este mapeamento de nível pode ser feito com base em semelhanças culinárias / culturais. </a:t>
            </a:r>
          </a:p>
          <a:p>
            <a:pPr marR="331470" algn="just" defTabSz="449580">
              <a:defRPr sz="2900">
                <a:solidFill>
                  <a:schemeClr val="accent1">
                    <a:hueOff val="114395"/>
                    <a:lumOff val="-24975"/>
                  </a:schemeClr>
                </a:solidFill>
              </a:defRPr>
            </a:pPr>
            <a:endParaRPr lang="en-US" sz="2800" dirty="0"/>
          </a:p>
          <a:p>
            <a:pPr marR="331470" algn="just" defTabSz="449580">
              <a:defRPr sz="2900">
                <a:solidFill>
                  <a:schemeClr val="accent1">
                    <a:hueOff val="114395"/>
                    <a:lumOff val="-24975"/>
                  </a:schemeClr>
                </a:solidFill>
              </a:defRPr>
            </a:pPr>
            <a:r>
              <a:rPr lang="en-US" sz="2800" b="1" dirty="0"/>
              <a:t>3. </a:t>
            </a:r>
            <a:r>
              <a:rPr lang="en-US" sz="2800" b="1" dirty="0" err="1"/>
              <a:t>Arquitetura</a:t>
            </a:r>
            <a:r>
              <a:rPr lang="en-US" sz="2800" b="1" dirty="0"/>
              <a:t> da base de dados e interface Web </a:t>
            </a:r>
          </a:p>
          <a:p>
            <a:pPr marR="331470" algn="just" defTabSz="449580">
              <a:defRPr sz="2900">
                <a:solidFill>
                  <a:schemeClr val="accent1">
                    <a:hueOff val="114395"/>
                    <a:lumOff val="-24975"/>
                  </a:schemeClr>
                </a:solidFill>
              </a:defRPr>
            </a:pPr>
            <a:r>
              <a:rPr lang="en-US" sz="2800" dirty="0"/>
              <a:t>A base de dados deve facilitar a compreensão e a navegação das complexas inter-relações entre as cozinhas, os ingredientes, os métodos de transformação, as informações culturais e patrimoniais e as suas categorias. </a:t>
            </a:r>
          </a:p>
          <a:p>
            <a:pPr marR="331470" algn="just" defTabSz="449580">
              <a:defRPr sz="2900">
                <a:solidFill>
                  <a:schemeClr val="accent1">
                    <a:hueOff val="114395"/>
                    <a:lumOff val="-24975"/>
                  </a:schemeClr>
                </a:solidFill>
              </a:defRPr>
            </a:pPr>
            <a:r>
              <a:rPr lang="en-US" sz="2800" dirty="0"/>
              <a:t>A visualização interactiva de dados e uma grande variedade de pesquisas de fácil utilização permitem um acesso rápido à informação desejada.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921"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grpSp>
        <p:nvGrpSpPr>
          <p:cNvPr id="930" name="Agrupar"/>
          <p:cNvGrpSpPr/>
          <p:nvPr/>
        </p:nvGrpSpPr>
        <p:grpSpPr>
          <a:xfrm>
            <a:off x="20340637" y="14829510"/>
            <a:ext cx="1300908" cy="446058"/>
            <a:chOff x="0" y="0"/>
            <a:chExt cx="1300907" cy="446057"/>
          </a:xfrm>
        </p:grpSpPr>
        <p:sp>
          <p:nvSpPr>
            <p:cNvPr id="928"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929"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2" name="UNIT 7…">
            <a:extLst>
              <a:ext uri="{FF2B5EF4-FFF2-40B4-BE49-F238E27FC236}">
                <a16:creationId xmlns:a16="http://schemas.microsoft.com/office/drawing/2014/main" id="{59A3FAC4-9424-3CD7-6031-8EFEF1873B18}"/>
              </a:ext>
            </a:extLst>
          </p:cNvPr>
          <p:cNvSpPr txBox="1"/>
          <p:nvPr/>
        </p:nvSpPr>
        <p:spPr>
          <a:xfrm>
            <a:off x="740130" y="3044876"/>
            <a:ext cx="3043223" cy="178146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6</a:t>
            </a:r>
            <a:endParaRPr dirty="0"/>
          </a:p>
          <a:p>
            <a:pPr algn="l" defTabSz="457200">
              <a:defRPr sz="2100" b="1">
                <a:solidFill>
                  <a:srgbClr val="FFFFFF"/>
                </a:solidFill>
              </a:defRPr>
            </a:pPr>
            <a:r>
              <a:rPr lang="en-US" dirty="0"/>
              <a:t>Como criar uma base de dados de inventário de receitas nacionais e europeias</a:t>
            </a:r>
            <a:r>
              <a:rPr dirty="0"/>
              <a:t>.</a:t>
            </a:r>
          </a:p>
        </p:txBody>
      </p:sp>
      <p:pic>
        <p:nvPicPr>
          <p:cNvPr id="13" name="Picture 12">
            <a:extLst>
              <a:ext uri="{FF2B5EF4-FFF2-40B4-BE49-F238E27FC236}">
                <a16:creationId xmlns:a16="http://schemas.microsoft.com/office/drawing/2014/main" id="{119E14C3-8D24-78E1-99DE-AAD2D021CF27}"/>
              </a:ext>
            </a:extLst>
          </p:cNvPr>
          <p:cNvPicPr>
            <a:picLocks noChangeAspect="1"/>
          </p:cNvPicPr>
          <p:nvPr/>
        </p:nvPicPr>
        <p:blipFill>
          <a:blip r:embed="rId3"/>
          <a:stretch>
            <a:fillRect/>
          </a:stretch>
        </p:blipFill>
        <p:spPr>
          <a:xfrm>
            <a:off x="8433381" y="498699"/>
            <a:ext cx="10689506" cy="13756687"/>
          </a:xfrm>
          <a:prstGeom prst="rect">
            <a:avLst/>
          </a:prstGeom>
        </p:spPr>
      </p:pic>
      <p:sp>
        <p:nvSpPr>
          <p:cNvPr id="15" name="TextBox 14">
            <a:extLst>
              <a:ext uri="{FF2B5EF4-FFF2-40B4-BE49-F238E27FC236}">
                <a16:creationId xmlns:a16="http://schemas.microsoft.com/office/drawing/2014/main" id="{0D76CD3F-3440-950D-0BEC-C3DD38C3D702}"/>
              </a:ext>
            </a:extLst>
          </p:cNvPr>
          <p:cNvSpPr txBox="1"/>
          <p:nvPr/>
        </p:nvSpPr>
        <p:spPr>
          <a:xfrm>
            <a:off x="8202282" y="14350179"/>
            <a:ext cx="11151704" cy="95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nSpc>
                <a:spcPct val="150000"/>
              </a:lnSpc>
              <a:defRPr i="1">
                <a:solidFill>
                  <a:schemeClr val="accent1">
                    <a:hueOff val="114395"/>
                    <a:lumOff val="-24975"/>
                  </a:schemeClr>
                </a:solidFill>
              </a:defRPr>
            </a:lvl1pPr>
          </a:lstStyle>
          <a:p>
            <a:r>
              <a:rPr lang="en-US" sz="2000" dirty="0"/>
              <a:t>Figura 6 Esquema da interface de utilizador </a:t>
            </a:r>
            <a:r>
              <a:rPr lang="en-US" sz="2000" dirty="0" err="1"/>
              <a:t>da RecipeDB, destacando </a:t>
            </a:r>
            <a:r>
              <a:rPr lang="en-US" sz="2000" dirty="0"/>
              <a:t>as funcionalidades de pesquisa e navegação dos dados</a:t>
            </a:r>
            <a:endParaRPr lang="el-GR" sz="2000"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934"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935" name="1.2. Food contamination: How can it be prevented?…"/>
          <p:cNvSpPr txBox="1"/>
          <p:nvPr/>
        </p:nvSpPr>
        <p:spPr>
          <a:xfrm>
            <a:off x="6115918" y="1444090"/>
            <a:ext cx="15066607" cy="6413506"/>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marR="331470" algn="just" defTabSz="449580">
              <a:defRPr sz="2900">
                <a:solidFill>
                  <a:schemeClr val="accent1">
                    <a:hueOff val="114395"/>
                    <a:lumOff val="-24975"/>
                  </a:schemeClr>
                </a:solidFill>
              </a:defRPr>
            </a:pPr>
            <a:r>
              <a:rPr lang="en-US" b="1" dirty="0"/>
              <a:t>4. Casos de utilização</a:t>
            </a:r>
          </a:p>
          <a:p>
            <a:pPr marR="331470" algn="just" defTabSz="449580">
              <a:defRPr sz="2900">
                <a:solidFill>
                  <a:schemeClr val="accent1">
                    <a:hueOff val="114395"/>
                    <a:lumOff val="-24975"/>
                  </a:schemeClr>
                </a:solidFill>
              </a:defRPr>
            </a:pPr>
            <a:r>
              <a:rPr lang="en-US" dirty="0"/>
              <a:t>Esta etapa é mais empírica e ilustra a utilidade de uma base de dados de receitas para várias aplicações. </a:t>
            </a:r>
          </a:p>
          <a:p>
            <a:pPr marR="331470" algn="just" defTabSz="449580">
              <a:defRPr sz="2900">
                <a:solidFill>
                  <a:schemeClr val="accent1">
                    <a:hueOff val="114395"/>
                    <a:lumOff val="-24975"/>
                  </a:schemeClr>
                </a:solidFill>
              </a:defRPr>
            </a:pPr>
            <a:r>
              <a:rPr lang="en-US" dirty="0"/>
              <a:t>Os utilizadores têm a possibilidade de procurar receitas por cozinha ao nível das regiões de um país.  Cada campo pode ser alimentado com uma sugestão automática de uma única letra para permitir aos utilizadores não iniciados. Clicar no nome de uma receita pode abrir uma página com pormenores estruturais da receita e "mais informações" ou outras páginas pop-up que podem fornecer informações diferentes ou factos interligados por detrás da receita. </a:t>
            </a:r>
          </a:p>
          <a:p>
            <a:pPr marR="331470" algn="just" defTabSz="449580">
              <a:defRPr sz="2900">
                <a:solidFill>
                  <a:schemeClr val="accent1">
                    <a:hueOff val="114395"/>
                    <a:lumOff val="-24975"/>
                  </a:schemeClr>
                </a:solidFill>
              </a:defRPr>
            </a:pPr>
            <a:r>
              <a:rPr lang="en-US" dirty="0"/>
              <a:t>Ao criar uma base de dados de receitas, existe a possibilidade de desenvolver consultas complexas com pesquisa avançada. A pesquisa avançada permite criar consultas matizadas utilizando os elementos de consulta individuais (cozinha, título da receita, ingrediente utilizado/não utilizado, processos de cozedura e utensílios utilizados e macronutrientes).</a:t>
            </a:r>
          </a:p>
        </p:txBody>
      </p:sp>
      <p:grpSp>
        <p:nvGrpSpPr>
          <p:cNvPr id="939" name="Agrupar"/>
          <p:cNvGrpSpPr/>
          <p:nvPr/>
        </p:nvGrpSpPr>
        <p:grpSpPr>
          <a:xfrm>
            <a:off x="20340637" y="14829510"/>
            <a:ext cx="1300908" cy="446058"/>
            <a:chOff x="0" y="0"/>
            <a:chExt cx="1300907" cy="446057"/>
          </a:xfrm>
        </p:grpSpPr>
        <p:sp>
          <p:nvSpPr>
            <p:cNvPr id="937"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938"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2" name="UNIT 7…">
            <a:extLst>
              <a:ext uri="{FF2B5EF4-FFF2-40B4-BE49-F238E27FC236}">
                <a16:creationId xmlns:a16="http://schemas.microsoft.com/office/drawing/2014/main" id="{BF585BE5-1D36-6009-7458-721513D18FA2}"/>
              </a:ext>
            </a:extLst>
          </p:cNvPr>
          <p:cNvSpPr txBox="1"/>
          <p:nvPr/>
        </p:nvSpPr>
        <p:spPr>
          <a:xfrm>
            <a:off x="740130" y="3044876"/>
            <a:ext cx="3043223" cy="178146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6</a:t>
            </a:r>
            <a:endParaRPr dirty="0"/>
          </a:p>
          <a:p>
            <a:pPr algn="l" defTabSz="457200">
              <a:defRPr sz="2100" b="1">
                <a:solidFill>
                  <a:srgbClr val="FFFFFF"/>
                </a:solidFill>
              </a:defRPr>
            </a:pPr>
            <a:r>
              <a:rPr lang="en-US" dirty="0"/>
              <a:t>Como criar uma base de dados de inventário de receitas nacionais e europeias</a:t>
            </a:r>
            <a:r>
              <a:rPr dirty="0"/>
              <a:t>.</a:t>
            </a:r>
          </a:p>
        </p:txBody>
      </p:sp>
      <p:pic>
        <p:nvPicPr>
          <p:cNvPr id="4" name="Picture 3" descr="A person using a computer&#10;&#10;Description automatically generated with medium confidence">
            <a:extLst>
              <a:ext uri="{FF2B5EF4-FFF2-40B4-BE49-F238E27FC236}">
                <a16:creationId xmlns:a16="http://schemas.microsoft.com/office/drawing/2014/main" id="{EC75A8C8-B1BA-5831-30DE-3ACD4AE86C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2330" y="8102760"/>
            <a:ext cx="10753781" cy="7172809"/>
          </a:xfrm>
          <a:prstGeom prst="rect">
            <a:avLst/>
          </a:prstGeom>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942"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943" name="There are four measures that can help prevent the proliferation of microorganisms in food:…"/>
          <p:cNvSpPr txBox="1"/>
          <p:nvPr/>
        </p:nvSpPr>
        <p:spPr>
          <a:xfrm>
            <a:off x="6115918" y="1391023"/>
            <a:ext cx="15066607" cy="7841782"/>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marR="331470" algn="just" defTabSz="449580">
              <a:lnSpc>
                <a:spcPct val="150000"/>
              </a:lnSpc>
              <a:defRPr sz="2800">
                <a:solidFill>
                  <a:schemeClr val="accent1">
                    <a:hueOff val="114395"/>
                    <a:lumOff val="-24975"/>
                  </a:schemeClr>
                </a:solidFill>
              </a:defRPr>
            </a:pPr>
            <a:r>
              <a:rPr lang="en-US" dirty="0"/>
              <a:t>A alimentação é um tema complexo que se entrelaça com as práticas culinárias tradicionais (receitas), o sabor, a nutrição e a saúde. Uma base de dados de inventários de receitas nacionais e europeias pode ser uma perspetiva baseada em dados do puzzle alimentar. </a:t>
            </a:r>
          </a:p>
          <a:p>
            <a:pPr marR="331470" algn="just" defTabSz="449580">
              <a:lnSpc>
                <a:spcPct val="150000"/>
              </a:lnSpc>
              <a:defRPr sz="2800">
                <a:solidFill>
                  <a:schemeClr val="accent1">
                    <a:hueOff val="114395"/>
                    <a:lumOff val="-24975"/>
                  </a:schemeClr>
                </a:solidFill>
              </a:defRPr>
            </a:pPr>
            <a:endParaRPr lang="en-US" dirty="0"/>
          </a:p>
          <a:p>
            <a:pPr marR="331470" algn="just" defTabSz="449580">
              <a:lnSpc>
                <a:spcPct val="150000"/>
              </a:lnSpc>
              <a:defRPr sz="2800">
                <a:solidFill>
                  <a:schemeClr val="accent1">
                    <a:hueOff val="114395"/>
                    <a:lumOff val="-24975"/>
                  </a:schemeClr>
                </a:solidFill>
              </a:defRPr>
            </a:pPr>
            <a:r>
              <a:rPr lang="en-US" dirty="0"/>
              <a:t>Este tipo de base de dados tem o poder de fornecer um repositório estruturado de diversas receitas para integrar aspectos culturais, culinários e nutricionais. Ao criar uma base de conhecimentos culinários estruturada e com curadoria, uma base de dados permite explorações sem limites. </a:t>
            </a:r>
          </a:p>
          <a:p>
            <a:pPr marR="331470" algn="just" defTabSz="449580">
              <a:lnSpc>
                <a:spcPct val="150000"/>
              </a:lnSpc>
              <a:defRPr sz="2800">
                <a:solidFill>
                  <a:schemeClr val="accent1">
                    <a:hueOff val="114395"/>
                    <a:lumOff val="-24975"/>
                  </a:schemeClr>
                </a:solidFill>
              </a:defRPr>
            </a:pPr>
            <a:endParaRPr lang="en-US" dirty="0"/>
          </a:p>
          <a:p>
            <a:pPr marR="331470" algn="just" defTabSz="449580">
              <a:lnSpc>
                <a:spcPct val="150000"/>
              </a:lnSpc>
              <a:defRPr sz="2800">
                <a:solidFill>
                  <a:schemeClr val="accent1">
                    <a:hueOff val="114395"/>
                    <a:lumOff val="-24975"/>
                  </a:schemeClr>
                </a:solidFill>
              </a:defRPr>
            </a:pPr>
            <a:r>
              <a:rPr lang="en-US" dirty="0"/>
              <a:t>Os dados recolhidos são uma fonte potente para a análise da "identidade" da cozinha em parâmetros mensuráveis, da semelhança entre cozinhas, dos padrões essenciais das cozinhas, entre outros, para além de constituírem um excelente recurso para fazer perguntas. Assim, a base de dados fornece um recurso quantificado do património culinário através de um repositório estruturado de receitas. </a:t>
            </a:r>
          </a:p>
        </p:txBody>
      </p:sp>
      <p:sp>
        <p:nvSpPr>
          <p:cNvPr id="2" name="UNIT 7…">
            <a:extLst>
              <a:ext uri="{FF2B5EF4-FFF2-40B4-BE49-F238E27FC236}">
                <a16:creationId xmlns:a16="http://schemas.microsoft.com/office/drawing/2014/main" id="{511C57C7-E5EB-E37B-2B21-1FE9191997EC}"/>
              </a:ext>
            </a:extLst>
          </p:cNvPr>
          <p:cNvSpPr txBox="1"/>
          <p:nvPr/>
        </p:nvSpPr>
        <p:spPr>
          <a:xfrm>
            <a:off x="740130" y="3044876"/>
            <a:ext cx="3043223" cy="178146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6</a:t>
            </a:r>
            <a:endParaRPr dirty="0"/>
          </a:p>
          <a:p>
            <a:pPr algn="l" defTabSz="457200">
              <a:defRPr sz="2100" b="1">
                <a:solidFill>
                  <a:srgbClr val="FFFFFF"/>
                </a:solidFill>
              </a:defRPr>
            </a:pPr>
            <a:r>
              <a:rPr lang="en-US" dirty="0"/>
              <a:t>Como criar uma base de dados de inventário de receitas nacionais e europeias</a:t>
            </a:r>
            <a:r>
              <a:rPr dirty="0"/>
              <a:t>.</a:t>
            </a:r>
          </a:p>
        </p:txBody>
      </p:sp>
      <p:sp>
        <p:nvSpPr>
          <p:cNvPr id="7" name="Rectángulo redondeado">
            <a:extLst>
              <a:ext uri="{FF2B5EF4-FFF2-40B4-BE49-F238E27FC236}">
                <a16:creationId xmlns:a16="http://schemas.microsoft.com/office/drawing/2014/main" id="{1E34260B-FC00-4168-54CB-DF78BD6EBF6C}"/>
              </a:ext>
            </a:extLst>
          </p:cNvPr>
          <p:cNvSpPr/>
          <p:nvPr/>
        </p:nvSpPr>
        <p:spPr>
          <a:xfrm>
            <a:off x="11628783" y="11072190"/>
            <a:ext cx="8468139" cy="2992581"/>
          </a:xfrm>
          <a:prstGeom prst="roundRect">
            <a:avLst>
              <a:gd name="adj" fmla="val 8647"/>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8" name="Did you know that…?">
            <a:extLst>
              <a:ext uri="{FF2B5EF4-FFF2-40B4-BE49-F238E27FC236}">
                <a16:creationId xmlns:a16="http://schemas.microsoft.com/office/drawing/2014/main" id="{186594D0-8108-795A-611B-8E8AEDD754CF}"/>
              </a:ext>
            </a:extLst>
          </p:cNvPr>
          <p:cNvSpPr txBox="1"/>
          <p:nvPr/>
        </p:nvSpPr>
        <p:spPr>
          <a:xfrm>
            <a:off x="11748665" y="11502982"/>
            <a:ext cx="2929158" cy="59652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lang="en-US" sz="2800" dirty="0"/>
              <a:t>Lembrar:</a:t>
            </a:r>
            <a:endParaRPr sz="2800" dirty="0"/>
          </a:p>
        </p:txBody>
      </p:sp>
      <p:sp>
        <p:nvSpPr>
          <p:cNvPr id="9" name="Final">
            <a:extLst>
              <a:ext uri="{FF2B5EF4-FFF2-40B4-BE49-F238E27FC236}">
                <a16:creationId xmlns:a16="http://schemas.microsoft.com/office/drawing/2014/main" id="{54A66BF9-9800-3A16-CB31-D94194910487}"/>
              </a:ext>
            </a:extLst>
          </p:cNvPr>
          <p:cNvSpPr/>
          <p:nvPr/>
        </p:nvSpPr>
        <p:spPr>
          <a:xfrm>
            <a:off x="12157064" y="12530303"/>
            <a:ext cx="1056180" cy="11349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moveTo>
                  <a:pt x="10800" y="2377"/>
                </a:moveTo>
                <a:lnTo>
                  <a:pt x="12757" y="8229"/>
                </a:lnTo>
                <a:lnTo>
                  <a:pt x="18845" y="8229"/>
                </a:lnTo>
                <a:lnTo>
                  <a:pt x="13939" y="11923"/>
                </a:lnTo>
                <a:lnTo>
                  <a:pt x="15873" y="17710"/>
                </a:lnTo>
                <a:lnTo>
                  <a:pt x="10800" y="14219"/>
                </a:lnTo>
                <a:lnTo>
                  <a:pt x="5727" y="17710"/>
                </a:lnTo>
                <a:lnTo>
                  <a:pt x="7661" y="11923"/>
                </a:lnTo>
                <a:lnTo>
                  <a:pt x="2755" y="8229"/>
                </a:lnTo>
                <a:lnTo>
                  <a:pt x="8845" y="8229"/>
                </a:lnTo>
                <a:lnTo>
                  <a:pt x="10800" y="2377"/>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3" name="TextBox 2">
            <a:extLst>
              <a:ext uri="{FF2B5EF4-FFF2-40B4-BE49-F238E27FC236}">
                <a16:creationId xmlns:a16="http://schemas.microsoft.com/office/drawing/2014/main" id="{09DA4E49-99F2-53A9-8429-F47D068E39AE}"/>
              </a:ext>
            </a:extLst>
          </p:cNvPr>
          <p:cNvSpPr txBox="1"/>
          <p:nvPr/>
        </p:nvSpPr>
        <p:spPr>
          <a:xfrm>
            <a:off x="13968619" y="11408472"/>
            <a:ext cx="5770494" cy="22893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020" tIns="82020" rIns="82020" bIns="82020" numCol="1" spcCol="38100" rtlCol="0" anchor="ctr">
            <a:spAutoFit/>
          </a:bodyPr>
          <a:lstStyle/>
          <a:p>
            <a:pPr marL="0" marR="0" indent="0" algn="ctr" defTabSz="2799574" rtl="0" fontAlgn="auto" latinLnBrk="0" hangingPunct="0">
              <a:lnSpc>
                <a:spcPct val="100000"/>
              </a:lnSpc>
              <a:spcBef>
                <a:spcPts val="0"/>
              </a:spcBef>
              <a:spcAft>
                <a:spcPts val="0"/>
              </a:spcAft>
              <a:buClrTx/>
              <a:buSzTx/>
              <a:buFontTx/>
              <a:buNone/>
              <a:tabLst/>
            </a:pPr>
            <a:r>
              <a:rPr lang="en-US" sz="2300" b="1" i="1" dirty="0">
                <a:solidFill>
                  <a:schemeClr val="accent1">
                    <a:hueOff val="114395"/>
                    <a:lumOff val="-24975"/>
                  </a:schemeClr>
                </a:solidFill>
              </a:rPr>
              <a:t>Para além de melhorar a quantidade dos dados, há muitas possibilidades de melhorar a qualidade dos dados relativos às receitas. A compilação de receitas tradicionais genéricas é uma das principais direcções futuras. </a:t>
            </a:r>
            <a:endParaRPr lang="el-GR" sz="2300" b="1" i="1" dirty="0">
              <a:solidFill>
                <a:schemeClr val="accent1">
                  <a:hueOff val="114395"/>
                  <a:lumOff val="-24975"/>
                </a:schemeClr>
              </a:solidFill>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QUESTION 1…"/>
          <p:cNvSpPr txBox="1"/>
          <p:nvPr/>
        </p:nvSpPr>
        <p:spPr>
          <a:xfrm>
            <a:off x="6585654" y="3466526"/>
            <a:ext cx="14557066" cy="11184080"/>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numCol="2" spcCol="727853"/>
          <a:lstStyle/>
          <a:p>
            <a:pPr algn="l" defTabSz="457200">
              <a:defRPr b="1">
                <a:solidFill>
                  <a:schemeClr val="accent1">
                    <a:hueOff val="114395"/>
                    <a:lumOff val="-24975"/>
                  </a:schemeClr>
                </a:solidFill>
              </a:defRPr>
            </a:pPr>
            <a:r>
              <a:rPr dirty="0"/>
              <a:t>PERGUNTA </a:t>
            </a:r>
            <a:r>
              <a:rPr lang="el-GR" dirty="0"/>
              <a:t>1</a:t>
            </a:r>
          </a:p>
          <a:p>
            <a:pPr algn="l" defTabSz="457200">
              <a:defRPr>
                <a:solidFill>
                  <a:schemeClr val="accent1">
                    <a:hueOff val="114395"/>
                    <a:lumOff val="-24975"/>
                  </a:schemeClr>
                </a:solidFill>
              </a:defRPr>
            </a:pPr>
            <a:r>
              <a:rPr lang="en-US" dirty="0"/>
              <a:t>A preservação da diversidade étnica e cultural é uma questão importante</a:t>
            </a:r>
            <a:r>
              <a:rPr lang="el-GR" dirty="0"/>
              <a:t>?</a:t>
            </a:r>
          </a:p>
          <a:p>
            <a:pPr marL="355599" lvl="1" indent="-355599" algn="l" defTabSz="457200">
              <a:buSzPct val="100000"/>
              <a:buAutoNum type="alphaLcParenR"/>
              <a:defRPr>
                <a:solidFill>
                  <a:schemeClr val="accent3">
                    <a:hueOff val="362282"/>
                    <a:satOff val="31803"/>
                    <a:lumOff val="-18242"/>
                  </a:schemeClr>
                </a:solidFill>
              </a:defRPr>
            </a:pPr>
            <a:r>
              <a:rPr lang="en-US" dirty="0"/>
              <a:t>Sim, é</a:t>
            </a:r>
          </a:p>
          <a:p>
            <a:pPr marL="355599" lvl="1" indent="-355599" algn="l" defTabSz="457200">
              <a:buSzPct val="100000"/>
              <a:buAutoNum type="alphaLcParenR"/>
              <a:defRPr>
                <a:solidFill>
                  <a:schemeClr val="accent3">
                    <a:hueOff val="362282"/>
                    <a:satOff val="31803"/>
                    <a:lumOff val="-18242"/>
                  </a:schemeClr>
                </a:solidFill>
              </a:defRPr>
            </a:pPr>
            <a:r>
              <a:rPr lang="en-US" dirty="0">
                <a:solidFill>
                  <a:schemeClr val="accent1">
                    <a:hueOff val="114395"/>
                    <a:lumOff val="-24975"/>
                  </a:schemeClr>
                </a:solidFill>
              </a:rPr>
              <a:t>Não, não é</a:t>
            </a:r>
            <a:endParaRPr dirty="0">
              <a:solidFill>
                <a:schemeClr val="accent1">
                  <a:hueOff val="114395"/>
                  <a:lumOff val="-24975"/>
                </a:schemeClr>
              </a:solidFill>
            </a:endParaRPr>
          </a:p>
          <a:p>
            <a:pPr algn="just" defTabSz="457200">
              <a:defRPr>
                <a:solidFill>
                  <a:schemeClr val="accent1">
                    <a:hueOff val="114395"/>
                    <a:lumOff val="-24975"/>
                  </a:schemeClr>
                </a:solidFill>
              </a:defRPr>
            </a:pPr>
            <a:endParaRPr dirty="0"/>
          </a:p>
          <a:p>
            <a:pPr algn="just" defTabSz="457200">
              <a:defRPr b="1">
                <a:solidFill>
                  <a:schemeClr val="accent1">
                    <a:hueOff val="114395"/>
                    <a:lumOff val="-24975"/>
                  </a:schemeClr>
                </a:solidFill>
              </a:defRPr>
            </a:pPr>
            <a:r>
              <a:rPr dirty="0"/>
              <a:t>PERGUNTA 2</a:t>
            </a:r>
            <a:endParaRPr lang="el-GR" dirty="0"/>
          </a:p>
          <a:p>
            <a:pPr algn="just" defTabSz="457200">
              <a:defRPr>
                <a:solidFill>
                  <a:schemeClr val="accent1">
                    <a:hueOff val="114395"/>
                    <a:lumOff val="-24975"/>
                  </a:schemeClr>
                </a:solidFill>
              </a:defRPr>
            </a:pPr>
            <a:r>
              <a:rPr lang="en-US" dirty="0"/>
              <a:t>Não é muito importante fornecer informações explicativas aos visitantes estrangeiros nas bases de dados sobre a cozinha local, uma vez que podem encontrá-las facilmente na Internet.</a:t>
            </a:r>
            <a:endParaRPr lang="el-GR" dirty="0"/>
          </a:p>
          <a:p>
            <a:pPr marL="426719" indent="-426719" algn="just" defTabSz="457200">
              <a:buSzPct val="100000"/>
              <a:buFontTx/>
              <a:buAutoNum type="alphaLcParenR"/>
              <a:defRPr>
                <a:solidFill>
                  <a:schemeClr val="accent1">
                    <a:hueOff val="114395"/>
                    <a:lumOff val="-24975"/>
                  </a:schemeClr>
                </a:solidFill>
              </a:defRPr>
            </a:pPr>
            <a:r>
              <a:rPr lang="en-US" dirty="0">
                <a:solidFill>
                  <a:schemeClr val="accent1">
                    <a:hueOff val="114395"/>
                    <a:lumOff val="-24975"/>
                  </a:schemeClr>
                </a:solidFill>
              </a:rPr>
              <a:t>Verdadeiro</a:t>
            </a:r>
          </a:p>
          <a:p>
            <a:pPr marL="426719" indent="-426719" algn="just" defTabSz="457200">
              <a:buSzPct val="100000"/>
              <a:buAutoNum type="alphaLcParenR"/>
              <a:defRPr>
                <a:solidFill>
                  <a:schemeClr val="accent1">
                    <a:hueOff val="114395"/>
                    <a:lumOff val="-24975"/>
                  </a:schemeClr>
                </a:solidFill>
              </a:defRPr>
            </a:pPr>
            <a:r>
              <a:rPr lang="en-US" dirty="0">
                <a:solidFill>
                  <a:schemeClr val="accent3">
                    <a:hueOff val="362282"/>
                    <a:satOff val="31803"/>
                    <a:lumOff val="-18242"/>
                  </a:schemeClr>
                </a:solidFill>
              </a:rPr>
              <a:t>Falso</a:t>
            </a:r>
            <a:endParaRPr dirty="0">
              <a:solidFill>
                <a:schemeClr val="accent3">
                  <a:hueOff val="362282"/>
                  <a:satOff val="31803"/>
                  <a:lumOff val="-18242"/>
                </a:schemeClr>
              </a:solidFill>
            </a:endParaRPr>
          </a:p>
          <a:p>
            <a:pPr algn="l" defTabSz="457200">
              <a:defRPr>
                <a:solidFill>
                  <a:schemeClr val="accent1">
                    <a:hueOff val="114395"/>
                    <a:lumOff val="-24975"/>
                  </a:schemeClr>
                </a:solidFill>
              </a:defRPr>
            </a:pPr>
            <a:endParaRPr dirty="0"/>
          </a:p>
          <a:p>
            <a:pPr algn="l" defTabSz="457200">
              <a:defRPr b="1">
                <a:solidFill>
                  <a:schemeClr val="accent1">
                    <a:hueOff val="114395"/>
                    <a:lumOff val="-24975"/>
                  </a:schemeClr>
                </a:solidFill>
              </a:defRPr>
            </a:pPr>
            <a:r>
              <a:rPr dirty="0"/>
              <a:t>PERGUNTA 3</a:t>
            </a:r>
          </a:p>
          <a:p>
            <a:pPr algn="l" defTabSz="457200">
              <a:defRPr>
                <a:solidFill>
                  <a:schemeClr val="accent1">
                    <a:hueOff val="114395"/>
                    <a:lumOff val="-24975"/>
                  </a:schemeClr>
                </a:solidFill>
              </a:defRPr>
            </a:pPr>
            <a:r>
              <a:rPr lang="en-US" dirty="0"/>
              <a:t>Quais são as etapas para criar uma base de dados como recurso para a exploração de receitas?</a:t>
            </a:r>
            <a:endParaRPr dirty="0"/>
          </a:p>
          <a:p>
            <a:pPr marL="355599" lvl="1" indent="-355599" algn="l" defTabSz="457200">
              <a:buSzPct val="100000"/>
              <a:buAutoNum type="alphaLcParenR"/>
              <a:defRPr>
                <a:solidFill>
                  <a:schemeClr val="accent1">
                    <a:hueOff val="114395"/>
                    <a:lumOff val="-24975"/>
                  </a:schemeClr>
                </a:solidFill>
              </a:defRPr>
            </a:pPr>
            <a:r>
              <a:rPr lang="en-US" dirty="0"/>
              <a:t>Compilação de dados - Visão geral dos dados - Arquitetura da base de dados e interface Web - Casos de utilização</a:t>
            </a:r>
            <a:endParaRPr dirty="0"/>
          </a:p>
          <a:p>
            <a:pPr marL="355599" lvl="1" indent="-355599" algn="l" defTabSz="457200">
              <a:buSzPct val="100000"/>
              <a:buAutoNum type="alphaLcParenR"/>
              <a:defRPr>
                <a:solidFill>
                  <a:schemeClr val="accent3">
                    <a:hueOff val="362282"/>
                    <a:satOff val="31803"/>
                    <a:lumOff val="-18242"/>
                  </a:schemeClr>
                </a:solidFill>
              </a:defRPr>
            </a:pPr>
            <a:r>
              <a:rPr lang="en-US" dirty="0"/>
              <a:t>Visão geral dos dados - Compilação de dados - Arquitetura da base de dados e interface Web - </a:t>
            </a:r>
            <a:r>
              <a:rPr dirty="0"/>
              <a:t>Casos de</a:t>
            </a:r>
            <a:r>
              <a:rPr lang="en-US" dirty="0"/>
              <a:t> utilização </a:t>
            </a:r>
          </a:p>
          <a:p>
            <a:pPr marL="355599" lvl="1" indent="-355599" algn="l" defTabSz="457200">
              <a:buSzPct val="100000"/>
              <a:buAutoNum type="alphaLcParenR"/>
              <a:defRPr>
                <a:solidFill>
                  <a:schemeClr val="accent1">
                    <a:hueOff val="114395"/>
                    <a:lumOff val="-24975"/>
                  </a:schemeClr>
                </a:solidFill>
              </a:defRPr>
            </a:pPr>
            <a:r>
              <a:rPr lang="en-US" dirty="0"/>
              <a:t>Arquitetura da base de dados e interface Web - Compilação de dados - Casos de utilização - Descrição geral dos dados</a:t>
            </a:r>
            <a:endParaRPr dirty="0"/>
          </a:p>
          <a:p>
            <a:pPr marL="355599" lvl="1" indent="-355599" algn="l" defTabSz="457200">
              <a:buSzPct val="100000"/>
              <a:buAutoNum type="alphaLcParenR"/>
              <a:defRPr>
                <a:solidFill>
                  <a:schemeClr val="accent1">
                    <a:hueOff val="114395"/>
                    <a:lumOff val="-24975"/>
                  </a:schemeClr>
                </a:solidFill>
              </a:defRPr>
            </a:pPr>
            <a:r>
              <a:rPr lang="en-US" dirty="0"/>
              <a:t>Visão geral dos dados - Compilação de dados - Casos de utilização - Arquitetura da base de dados e interface Web.</a:t>
            </a:r>
          </a:p>
          <a:p>
            <a:pPr marL="355599" lvl="1" indent="-355599" algn="l" defTabSz="457200">
              <a:buSzPct val="100000"/>
              <a:buAutoNum type="alphaLcParenR"/>
              <a:defRPr>
                <a:solidFill>
                  <a:schemeClr val="accent1">
                    <a:hueOff val="114395"/>
                    <a:lumOff val="-24975"/>
                  </a:schemeClr>
                </a:solidFill>
              </a:defRPr>
            </a:pPr>
            <a:endParaRPr lang="en-US" dirty="0"/>
          </a:p>
          <a:p>
            <a:pPr lvl="1" indent="0" algn="l" defTabSz="457200">
              <a:buSzPct val="100000"/>
              <a:defRPr>
                <a:solidFill>
                  <a:schemeClr val="accent1">
                    <a:hueOff val="114395"/>
                    <a:lumOff val="-24975"/>
                  </a:schemeClr>
                </a:solidFill>
              </a:defRPr>
            </a:pPr>
            <a:endParaRPr dirty="0"/>
          </a:p>
          <a:p>
            <a:pPr algn="just" defTabSz="457200">
              <a:defRPr b="1">
                <a:solidFill>
                  <a:schemeClr val="accent1">
                    <a:hueOff val="114395"/>
                    <a:lumOff val="-24975"/>
                  </a:schemeClr>
                </a:solidFill>
              </a:defRPr>
            </a:pPr>
            <a:r>
              <a:rPr dirty="0"/>
              <a:t>PERGUNTA 4</a:t>
            </a:r>
          </a:p>
          <a:p>
            <a:pPr algn="just" defTabSz="457200">
              <a:defRPr b="1">
                <a:solidFill>
                  <a:schemeClr val="accent1">
                    <a:hueOff val="114395"/>
                    <a:lumOff val="-24975"/>
                  </a:schemeClr>
                </a:solidFill>
              </a:defRPr>
            </a:pPr>
            <a:r>
              <a:rPr lang="en-US" b="0" dirty="0"/>
              <a:t>Ao criar uma base de conhecimentos culinários estruturada e com curadoria, uma base de dados permite explorações sem limites.</a:t>
            </a:r>
            <a:endParaRPr b="0" dirty="0"/>
          </a:p>
          <a:p>
            <a:pPr marL="426719" indent="-426719" algn="just" defTabSz="457200">
              <a:buSzPct val="100000"/>
              <a:buFontTx/>
              <a:buAutoNum type="alphaLcParenR"/>
              <a:defRPr>
                <a:solidFill>
                  <a:schemeClr val="accent1">
                    <a:hueOff val="114395"/>
                    <a:lumOff val="-24975"/>
                  </a:schemeClr>
                </a:solidFill>
              </a:defRPr>
            </a:pPr>
            <a:r>
              <a:rPr lang="en-US" dirty="0">
                <a:solidFill>
                  <a:schemeClr val="accent3">
                    <a:hueOff val="362282"/>
                    <a:satOff val="31803"/>
                    <a:lumOff val="-18242"/>
                  </a:schemeClr>
                </a:solidFill>
              </a:rPr>
              <a:t>Verdadeiro</a:t>
            </a:r>
          </a:p>
          <a:p>
            <a:pPr marL="457200" indent="-457200" algn="l" defTabSz="457200">
              <a:buFontTx/>
              <a:buAutoNum type="alphaLcParenR"/>
              <a:defRPr>
                <a:solidFill>
                  <a:schemeClr val="accent1">
                    <a:hueOff val="114395"/>
                    <a:lumOff val="-24975"/>
                  </a:schemeClr>
                </a:solidFill>
              </a:defRPr>
            </a:pPr>
            <a:r>
              <a:rPr lang="en-US" dirty="0">
                <a:solidFill>
                  <a:schemeClr val="accent1">
                    <a:hueOff val="114395"/>
                    <a:lumOff val="-24975"/>
                  </a:schemeClr>
                </a:solidFill>
              </a:rPr>
              <a:t>Falso</a:t>
            </a:r>
            <a:endParaRPr dirty="0">
              <a:solidFill>
                <a:schemeClr val="accent1">
                  <a:hueOff val="114395"/>
                  <a:lumOff val="-24975"/>
                </a:schemeClr>
              </a:solidFill>
            </a:endParaRPr>
          </a:p>
        </p:txBody>
      </p:sp>
      <p:sp>
        <p:nvSpPr>
          <p:cNvPr id="1144"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1145"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1146" name="Unit 7…"/>
          <p:cNvSpPr txBox="1"/>
          <p:nvPr/>
        </p:nvSpPr>
        <p:spPr>
          <a:xfrm>
            <a:off x="8715137" y="1095099"/>
            <a:ext cx="8858726" cy="1873802"/>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none" lIns="82020" tIns="82020" rIns="82020" bIns="82020" anchor="ctr">
            <a:spAutoFit/>
          </a:bodyPr>
          <a:lstStyle/>
          <a:p>
            <a:pPr defTabSz="738187">
              <a:defRPr sz="3200">
                <a:solidFill>
                  <a:schemeClr val="accent1">
                    <a:hueOff val="114395"/>
                    <a:lumOff val="-24975"/>
                  </a:schemeClr>
                </a:solidFill>
                <a:latin typeface="Helvetica"/>
                <a:ea typeface="Helvetica"/>
                <a:cs typeface="Helvetica"/>
                <a:sym typeface="Helvetica"/>
              </a:defRPr>
            </a:pPr>
            <a:r>
              <a:rPr dirty="0"/>
              <a:t>Unidade </a:t>
            </a:r>
            <a:r>
              <a:rPr lang="en-US" dirty="0"/>
              <a:t>6</a:t>
            </a:r>
            <a:endParaRPr dirty="0"/>
          </a:p>
          <a:p>
            <a:pPr defTabSz="738187">
              <a:defRPr sz="5000">
                <a:solidFill>
                  <a:schemeClr val="accent1">
                    <a:hueOff val="114395"/>
                    <a:lumOff val="-24975"/>
                  </a:schemeClr>
                </a:solidFill>
                <a:latin typeface="A.C.M.E. Secret Agent"/>
                <a:ea typeface="A.C.M.E. Secret Agent"/>
                <a:cs typeface="A.C.M.E. Secret Agent"/>
                <a:sym typeface="A.C.M.E. Secret Agent"/>
              </a:defRPr>
            </a:pPr>
            <a:r>
              <a:rPr dirty="0"/>
              <a:t>Perguntas de </a:t>
            </a:r>
            <a:r>
              <a:rPr lang="en-GB" dirty="0" err="1"/>
              <a:t>correção</a:t>
            </a:r>
            <a:r>
              <a:rPr lang="en-GB" dirty="0"/>
              <a:t> </a:t>
            </a:r>
            <a:r>
              <a:rPr lang="en-GB" dirty="0" err="1"/>
              <a:t>autónoma</a:t>
            </a:r>
            <a:endParaRPr dirty="0"/>
          </a:p>
          <a:p>
            <a:pPr defTabSz="738187">
              <a:defRPr sz="2900">
                <a:solidFill>
                  <a:schemeClr val="accent1">
                    <a:hueOff val="114395"/>
                    <a:lumOff val="-24975"/>
                  </a:schemeClr>
                </a:solidFill>
                <a:latin typeface="Helvetica"/>
                <a:ea typeface="Helvetica"/>
                <a:cs typeface="Helvetica"/>
                <a:sym typeface="Helvetica"/>
              </a:defRPr>
            </a:pPr>
            <a:r>
              <a:rPr lang="pt-PT" dirty="0"/>
              <a:t>I</a:t>
            </a:r>
            <a:r>
              <a:rPr dirty="0" err="1"/>
              <a:t>ndique</a:t>
            </a:r>
            <a:r>
              <a:rPr dirty="0"/>
              <a:t> a </a:t>
            </a:r>
            <a:r>
              <a:rPr dirty="0" err="1"/>
              <a:t>resposta</a:t>
            </a:r>
            <a:r>
              <a:rPr dirty="0"/>
              <a:t> </a:t>
            </a:r>
            <a:r>
              <a:rPr lang="en-GB" dirty="0" err="1"/>
              <a:t>correta</a:t>
            </a:r>
            <a:endParaRPr dirty="0"/>
          </a:p>
        </p:txBody>
      </p:sp>
      <p:grpSp>
        <p:nvGrpSpPr>
          <p:cNvPr id="1150" name="Agrupar"/>
          <p:cNvGrpSpPr/>
          <p:nvPr/>
        </p:nvGrpSpPr>
        <p:grpSpPr>
          <a:xfrm>
            <a:off x="20340637" y="14829510"/>
            <a:ext cx="1300908" cy="446058"/>
            <a:chOff x="0" y="0"/>
            <a:chExt cx="1300907" cy="446057"/>
          </a:xfrm>
        </p:grpSpPr>
        <p:sp>
          <p:nvSpPr>
            <p:cNvPr id="1148"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1149"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2" name="UNIT 7…">
            <a:extLst>
              <a:ext uri="{FF2B5EF4-FFF2-40B4-BE49-F238E27FC236}">
                <a16:creationId xmlns:a16="http://schemas.microsoft.com/office/drawing/2014/main" id="{BC9D571A-15F3-BE4A-6A12-9C8204D1504B}"/>
              </a:ext>
            </a:extLst>
          </p:cNvPr>
          <p:cNvSpPr txBox="1"/>
          <p:nvPr/>
        </p:nvSpPr>
        <p:spPr>
          <a:xfrm>
            <a:off x="740130" y="3044876"/>
            <a:ext cx="3043223" cy="178146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n-US" dirty="0"/>
              <a:t>6</a:t>
            </a:r>
            <a:endParaRPr dirty="0"/>
          </a:p>
          <a:p>
            <a:pPr algn="l" defTabSz="457200">
              <a:defRPr sz="2100" b="1">
                <a:solidFill>
                  <a:srgbClr val="FFFFFF"/>
                </a:solidFill>
              </a:defRPr>
            </a:pPr>
            <a:r>
              <a:rPr lang="en-US" dirty="0"/>
              <a:t>Como criar uma base de dados de inventário de receitas nacionais e europeias</a:t>
            </a:r>
            <a:r>
              <a:rPr dirty="0"/>
              <a:t>.</a:t>
            </a:r>
          </a:p>
        </p:txBody>
      </p:sp>
      <p:sp>
        <p:nvSpPr>
          <p:cNvPr id="11" name="Rectángulo redondeado">
            <a:extLst>
              <a:ext uri="{FF2B5EF4-FFF2-40B4-BE49-F238E27FC236}">
                <a16:creationId xmlns:a16="http://schemas.microsoft.com/office/drawing/2014/main" id="{11590849-5EA9-FC28-26ED-0FA1E317F29A}"/>
              </a:ext>
            </a:extLst>
          </p:cNvPr>
          <p:cNvSpPr/>
          <p:nvPr/>
        </p:nvSpPr>
        <p:spPr>
          <a:xfrm>
            <a:off x="14156955" y="10580660"/>
            <a:ext cx="7246935" cy="2774591"/>
          </a:xfrm>
          <a:prstGeom prst="roundRect">
            <a:avLst>
              <a:gd name="adj" fmla="val 9616"/>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12" name="LINKS OF INTEREST">
            <a:extLst>
              <a:ext uri="{FF2B5EF4-FFF2-40B4-BE49-F238E27FC236}">
                <a16:creationId xmlns:a16="http://schemas.microsoft.com/office/drawing/2014/main" id="{E98F7F53-0723-9ED1-D51D-7958832CF0B3}"/>
              </a:ext>
            </a:extLst>
          </p:cNvPr>
          <p:cNvSpPr txBox="1"/>
          <p:nvPr/>
        </p:nvSpPr>
        <p:spPr>
          <a:xfrm>
            <a:off x="14394783" y="10781319"/>
            <a:ext cx="2879425" cy="111974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dirty="0"/>
              <a:t>LIGAÇÕES DE INTERESSE</a:t>
            </a:r>
          </a:p>
        </p:txBody>
      </p:sp>
      <p:sp>
        <p:nvSpPr>
          <p:cNvPr id="13" name="Encendido">
            <a:extLst>
              <a:ext uri="{FF2B5EF4-FFF2-40B4-BE49-F238E27FC236}">
                <a16:creationId xmlns:a16="http://schemas.microsoft.com/office/drawing/2014/main" id="{1D329E7C-3B53-7A59-5231-DC568D8CF93C}"/>
              </a:ext>
            </a:extLst>
          </p:cNvPr>
          <p:cNvSpPr/>
          <p:nvPr/>
        </p:nvSpPr>
        <p:spPr>
          <a:xfrm>
            <a:off x="14674276" y="11967955"/>
            <a:ext cx="1001797" cy="1042359"/>
          </a:xfrm>
          <a:custGeom>
            <a:avLst/>
            <a:gdLst/>
            <a:ahLst/>
            <a:cxnLst>
              <a:cxn ang="0">
                <a:pos x="wd2" y="hd2"/>
              </a:cxn>
              <a:cxn ang="5400000">
                <a:pos x="wd2" y="hd2"/>
              </a:cxn>
              <a:cxn ang="10800000">
                <a:pos x="wd2" y="hd2"/>
              </a:cxn>
              <a:cxn ang="16200000">
                <a:pos x="wd2" y="hd2"/>
              </a:cxn>
            </a:cxnLst>
            <a:rect l="0" t="0" r="r" b="b"/>
            <a:pathLst>
              <a:path w="21594" h="21600" extrusionOk="0">
                <a:moveTo>
                  <a:pt x="10797" y="0"/>
                </a:moveTo>
                <a:cubicBezTo>
                  <a:pt x="9878" y="0"/>
                  <a:pt x="9133" y="716"/>
                  <a:pt x="9133" y="1600"/>
                </a:cubicBezTo>
                <a:lnTo>
                  <a:pt x="9133" y="10222"/>
                </a:lnTo>
                <a:cubicBezTo>
                  <a:pt x="9133" y="11106"/>
                  <a:pt x="9878" y="11822"/>
                  <a:pt x="10797" y="11822"/>
                </a:cubicBezTo>
                <a:cubicBezTo>
                  <a:pt x="11717" y="11822"/>
                  <a:pt x="12461" y="11106"/>
                  <a:pt x="12461" y="10222"/>
                </a:cubicBezTo>
                <a:lnTo>
                  <a:pt x="12461" y="1600"/>
                </a:lnTo>
                <a:cubicBezTo>
                  <a:pt x="12461" y="716"/>
                  <a:pt x="11717" y="0"/>
                  <a:pt x="10797" y="0"/>
                </a:cubicBezTo>
                <a:close/>
                <a:moveTo>
                  <a:pt x="4155" y="3552"/>
                </a:moveTo>
                <a:cubicBezTo>
                  <a:pt x="3730" y="3561"/>
                  <a:pt x="3308" y="3725"/>
                  <a:pt x="2990" y="4045"/>
                </a:cubicBezTo>
                <a:cubicBezTo>
                  <a:pt x="1061" y="5987"/>
                  <a:pt x="0" y="8536"/>
                  <a:pt x="0" y="11220"/>
                </a:cubicBezTo>
                <a:cubicBezTo>
                  <a:pt x="0" y="16941"/>
                  <a:pt x="4840" y="21600"/>
                  <a:pt x="10797" y="21600"/>
                </a:cubicBezTo>
                <a:cubicBezTo>
                  <a:pt x="16754" y="21600"/>
                  <a:pt x="21600" y="16941"/>
                  <a:pt x="21594" y="11220"/>
                </a:cubicBezTo>
                <a:cubicBezTo>
                  <a:pt x="21594" y="8536"/>
                  <a:pt x="20534" y="5987"/>
                  <a:pt x="18605" y="4045"/>
                </a:cubicBezTo>
                <a:cubicBezTo>
                  <a:pt x="17973" y="3411"/>
                  <a:pt x="16917" y="3383"/>
                  <a:pt x="16251" y="3996"/>
                </a:cubicBezTo>
                <a:cubicBezTo>
                  <a:pt x="15591" y="4603"/>
                  <a:pt x="15565" y="5618"/>
                  <a:pt x="16202" y="6258"/>
                </a:cubicBezTo>
                <a:cubicBezTo>
                  <a:pt x="17539" y="7603"/>
                  <a:pt x="18271" y="9360"/>
                  <a:pt x="18271" y="11220"/>
                </a:cubicBezTo>
                <a:cubicBezTo>
                  <a:pt x="18271" y="15179"/>
                  <a:pt x="14910" y="18401"/>
                  <a:pt x="10792" y="18401"/>
                </a:cubicBezTo>
                <a:cubicBezTo>
                  <a:pt x="6674" y="18401"/>
                  <a:pt x="3323" y="15179"/>
                  <a:pt x="3323" y="11220"/>
                </a:cubicBezTo>
                <a:cubicBezTo>
                  <a:pt x="3323" y="9360"/>
                  <a:pt x="4056" y="7598"/>
                  <a:pt x="5392" y="6258"/>
                </a:cubicBezTo>
                <a:cubicBezTo>
                  <a:pt x="6030" y="5618"/>
                  <a:pt x="6009" y="4609"/>
                  <a:pt x="5343" y="3996"/>
                </a:cubicBezTo>
                <a:cubicBezTo>
                  <a:pt x="5010" y="3690"/>
                  <a:pt x="4580" y="3543"/>
                  <a:pt x="4155" y="3552"/>
                </a:cubicBez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dirty="0"/>
          </a:p>
        </p:txBody>
      </p:sp>
      <p:sp>
        <p:nvSpPr>
          <p:cNvPr id="3" name="TextBox 2">
            <a:extLst>
              <a:ext uri="{FF2B5EF4-FFF2-40B4-BE49-F238E27FC236}">
                <a16:creationId xmlns:a16="http://schemas.microsoft.com/office/drawing/2014/main" id="{60D9280E-8354-69BF-7B3B-719FB157A293}"/>
              </a:ext>
            </a:extLst>
          </p:cNvPr>
          <p:cNvSpPr txBox="1"/>
          <p:nvPr/>
        </p:nvSpPr>
        <p:spPr>
          <a:xfrm>
            <a:off x="17095304" y="11554316"/>
            <a:ext cx="3948236" cy="904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020" tIns="82020" rIns="82020" bIns="82020" numCol="1" spcCol="38100" rtlCol="0" anchor="ctr">
            <a:spAutoFit/>
          </a:bodyPr>
          <a:lstStyle/>
          <a:p>
            <a:pPr marL="0" marR="0" indent="0" algn="ctr" defTabSz="2799574" rtl="0" fontAlgn="auto" latinLnBrk="0" hangingPunct="0">
              <a:lnSpc>
                <a:spcPct val="100000"/>
              </a:lnSpc>
              <a:spcBef>
                <a:spcPts val="0"/>
              </a:spcBef>
              <a:spcAft>
                <a:spcPts val="0"/>
              </a:spcAft>
              <a:buClrTx/>
              <a:buSzTx/>
              <a:buFontTx/>
              <a:buNone/>
              <a:tabLst/>
            </a:pPr>
            <a:r>
              <a:rPr kumimoji="0" lang="it-IT" sz="2400" b="0" i="0" u="none" strike="noStrike" cap="none" spc="0" normalizeH="0" baseline="0" dirty="0">
                <a:ln>
                  <a:noFill/>
                </a:ln>
                <a:solidFill>
                  <a:srgbClr val="5E5E5E"/>
                </a:solidFill>
                <a:effectLst/>
                <a:uFillTx/>
                <a:latin typeface="+mn-lt"/>
                <a:ea typeface="+mn-ea"/>
                <a:cs typeface="+mn-cs"/>
                <a:sym typeface="Helvetica Neue"/>
                <a:hlinkClick r:id="rId3"/>
              </a:rPr>
              <a:t>https://www.youtube.com/watch?v=H2aM5yKgJY0</a:t>
            </a:r>
            <a:endParaRPr kumimoji="0" lang="el-GR" sz="2400" b="0" i="0" u="none" strike="noStrike" cap="none" spc="0" normalizeH="0" baseline="0" dirty="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Figura"/>
          <p:cNvSpPr/>
          <p:nvPr/>
        </p:nvSpPr>
        <p:spPr>
          <a:xfrm>
            <a:off x="-251810" y="-392082"/>
            <a:ext cx="22590783" cy="16311789"/>
          </a:xfrm>
          <a:custGeom>
            <a:avLst/>
            <a:gdLst/>
            <a:ahLst/>
            <a:cxnLst>
              <a:cxn ang="0">
                <a:pos x="wd2" y="hd2"/>
              </a:cxn>
              <a:cxn ang="5400000">
                <a:pos x="wd2" y="hd2"/>
              </a:cxn>
              <a:cxn ang="10800000">
                <a:pos x="wd2" y="hd2"/>
              </a:cxn>
              <a:cxn ang="16200000">
                <a:pos x="wd2" y="hd2"/>
              </a:cxn>
            </a:cxnLst>
            <a:rect l="0" t="0" r="r" b="b"/>
            <a:pathLst>
              <a:path w="21600" h="21600" extrusionOk="0">
                <a:moveTo>
                  <a:pt x="4826" y="72"/>
                </a:moveTo>
                <a:cubicBezTo>
                  <a:pt x="4666" y="858"/>
                  <a:pt x="4389" y="1591"/>
                  <a:pt x="4014" y="2227"/>
                </a:cubicBezTo>
                <a:cubicBezTo>
                  <a:pt x="3049" y="3866"/>
                  <a:pt x="1542" y="4741"/>
                  <a:pt x="0" y="4560"/>
                </a:cubicBezTo>
                <a:lnTo>
                  <a:pt x="120" y="21600"/>
                </a:lnTo>
                <a:lnTo>
                  <a:pt x="21600" y="21600"/>
                </a:lnTo>
                <a:lnTo>
                  <a:pt x="21600" y="0"/>
                </a:lnTo>
                <a:lnTo>
                  <a:pt x="4826" y="72"/>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000000"/>
                </a:solidFill>
                <a:latin typeface="Helvetica Neue Medium"/>
                <a:ea typeface="Helvetica Neue Medium"/>
                <a:cs typeface="Helvetica Neue Medium"/>
                <a:sym typeface="Helvetica Neue Medium"/>
              </a:defRPr>
            </a:pPr>
            <a:endParaRPr/>
          </a:p>
        </p:txBody>
      </p:sp>
      <p:pic>
        <p:nvPicPr>
          <p:cNvPr id="173" name="logoflavours02.png" descr="logoflavours02.png"/>
          <p:cNvPicPr>
            <a:picLocks noChangeAspect="1"/>
          </p:cNvPicPr>
          <p:nvPr/>
        </p:nvPicPr>
        <p:blipFill>
          <a:blip r:embed="rId2"/>
          <a:stretch>
            <a:fillRect/>
          </a:stretch>
        </p:blipFill>
        <p:spPr>
          <a:xfrm>
            <a:off x="311109" y="602829"/>
            <a:ext cx="2912513" cy="1258593"/>
          </a:xfrm>
          <a:prstGeom prst="rect">
            <a:avLst/>
          </a:prstGeom>
          <a:ln w="12700">
            <a:miter lim="400000"/>
          </a:ln>
        </p:spPr>
      </p:pic>
      <p:sp>
        <p:nvSpPr>
          <p:cNvPr id="175" name="UNITS"/>
          <p:cNvSpPr txBox="1"/>
          <p:nvPr/>
        </p:nvSpPr>
        <p:spPr>
          <a:xfrm>
            <a:off x="1648245" y="3865918"/>
            <a:ext cx="3028885" cy="1482560"/>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7200">
                <a:solidFill>
                  <a:srgbClr val="FFFFFF"/>
                </a:solidFill>
                <a:latin typeface="A.C.M.E. Secret Agent"/>
                <a:ea typeface="A.C.M.E. Secret Agent"/>
                <a:cs typeface="A.C.M.E. Secret Agent"/>
                <a:sym typeface="A.C.M.E. Secret Agent"/>
              </a:defRPr>
            </a:lvl1pPr>
          </a:lstStyle>
          <a:p>
            <a:r>
              <a:rPr dirty="0"/>
              <a:t>UNIDADES</a:t>
            </a:r>
          </a:p>
        </p:txBody>
      </p:sp>
      <p:sp>
        <p:nvSpPr>
          <p:cNvPr id="178" name="Let’s Start"/>
          <p:cNvSpPr txBox="1"/>
          <p:nvPr/>
        </p:nvSpPr>
        <p:spPr>
          <a:xfrm>
            <a:off x="12512537" y="13034908"/>
            <a:ext cx="4848854" cy="1308606"/>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6200">
                <a:solidFill>
                  <a:schemeClr val="accent1">
                    <a:hueOff val="114395"/>
                    <a:lumOff val="-24975"/>
                  </a:schemeClr>
                </a:solidFill>
                <a:latin typeface="A.C.M.E. Secret Agent"/>
                <a:ea typeface="A.C.M.E. Secret Agent"/>
                <a:cs typeface="A.C.M.E. Secret Agent"/>
                <a:sym typeface="A.C.M.E. Secret Agent"/>
              </a:defRPr>
            </a:lvl1pPr>
          </a:lstStyle>
          <a:p>
            <a:r>
              <a:t>Vamos começar</a:t>
            </a:r>
          </a:p>
        </p:txBody>
      </p:sp>
      <p:sp>
        <p:nvSpPr>
          <p:cNvPr id="2" name="What is entrepreneurship? Entrepreneurship in the rural environment.…">
            <a:extLst>
              <a:ext uri="{FF2B5EF4-FFF2-40B4-BE49-F238E27FC236}">
                <a16:creationId xmlns:a16="http://schemas.microsoft.com/office/drawing/2014/main" id="{5A6E4517-1AC3-BE38-3582-9873C0DD8A00}"/>
              </a:ext>
            </a:extLst>
          </p:cNvPr>
          <p:cNvSpPr txBox="1"/>
          <p:nvPr/>
        </p:nvSpPr>
        <p:spPr>
          <a:xfrm>
            <a:off x="5489930" y="3194788"/>
            <a:ext cx="12108740" cy="8506387"/>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algn="l" defTabSz="457200">
              <a:spcAft>
                <a:spcPts val="1200"/>
              </a:spcAft>
              <a:buSzPct val="100000"/>
              <a:defRPr sz="3300">
                <a:solidFill>
                  <a:schemeClr val="accent4">
                    <a:hueOff val="348544"/>
                    <a:lumOff val="7139"/>
                  </a:schemeClr>
                </a:solidFill>
              </a:defRPr>
            </a:pPr>
            <a:r>
              <a:rPr lang="en-US" dirty="0">
                <a:solidFill>
                  <a:schemeClr val="bg1"/>
                </a:solidFill>
              </a:rPr>
              <a:t>Introdução.</a:t>
            </a:r>
            <a:endParaRPr lang="el-GR" dirty="0">
              <a:solidFill>
                <a:schemeClr val="bg1"/>
              </a:solidFill>
            </a:endParaRPr>
          </a:p>
          <a:p>
            <a:pPr marL="584200" indent="-584200" algn="l" defTabSz="457200">
              <a:spcAft>
                <a:spcPts val="1200"/>
              </a:spcAft>
              <a:buSzPct val="100000"/>
              <a:buAutoNum type="arabicPeriod"/>
              <a:defRPr sz="3300">
                <a:solidFill>
                  <a:schemeClr val="accent4">
                    <a:hueOff val="348544"/>
                    <a:lumOff val="7139"/>
                  </a:schemeClr>
                </a:solidFill>
              </a:defRPr>
            </a:pPr>
            <a:r>
              <a:rPr lang="en-US" dirty="0">
                <a:solidFill>
                  <a:schemeClr val="bg1"/>
                </a:solidFill>
              </a:rPr>
              <a:t>Como digitalizar e promover a identidade do património cultural da gastronomia rural</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O desenvolvimento de competências de marketing digital entre as partes interessadas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Comunicar o património através da narração de histórias digitais e experimentais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Identificação e digitalização da Etno-diversidade e Biodiversidade em Áreas Rurais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O papel das plataformas digitais inteligentes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Como criar uma base de dados de inventário de receitas nacionais e europeias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rgbClr val="FFFF00"/>
                </a:solidFill>
              </a:rPr>
              <a:t>Como digitalizar um negócio gastronómico rural.</a:t>
            </a:r>
          </a:p>
          <a:p>
            <a:pPr algn="l" defTabSz="457200">
              <a:spcAft>
                <a:spcPts val="1200"/>
              </a:spcAft>
              <a:buSzPct val="100000"/>
              <a:defRPr sz="3300">
                <a:solidFill>
                  <a:srgbClr val="FFFFFF"/>
                </a:solidFill>
              </a:defRPr>
            </a:pPr>
            <a:r>
              <a:rPr dirty="0"/>
              <a:t>Conclusão</a:t>
            </a:r>
            <a:r>
              <a:rPr lang="en-US" dirty="0"/>
              <a:t>.</a:t>
            </a:r>
            <a:endParaRPr dirty="0"/>
          </a:p>
        </p:txBody>
      </p:sp>
    </p:spTree>
    <p:extLst>
      <p:ext uri="{BB962C8B-B14F-4D97-AF65-F5344CB8AC3E}">
        <p14:creationId xmlns:p14="http://schemas.microsoft.com/office/powerpoint/2010/main" val="140155978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marL="601903" indent="-601903" defTabSz="943239">
              <a:buSzPct val="100000"/>
              <a:buAutoNum type="arabicPeriod"/>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1162"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1163" name="UNIT 8…"/>
          <p:cNvSpPr txBox="1"/>
          <p:nvPr/>
        </p:nvSpPr>
        <p:spPr>
          <a:xfrm>
            <a:off x="6099530" y="1105414"/>
            <a:ext cx="15493092" cy="1550636"/>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5700" b="1">
                <a:solidFill>
                  <a:schemeClr val="accent1">
                    <a:hueOff val="114395"/>
                    <a:lumOff val="-24975"/>
                  </a:schemeClr>
                </a:solidFill>
              </a:defRPr>
            </a:pPr>
            <a:r>
              <a:rPr dirty="0"/>
              <a:t>UNIDADE </a:t>
            </a:r>
            <a:r>
              <a:rPr lang="en-US" dirty="0"/>
              <a:t>7</a:t>
            </a:r>
            <a:endParaRPr dirty="0"/>
          </a:p>
          <a:p>
            <a:pPr algn="l" defTabSz="457200">
              <a:defRPr sz="3300" b="1">
                <a:solidFill>
                  <a:schemeClr val="accent1">
                    <a:hueOff val="114395"/>
                    <a:lumOff val="-24975"/>
                  </a:schemeClr>
                </a:solidFill>
              </a:defRPr>
            </a:pPr>
            <a:r>
              <a:rPr lang="en-US" dirty="0"/>
              <a:t>Como digitalizar um negócio gastronómico rural</a:t>
            </a:r>
            <a:r>
              <a:rPr dirty="0"/>
              <a:t>.</a:t>
            </a:r>
          </a:p>
        </p:txBody>
      </p:sp>
      <p:sp>
        <p:nvSpPr>
          <p:cNvPr id="1164" name="In this unit we will deal with the topic of mistakes in entrepreneurship and how to make a good calculation of the cost of our product."/>
          <p:cNvSpPr txBox="1"/>
          <p:nvPr/>
        </p:nvSpPr>
        <p:spPr>
          <a:xfrm>
            <a:off x="6099530" y="3257300"/>
            <a:ext cx="13818487" cy="59652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5800"/>
              </a:lnSpc>
              <a:defRPr sz="2900">
                <a:solidFill>
                  <a:schemeClr val="accent1">
                    <a:hueOff val="114395"/>
                    <a:lumOff val="-24975"/>
                  </a:schemeClr>
                </a:solidFill>
              </a:defRPr>
            </a:lvl1pPr>
          </a:lstStyle>
          <a:p>
            <a:pPr>
              <a:lnSpc>
                <a:spcPct val="100000"/>
              </a:lnSpc>
            </a:pPr>
            <a:r>
              <a:rPr sz="2800" dirty="0"/>
              <a:t>Nesta unidade, trataremos da </a:t>
            </a:r>
            <a:r>
              <a:rPr lang="en-US" sz="2800" dirty="0"/>
              <a:t>digitalização do seu negócio gastronómico rural</a:t>
            </a:r>
            <a:r>
              <a:rPr sz="2800" dirty="0"/>
              <a:t>.</a:t>
            </a:r>
          </a:p>
        </p:txBody>
      </p:sp>
      <p:sp>
        <p:nvSpPr>
          <p:cNvPr id="1165" name="We must be realistic, we cannot believe that just because we set up a business everything is going to be fine overnight. Mistakes do exist, and they are more common than we think, both in large and small companies. Let's get to know the nine most common "/>
          <p:cNvSpPr txBox="1"/>
          <p:nvPr/>
        </p:nvSpPr>
        <p:spPr>
          <a:xfrm>
            <a:off x="7075037" y="4194226"/>
            <a:ext cx="14317110" cy="4628402"/>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p>
            <a:pPr algn="just" defTabSz="457200">
              <a:defRPr sz="2900">
                <a:solidFill>
                  <a:schemeClr val="accent1">
                    <a:hueOff val="114395"/>
                    <a:lumOff val="-24975"/>
                  </a:schemeClr>
                </a:solidFill>
              </a:defRPr>
            </a:pPr>
            <a:r>
              <a:rPr lang="en-US" sz="2800" dirty="0"/>
              <a:t>No mundo empresarial contemporâneo, são necessárias novas abordagens para reforçar a inovação e a invenção nas empresas rurais e, para tal, é necessário definir corretamente um vasto conhecimento e compreensão da tecnologia digital, como pode ser utilizada, quando pode ser utilizada, onde pode ser utilizada e porque é utilizada pelos empresários rurais. As estratégias de marketing promocional que utilizam a tecnologia digital devem ser uma questão central e os seus benefícios devem ser mais bem compreendidos pelos proprietários e gestores de empresas em todo o mundo. </a:t>
            </a:r>
          </a:p>
          <a:p>
            <a:pPr algn="just" defTabSz="457200">
              <a:defRPr sz="2900">
                <a:solidFill>
                  <a:schemeClr val="accent1">
                    <a:hueOff val="114395"/>
                    <a:lumOff val="-24975"/>
                  </a:schemeClr>
                </a:solidFill>
              </a:defRPr>
            </a:pPr>
            <a:r>
              <a:rPr lang="en-US" sz="2800" dirty="0"/>
              <a:t>O acesso a mercados globais, a distribuição eficiente de produtos e o maior conhecimento da marca podem também proporcionar vantagens competitivas e garantir uma comunicação empresarial eficaz</a:t>
            </a:r>
            <a:r>
              <a:rPr sz="2800" dirty="0"/>
              <a:t>.</a:t>
            </a:r>
          </a:p>
        </p:txBody>
      </p:sp>
      <p:grpSp>
        <p:nvGrpSpPr>
          <p:cNvPr id="1171" name="Agrupar"/>
          <p:cNvGrpSpPr/>
          <p:nvPr/>
        </p:nvGrpSpPr>
        <p:grpSpPr>
          <a:xfrm>
            <a:off x="20340637" y="14829510"/>
            <a:ext cx="1300908" cy="446058"/>
            <a:chOff x="0" y="0"/>
            <a:chExt cx="1300907" cy="446057"/>
          </a:xfrm>
        </p:grpSpPr>
        <p:sp>
          <p:nvSpPr>
            <p:cNvPr id="1169"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1170"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pic>
        <p:nvPicPr>
          <p:cNvPr id="3" name="Picture 2" descr="A picture containing outdoor, tree, grass, sky&#10;&#10;Description automatically generated">
            <a:extLst>
              <a:ext uri="{FF2B5EF4-FFF2-40B4-BE49-F238E27FC236}">
                <a16:creationId xmlns:a16="http://schemas.microsoft.com/office/drawing/2014/main" id="{133663D0-D41D-0285-AE78-6285BD27D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9475" y="9378721"/>
            <a:ext cx="9053994" cy="6035996"/>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marL="601903" indent="-601903" defTabSz="943239">
              <a:buSzPct val="100000"/>
              <a:buAutoNum type="arabicPeriod"/>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1174"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1175" name="Now that we know what the errors are, let's break them down:…"/>
          <p:cNvSpPr txBox="1"/>
          <p:nvPr/>
        </p:nvSpPr>
        <p:spPr>
          <a:xfrm>
            <a:off x="6368827" y="2014326"/>
            <a:ext cx="14622265" cy="8644886"/>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just" defTabSz="457200">
              <a:defRPr sz="2900">
                <a:solidFill>
                  <a:schemeClr val="accent1">
                    <a:hueOff val="114395"/>
                    <a:lumOff val="-24975"/>
                  </a:schemeClr>
                </a:solidFill>
              </a:defRPr>
            </a:pPr>
            <a:r>
              <a:rPr lang="en-US" dirty="0"/>
              <a:t>Os principais conceitos da prática empresarial envolvem independência, inovação, tomada de decisões, previsão, execução e sucesso. No entanto, o empreendedorismo rural precisa de ser melhor desenvolvido para melhorar a sua participação económica mais ampla. Uma transformação na forma como o empreendedorismo rural é praticado poderia atrair um maior sucesso empresarial, mas as actividades económicas eficazes só podem ser alcançadas através da digitalização do empreendedorismo rural . A digitalização pode ser descrita em termos dos processos infra-estruturais associados às tecnologias digitais, nos quais a informação analógica é transcrita para a forma digital e aplicada em contextos sociais e institucionais mais amplos</a:t>
            </a:r>
            <a:r>
              <a:rPr dirty="0"/>
              <a:t>.</a:t>
            </a:r>
            <a:endParaRPr lang="en-US" dirty="0"/>
          </a:p>
          <a:p>
            <a:pPr algn="just" defTabSz="457200">
              <a:defRPr sz="2900">
                <a:solidFill>
                  <a:schemeClr val="accent1">
                    <a:hueOff val="114395"/>
                    <a:lumOff val="-24975"/>
                  </a:schemeClr>
                </a:solidFill>
              </a:defRPr>
            </a:pPr>
            <a:endParaRPr lang="en-US" dirty="0"/>
          </a:p>
          <a:p>
            <a:pPr algn="just" defTabSz="457200">
              <a:defRPr sz="2900">
                <a:solidFill>
                  <a:schemeClr val="accent1">
                    <a:hueOff val="114395"/>
                    <a:lumOff val="-24975"/>
                  </a:schemeClr>
                </a:solidFill>
              </a:defRPr>
            </a:pPr>
            <a:r>
              <a:rPr lang="en-US" dirty="0"/>
              <a:t>A importância da digitalização não se limita a produtos, serviços e processos de fabrico, mas inclui um vasto espetro de competências, incluindo marketing, redes de negócios, mix promocional, distribuição de produtos, gestão da cadeia de abastecimento, acesso a mercados internacionais e gestão do crescimento para obter vantagens competitivas.  A digitalização de todos os processos empresariais é possível, e a externalização de certos serviços ou a escassez de capital humano disponível para as empresas rurais podem ser facilmente ultrapassadas, uma vez que a digitalização pode ser utilizada para permitir positivamente o arranque de novas empresas e de potenciais jovens empresários dispostos a operar em ambientes rurais desta forma.</a:t>
            </a:r>
            <a:endParaRPr dirty="0"/>
          </a:p>
        </p:txBody>
      </p:sp>
      <p:sp>
        <p:nvSpPr>
          <p:cNvPr id="1176" name="UNIT 8…"/>
          <p:cNvSpPr txBox="1"/>
          <p:nvPr/>
        </p:nvSpPr>
        <p:spPr>
          <a:xfrm>
            <a:off x="740130" y="2643934"/>
            <a:ext cx="3043223" cy="2583355"/>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457200">
              <a:defRPr sz="2100" b="1">
                <a:solidFill>
                  <a:srgbClr val="FFFFFF"/>
                </a:solidFill>
              </a:defRPr>
            </a:lvl1pPr>
          </a:lstStyle>
          <a:p>
            <a:r>
              <a:rPr dirty="0"/>
              <a:t>UNIDADE </a:t>
            </a:r>
            <a:r>
              <a:rPr lang="en-US" dirty="0"/>
              <a:t>7</a:t>
            </a:r>
          </a:p>
          <a:p>
            <a:r>
              <a:rPr lang="en-US" dirty="0"/>
              <a:t>Como digitalizar um negócio gastronómico rural.</a:t>
            </a:r>
            <a:endParaRPr dirty="0"/>
          </a:p>
        </p:txBody>
      </p:sp>
      <p:grpSp>
        <p:nvGrpSpPr>
          <p:cNvPr id="1179" name="Agrupar"/>
          <p:cNvGrpSpPr/>
          <p:nvPr/>
        </p:nvGrpSpPr>
        <p:grpSpPr>
          <a:xfrm>
            <a:off x="20340637" y="14829510"/>
            <a:ext cx="1300908" cy="446058"/>
            <a:chOff x="0" y="0"/>
            <a:chExt cx="1300907" cy="446057"/>
          </a:xfrm>
        </p:grpSpPr>
        <p:sp>
          <p:nvSpPr>
            <p:cNvPr id="1177"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1178"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1180" name="Rectángulo redondeado"/>
          <p:cNvSpPr/>
          <p:nvPr/>
        </p:nvSpPr>
        <p:spPr>
          <a:xfrm>
            <a:off x="3160643" y="11454064"/>
            <a:ext cx="16065820" cy="3821506"/>
          </a:xfrm>
          <a:prstGeom prst="roundRect">
            <a:avLst>
              <a:gd name="adj" fmla="val 8710"/>
            </a:avLst>
          </a:prstGeom>
          <a:solidFill>
            <a:srgbClr val="FFFFFF"/>
          </a:solidFill>
          <a:ln w="127000">
            <a:solidFill>
              <a:schemeClr val="accent1">
                <a:hueOff val="114395"/>
                <a:lumOff val="-24975"/>
              </a:schemeClr>
            </a:solidFill>
            <a:miter lim="400000"/>
          </a:ln>
        </p:spPr>
        <p:txBody>
          <a:bodyPr lIns="82020" tIns="82020" rIns="82020" bIns="82020" anchor="ctr"/>
          <a:lstStyle/>
          <a:p>
            <a:pPr marL="601903" indent="-601903" defTabSz="943239">
              <a:buSzPct val="100000"/>
              <a:buAutoNum type="arabicPeriod"/>
              <a:defRPr sz="3400">
                <a:solidFill>
                  <a:srgbClr val="FFFFFF"/>
                </a:solidFill>
                <a:latin typeface="Helvetica Neue Medium"/>
                <a:ea typeface="Helvetica Neue Medium"/>
                <a:cs typeface="Helvetica Neue Medium"/>
                <a:sym typeface="Helvetica Neue Medium"/>
              </a:defRPr>
            </a:pPr>
            <a:endParaRPr/>
          </a:p>
        </p:txBody>
      </p:sp>
      <p:sp>
        <p:nvSpPr>
          <p:cNvPr id="1181" name="Which of all the mistakes is the most serious for you, and which do you think you will not make?"/>
          <p:cNvSpPr txBox="1"/>
          <p:nvPr/>
        </p:nvSpPr>
        <p:spPr>
          <a:xfrm>
            <a:off x="6135999" y="11589225"/>
            <a:ext cx="12979157" cy="3551184"/>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5100"/>
              </a:lnSpc>
              <a:defRPr sz="2300" b="1" i="1">
                <a:solidFill>
                  <a:schemeClr val="accent1">
                    <a:hueOff val="114395"/>
                    <a:lumOff val="-24975"/>
                  </a:schemeClr>
                </a:solidFill>
              </a:defRPr>
            </a:lvl1pPr>
          </a:lstStyle>
          <a:p>
            <a:pPr>
              <a:lnSpc>
                <a:spcPct val="100000"/>
              </a:lnSpc>
            </a:pPr>
            <a:r>
              <a:rPr lang="en-US" sz="2000" dirty="0"/>
              <a:t>Poucas investigações foram efectuadas sobre a forma como a digitalização poderia melhorar a sobrevivência e o desenvolvimento das empresas rurais, o que resultou numa falta de conhecimento e compreensão da sua relação com a melhoria do sucesso das indústrias rurais. O conhecimento sobre os benefícios da digitalização das empresas rurais e sobre a forma como esta pode melhorar as capacidades de funcionamento das empresas continua a ser maioritariamente presumido entre profissionais e decisores políticos.</a:t>
            </a:r>
          </a:p>
          <a:p>
            <a:pPr>
              <a:lnSpc>
                <a:spcPct val="100000"/>
              </a:lnSpc>
            </a:pPr>
            <a:endParaRPr lang="en-US" sz="2000" dirty="0"/>
          </a:p>
          <a:p>
            <a:pPr>
              <a:lnSpc>
                <a:spcPct val="100000"/>
              </a:lnSpc>
            </a:pPr>
            <a:r>
              <a:rPr lang="en-US" sz="2000" dirty="0"/>
              <a:t>No entanto, existem muitas provas, numa perspetiva internacional, que indicam que as pequenas empresas, que se encontram geralmente nas zonas rurais, desempenham um papel crucial na criação de uma variedade de</a:t>
            </a:r>
          </a:p>
          <a:p>
            <a:pPr>
              <a:lnSpc>
                <a:spcPct val="100000"/>
              </a:lnSpc>
            </a:pPr>
            <a:r>
              <a:rPr lang="en-US" sz="2000" dirty="0"/>
              <a:t>diferentes economias. </a:t>
            </a:r>
          </a:p>
        </p:txBody>
      </p:sp>
      <p:sp>
        <p:nvSpPr>
          <p:cNvPr id="13" name="Did you know that…?">
            <a:extLst>
              <a:ext uri="{FF2B5EF4-FFF2-40B4-BE49-F238E27FC236}">
                <a16:creationId xmlns:a16="http://schemas.microsoft.com/office/drawing/2014/main" id="{FDF308D7-703E-E8CC-4234-80939DA09C07}"/>
              </a:ext>
            </a:extLst>
          </p:cNvPr>
          <p:cNvSpPr txBox="1"/>
          <p:nvPr/>
        </p:nvSpPr>
        <p:spPr>
          <a:xfrm>
            <a:off x="3421873" y="12089492"/>
            <a:ext cx="2714127" cy="1027416"/>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sz="2800" dirty="0"/>
              <a:t>Sabias que...?</a:t>
            </a:r>
          </a:p>
        </p:txBody>
      </p:sp>
      <p:sp>
        <p:nvSpPr>
          <p:cNvPr id="14" name="Documento aprobado">
            <a:extLst>
              <a:ext uri="{FF2B5EF4-FFF2-40B4-BE49-F238E27FC236}">
                <a16:creationId xmlns:a16="http://schemas.microsoft.com/office/drawing/2014/main" id="{5D3CD4E1-D8A8-DB99-FEEF-CF1A90EE606C}"/>
              </a:ext>
            </a:extLst>
          </p:cNvPr>
          <p:cNvSpPr/>
          <p:nvPr/>
        </p:nvSpPr>
        <p:spPr>
          <a:xfrm>
            <a:off x="3797678" y="13547719"/>
            <a:ext cx="968519" cy="1238363"/>
          </a:xfrm>
          <a:custGeom>
            <a:avLst/>
            <a:gdLst/>
            <a:ahLst/>
            <a:cxnLst>
              <a:cxn ang="0">
                <a:pos x="wd2" y="hd2"/>
              </a:cxn>
              <a:cxn ang="5400000">
                <a:pos x="wd2" y="hd2"/>
              </a:cxn>
              <a:cxn ang="10800000">
                <a:pos x="wd2" y="hd2"/>
              </a:cxn>
              <a:cxn ang="16200000">
                <a:pos x="wd2" y="hd2"/>
              </a:cxn>
            </a:cxnLst>
            <a:rect l="0" t="0" r="r" b="b"/>
            <a:pathLst>
              <a:path w="21599" h="21600" extrusionOk="0">
                <a:moveTo>
                  <a:pt x="213" y="0"/>
                </a:moveTo>
                <a:cubicBezTo>
                  <a:pt x="96" y="0"/>
                  <a:pt x="0" y="72"/>
                  <a:pt x="0" y="162"/>
                </a:cubicBezTo>
                <a:lnTo>
                  <a:pt x="0" y="21438"/>
                </a:lnTo>
                <a:cubicBezTo>
                  <a:pt x="0" y="21528"/>
                  <a:pt x="96" y="21600"/>
                  <a:pt x="213" y="21600"/>
                </a:cubicBezTo>
                <a:lnTo>
                  <a:pt x="21387" y="21600"/>
                </a:lnTo>
                <a:cubicBezTo>
                  <a:pt x="21503" y="21600"/>
                  <a:pt x="21599" y="21528"/>
                  <a:pt x="21599" y="21438"/>
                </a:cubicBezTo>
                <a:lnTo>
                  <a:pt x="21599" y="5895"/>
                </a:lnTo>
                <a:cubicBezTo>
                  <a:pt x="21600" y="5863"/>
                  <a:pt x="21564" y="5837"/>
                  <a:pt x="21522" y="5837"/>
                </a:cubicBezTo>
                <a:lnTo>
                  <a:pt x="14254" y="5837"/>
                </a:lnTo>
                <a:cubicBezTo>
                  <a:pt x="14137" y="5837"/>
                  <a:pt x="14043" y="5765"/>
                  <a:pt x="14043" y="5674"/>
                </a:cubicBezTo>
                <a:lnTo>
                  <a:pt x="14043" y="58"/>
                </a:lnTo>
                <a:cubicBezTo>
                  <a:pt x="14043" y="26"/>
                  <a:pt x="14009" y="0"/>
                  <a:pt x="13968" y="0"/>
                </a:cubicBezTo>
                <a:lnTo>
                  <a:pt x="213" y="0"/>
                </a:lnTo>
                <a:close/>
                <a:moveTo>
                  <a:pt x="15017" y="86"/>
                </a:moveTo>
                <a:cubicBezTo>
                  <a:pt x="14991" y="94"/>
                  <a:pt x="14972" y="114"/>
                  <a:pt x="14972" y="140"/>
                </a:cubicBezTo>
                <a:lnTo>
                  <a:pt x="14972" y="4958"/>
                </a:lnTo>
                <a:cubicBezTo>
                  <a:pt x="14972" y="5048"/>
                  <a:pt x="15065" y="5120"/>
                  <a:pt x="15182" y="5120"/>
                </a:cubicBezTo>
                <a:lnTo>
                  <a:pt x="21418" y="5120"/>
                </a:lnTo>
                <a:cubicBezTo>
                  <a:pt x="21485" y="5120"/>
                  <a:pt x="21518" y="5058"/>
                  <a:pt x="21471" y="5021"/>
                </a:cubicBezTo>
                <a:lnTo>
                  <a:pt x="15100" y="99"/>
                </a:lnTo>
                <a:cubicBezTo>
                  <a:pt x="15076" y="81"/>
                  <a:pt x="15044" y="78"/>
                  <a:pt x="15017" y="86"/>
                </a:cubicBezTo>
                <a:close/>
                <a:moveTo>
                  <a:pt x="16386" y="8273"/>
                </a:moveTo>
                <a:cubicBezTo>
                  <a:pt x="16406" y="8273"/>
                  <a:pt x="16425" y="8279"/>
                  <a:pt x="16441" y="8291"/>
                </a:cubicBezTo>
                <a:lnTo>
                  <a:pt x="18003" y="9497"/>
                </a:lnTo>
                <a:cubicBezTo>
                  <a:pt x="18034" y="9522"/>
                  <a:pt x="18034" y="9560"/>
                  <a:pt x="18003" y="9585"/>
                </a:cubicBezTo>
                <a:lnTo>
                  <a:pt x="8629" y="16827"/>
                </a:lnTo>
                <a:cubicBezTo>
                  <a:pt x="8597" y="16852"/>
                  <a:pt x="8547" y="16852"/>
                  <a:pt x="8515" y="16827"/>
                </a:cubicBezTo>
                <a:lnTo>
                  <a:pt x="3592" y="13027"/>
                </a:lnTo>
                <a:cubicBezTo>
                  <a:pt x="3560" y="13002"/>
                  <a:pt x="3560" y="12962"/>
                  <a:pt x="3592" y="12937"/>
                </a:cubicBezTo>
                <a:lnTo>
                  <a:pt x="5153" y="11731"/>
                </a:lnTo>
                <a:cubicBezTo>
                  <a:pt x="5185" y="11707"/>
                  <a:pt x="5238" y="11707"/>
                  <a:pt x="5269" y="11731"/>
                </a:cubicBezTo>
                <a:lnTo>
                  <a:pt x="8513" y="14238"/>
                </a:lnTo>
                <a:cubicBezTo>
                  <a:pt x="8545" y="14263"/>
                  <a:pt x="8595" y="14263"/>
                  <a:pt x="8627" y="14238"/>
                </a:cubicBezTo>
                <a:lnTo>
                  <a:pt x="16328" y="8291"/>
                </a:lnTo>
                <a:cubicBezTo>
                  <a:pt x="16343" y="8279"/>
                  <a:pt x="16365" y="8273"/>
                  <a:pt x="16386" y="8273"/>
                </a:cubicBez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marL="601903" indent="-601903" defTabSz="943239">
              <a:buSzPct val="100000"/>
              <a:buAutoNum type="arabicPeriod"/>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1186"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1187" name="Starting without a partnership agreement.…"/>
          <p:cNvSpPr txBox="1"/>
          <p:nvPr/>
        </p:nvSpPr>
        <p:spPr>
          <a:xfrm>
            <a:off x="5201536" y="746908"/>
            <a:ext cx="14622265" cy="658084"/>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lvl="2" algn="l" defTabSz="457200">
              <a:defRPr sz="2900">
                <a:solidFill>
                  <a:schemeClr val="accent1">
                    <a:hueOff val="114395"/>
                    <a:lumOff val="-24975"/>
                  </a:schemeClr>
                </a:solidFill>
              </a:defRPr>
            </a:pPr>
            <a:r>
              <a:rPr lang="en-US" sz="3200" b="1" dirty="0" err="1"/>
              <a:t>Fatores</a:t>
            </a:r>
            <a:r>
              <a:rPr lang="en-US" sz="3200" b="1" dirty="0"/>
              <a:t> determinantes da digitalização do empreendedorismo rural</a:t>
            </a:r>
            <a:r>
              <a:rPr sz="3200" b="1" dirty="0"/>
              <a:t>.</a:t>
            </a:r>
          </a:p>
        </p:txBody>
      </p:sp>
      <p:sp>
        <p:nvSpPr>
          <p:cNvPr id="1192" name="UNIT 8…"/>
          <p:cNvSpPr txBox="1"/>
          <p:nvPr/>
        </p:nvSpPr>
        <p:spPr>
          <a:xfrm>
            <a:off x="740130" y="3206459"/>
            <a:ext cx="3043223" cy="1458304"/>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8</a:t>
            </a:r>
          </a:p>
          <a:p>
            <a:pPr algn="l" defTabSz="457200">
              <a:defRPr sz="2100" b="1">
                <a:solidFill>
                  <a:srgbClr val="FFFFFF"/>
                </a:solidFill>
              </a:defRPr>
            </a:pPr>
            <a:r>
              <a:rPr dirty="0"/>
              <a:t>Custos e riscos.</a:t>
            </a:r>
          </a:p>
          <a:p>
            <a:pPr algn="l" defTabSz="457200">
              <a:defRPr sz="2100" b="1">
                <a:solidFill>
                  <a:srgbClr val="FFFFFF"/>
                </a:solidFill>
              </a:defRPr>
            </a:pPr>
            <a:r>
              <a:rPr dirty="0"/>
              <a:t>Como fazer um bom cálculo de custos do produto</a:t>
            </a:r>
          </a:p>
        </p:txBody>
      </p:sp>
      <p:grpSp>
        <p:nvGrpSpPr>
          <p:cNvPr id="1195" name="Agrupar"/>
          <p:cNvGrpSpPr/>
          <p:nvPr/>
        </p:nvGrpSpPr>
        <p:grpSpPr>
          <a:xfrm>
            <a:off x="20340637" y="14829510"/>
            <a:ext cx="1300908" cy="446058"/>
            <a:chOff x="0" y="0"/>
            <a:chExt cx="1300907" cy="446057"/>
          </a:xfrm>
        </p:grpSpPr>
        <p:sp>
          <p:nvSpPr>
            <p:cNvPr id="1193"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1194"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13" name="We must be realistic, we cannot believe that just because we set up a business everything is going to be fine overnight. Mistakes do exist, and they are more common than we think, both in large and small companies. Let's get to know the nine most common ">
            <a:extLst>
              <a:ext uri="{FF2B5EF4-FFF2-40B4-BE49-F238E27FC236}">
                <a16:creationId xmlns:a16="http://schemas.microsoft.com/office/drawing/2014/main" id="{73A0F71A-12D4-ADA6-1E67-83415E04A55F}"/>
              </a:ext>
            </a:extLst>
          </p:cNvPr>
          <p:cNvSpPr txBox="1"/>
          <p:nvPr/>
        </p:nvSpPr>
        <p:spPr>
          <a:xfrm>
            <a:off x="6115918" y="1546152"/>
            <a:ext cx="15193578" cy="1346158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p>
            <a:pPr algn="just" defTabSz="457200">
              <a:defRPr sz="2900">
                <a:solidFill>
                  <a:schemeClr val="accent1">
                    <a:hueOff val="114395"/>
                    <a:lumOff val="-24975"/>
                  </a:schemeClr>
                </a:solidFill>
              </a:defRPr>
            </a:pPr>
            <a:r>
              <a:rPr lang="en-US" sz="2700" b="1" dirty="0"/>
              <a:t>1. Desenvolvimento tecnológico </a:t>
            </a:r>
          </a:p>
          <a:p>
            <a:pPr algn="just" defTabSz="457200">
              <a:defRPr sz="2900">
                <a:solidFill>
                  <a:schemeClr val="accent1">
                    <a:hueOff val="114395"/>
                    <a:lumOff val="-24975"/>
                  </a:schemeClr>
                </a:solidFill>
              </a:defRPr>
            </a:pPr>
            <a:r>
              <a:rPr lang="en-US" sz="2700" dirty="0"/>
              <a:t>A fim de alcançar oportunidades de desenvolvimento comunitário, melhorias académicas, sociais</a:t>
            </a:r>
          </a:p>
          <a:p>
            <a:pPr algn="just" defTabSz="457200">
              <a:defRPr sz="2900">
                <a:solidFill>
                  <a:schemeClr val="accent1">
                    <a:hueOff val="114395"/>
                    <a:lumOff val="-24975"/>
                  </a:schemeClr>
                </a:solidFill>
              </a:defRPr>
            </a:pPr>
            <a:r>
              <a:rPr lang="en-US" sz="2700" dirty="0"/>
              <a:t>Para promover a mudança e o crescimento político e empresarial, os governos devem dar prioridade à instalação de tecnologias de fibra ótica, tornando assim a conetividade de banda larga acessível às comunidades rurais. A disponibilização de conetividade de fibra ótica a todas as residências nas zonas rurais não só permitiria a comunicação doméstica como também a digitalização das iniciativas empresariais rurais. Acredita-se que, através de alianças estratégicas de parceria com o sector privado, o sector público e os governos dos países desenvolvidos e em desenvolvimento estão a permitir a criação de infra-estruturas digitais que garantirão a digitalização de todas as zonas rurais. </a:t>
            </a:r>
          </a:p>
          <a:p>
            <a:pPr algn="just" defTabSz="457200">
              <a:defRPr sz="2900">
                <a:solidFill>
                  <a:schemeClr val="accent1">
                    <a:hueOff val="114395"/>
                    <a:lumOff val="-24975"/>
                  </a:schemeClr>
                </a:solidFill>
              </a:defRPr>
            </a:pPr>
            <a:endParaRPr lang="en-US" sz="2700" dirty="0"/>
          </a:p>
          <a:p>
            <a:pPr algn="just" defTabSz="457200">
              <a:defRPr sz="2900">
                <a:solidFill>
                  <a:schemeClr val="accent1">
                    <a:hueOff val="114395"/>
                    <a:lumOff val="-24975"/>
                  </a:schemeClr>
                </a:solidFill>
              </a:defRPr>
            </a:pPr>
            <a:r>
              <a:rPr lang="en-US" sz="2700" b="1" dirty="0"/>
              <a:t>2. </a:t>
            </a:r>
            <a:r>
              <a:rPr lang="en-US" sz="2700" b="1" dirty="0" err="1"/>
              <a:t>Fatores</a:t>
            </a:r>
            <a:r>
              <a:rPr lang="en-US" sz="2700" b="1" dirty="0"/>
              <a:t> socioeconómicos</a:t>
            </a:r>
          </a:p>
          <a:p>
            <a:pPr algn="just" defTabSz="457200">
              <a:defRPr sz="2900">
                <a:solidFill>
                  <a:schemeClr val="accent1">
                    <a:hueOff val="114395"/>
                    <a:lumOff val="-24975"/>
                  </a:schemeClr>
                </a:solidFill>
              </a:defRPr>
            </a:pPr>
            <a:r>
              <a:rPr lang="en-US" sz="2700" dirty="0" err="1"/>
              <a:t>Os</a:t>
            </a:r>
            <a:r>
              <a:rPr lang="en-US" sz="2700" dirty="0"/>
              <a:t> </a:t>
            </a:r>
            <a:r>
              <a:rPr lang="en-US" sz="2700" dirty="0" err="1"/>
              <a:t>fatores</a:t>
            </a:r>
            <a:r>
              <a:rPr lang="en-US" sz="2700" dirty="0"/>
              <a:t> socioeconómicos são aspectos fundamentais que influenciam o comportamento empresarial e o funcionamento das empresas. O crescimento económico é uma função tanto do crescimento dos recursos como da taxa de mudança tecnológica, sendo a terra, o trabalho, o capital e o espírito empresarial os recursos dos </a:t>
            </a:r>
            <a:r>
              <a:rPr lang="en-US" sz="2700" dirty="0" err="1"/>
              <a:t>fatores</a:t>
            </a:r>
            <a:r>
              <a:rPr lang="en-US" sz="2700" dirty="0"/>
              <a:t> de produção. Os economistas, que estudaram os efeitos destes recursos </a:t>
            </a:r>
            <a:r>
              <a:rPr lang="en-US" sz="2700" dirty="0" err="1"/>
              <a:t>ou</a:t>
            </a:r>
            <a:r>
              <a:rPr lang="en-US" sz="2700" dirty="0"/>
              <a:t> </a:t>
            </a:r>
            <a:r>
              <a:rPr lang="en-US" sz="2700" dirty="0" err="1"/>
              <a:t>fatores</a:t>
            </a:r>
            <a:r>
              <a:rPr lang="en-US" sz="2700" dirty="0"/>
              <a:t> de produção na identificação das causas do crescimento económico, reconhecem o crescimento do espírito empresarial como a sua principal fonte. A principal contribuição para o crescimento económico de todas as nações é a do fator empresarial, porque são os empresários que contribuem com métodos para atingir objectivos específicos, que incluem as inovações responsáveis pelo progresso tecnológico. Por conseguinte, não é o aumento da quantidade dos outros </a:t>
            </a:r>
            <a:r>
              <a:rPr lang="en-US" sz="2700" dirty="0" err="1"/>
              <a:t>fatores</a:t>
            </a:r>
            <a:r>
              <a:rPr lang="en-US" sz="2700" dirty="0"/>
              <a:t> de produção que promove o desenvolvimento económico, mas sim os esforços dos empresários, que assumem os riscos da inovação e organizam e coordenam todos </a:t>
            </a:r>
            <a:r>
              <a:rPr lang="en-US" sz="2700" dirty="0" err="1"/>
              <a:t>os</a:t>
            </a:r>
            <a:r>
              <a:rPr lang="en-US" sz="2700" dirty="0"/>
              <a:t> </a:t>
            </a:r>
            <a:r>
              <a:rPr lang="en-US" sz="2700" dirty="0" err="1"/>
              <a:t>fatores</a:t>
            </a:r>
            <a:r>
              <a:rPr lang="en-US" sz="2700" dirty="0"/>
              <a:t> de produção das </a:t>
            </a:r>
            <a:r>
              <a:rPr lang="en-US" sz="2700" dirty="0" err="1"/>
              <a:t>empresas</a:t>
            </a:r>
            <a:r>
              <a:rPr lang="en-US" sz="2700" dirty="0"/>
              <a:t>.</a:t>
            </a:r>
          </a:p>
          <a:p>
            <a:pPr algn="just" defTabSz="457200">
              <a:defRPr sz="2900">
                <a:solidFill>
                  <a:schemeClr val="accent1">
                    <a:hueOff val="114395"/>
                    <a:lumOff val="-24975"/>
                  </a:schemeClr>
                </a:solidFill>
              </a:defRPr>
            </a:pPr>
            <a:endParaRPr lang="en-US" sz="2700" dirty="0"/>
          </a:p>
          <a:p>
            <a:pPr algn="just" defTabSz="457200">
              <a:defRPr sz="2900">
                <a:solidFill>
                  <a:schemeClr val="accent1">
                    <a:hueOff val="114395"/>
                    <a:lumOff val="-24975"/>
                  </a:schemeClr>
                </a:solidFill>
              </a:defRPr>
            </a:pPr>
            <a:r>
              <a:rPr lang="en-US" sz="2700" b="1" dirty="0"/>
              <a:t>3. </a:t>
            </a:r>
            <a:r>
              <a:rPr lang="en-US" sz="2700" b="1" dirty="0" err="1"/>
              <a:t>Obstáculos</a:t>
            </a:r>
            <a:r>
              <a:rPr lang="en-US" sz="2700" b="1" dirty="0"/>
              <a:t> à digitalização do empreendedorismo rural</a:t>
            </a:r>
          </a:p>
          <a:p>
            <a:pPr algn="just" defTabSz="457200">
              <a:defRPr sz="2900">
                <a:solidFill>
                  <a:schemeClr val="accent1">
                    <a:hueOff val="114395"/>
                    <a:lumOff val="-24975"/>
                  </a:schemeClr>
                </a:solidFill>
              </a:defRPr>
            </a:pPr>
            <a:r>
              <a:rPr lang="en-US" sz="2700" dirty="0"/>
              <a:t>O empreendedorismo rural enfrenta os desafios da escassez de recursos financeiros, das </a:t>
            </a:r>
            <a:r>
              <a:rPr lang="en-US" sz="2700" dirty="0" err="1"/>
              <a:t>deficiências</a:t>
            </a:r>
            <a:r>
              <a:rPr lang="en-US" sz="2700" dirty="0"/>
              <a:t> de rede, eletricidade, equipamento, comercialização, mercados pequenos e distantes, sistemas de transporte deficientes e corrupção. Em muitos países, as escassas infra-estruturas, o fraco acesso à tecnologia e a falta de conetividade de banda larga e de estradas em boas condições são os principais desafios ao desenvolvimento.</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marL="601903" indent="-601903" defTabSz="943239">
              <a:buSzPct val="100000"/>
              <a:buAutoNum type="arabicPeriod"/>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1186"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1187" name="Starting without a partnership agreement.…"/>
          <p:cNvSpPr txBox="1"/>
          <p:nvPr/>
        </p:nvSpPr>
        <p:spPr>
          <a:xfrm>
            <a:off x="5221415" y="1865463"/>
            <a:ext cx="14622265" cy="658084"/>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lvl="2" algn="l" defTabSz="457200">
              <a:defRPr sz="2900">
                <a:solidFill>
                  <a:schemeClr val="accent1">
                    <a:hueOff val="114395"/>
                    <a:lumOff val="-24975"/>
                  </a:schemeClr>
                </a:solidFill>
              </a:defRPr>
            </a:pPr>
            <a:r>
              <a:rPr lang="en-US" sz="3200" b="1" dirty="0" err="1"/>
              <a:t>Fatores</a:t>
            </a:r>
            <a:r>
              <a:rPr lang="en-US" sz="3200" b="1" dirty="0"/>
              <a:t> de digitalização do empreendedorismo rural</a:t>
            </a:r>
            <a:r>
              <a:rPr sz="3200" b="1" dirty="0"/>
              <a:t>.</a:t>
            </a:r>
          </a:p>
        </p:txBody>
      </p:sp>
      <p:sp>
        <p:nvSpPr>
          <p:cNvPr id="1192" name="UNIT 8…"/>
          <p:cNvSpPr txBox="1"/>
          <p:nvPr/>
        </p:nvSpPr>
        <p:spPr>
          <a:xfrm>
            <a:off x="740130" y="3206458"/>
            <a:ext cx="3043223" cy="1458304"/>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algn="l" defTabSz="457200">
              <a:defRPr sz="2100" b="1">
                <a:solidFill>
                  <a:srgbClr val="FFFFFF"/>
                </a:solidFill>
              </a:defRPr>
            </a:pPr>
            <a:r>
              <a:rPr lang="en-US" dirty="0"/>
              <a:t>UNIDADE 7</a:t>
            </a:r>
          </a:p>
          <a:p>
            <a:pPr algn="l" defTabSz="457200">
              <a:defRPr sz="2100" b="1">
                <a:solidFill>
                  <a:srgbClr val="FFFFFF"/>
                </a:solidFill>
              </a:defRPr>
            </a:pPr>
            <a:r>
              <a:rPr lang="en-US" dirty="0"/>
              <a:t>Como digitalizar um negócio gastronómico rural.</a:t>
            </a:r>
          </a:p>
        </p:txBody>
      </p:sp>
      <p:grpSp>
        <p:nvGrpSpPr>
          <p:cNvPr id="1195" name="Agrupar"/>
          <p:cNvGrpSpPr/>
          <p:nvPr/>
        </p:nvGrpSpPr>
        <p:grpSpPr>
          <a:xfrm>
            <a:off x="20340637" y="14829510"/>
            <a:ext cx="1300908" cy="446058"/>
            <a:chOff x="0" y="0"/>
            <a:chExt cx="1300907" cy="446057"/>
          </a:xfrm>
        </p:grpSpPr>
        <p:sp>
          <p:nvSpPr>
            <p:cNvPr id="1193"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1194"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13" name="We must be realistic, we cannot believe that just because we set up a business everything is going to be fine overnight. Mistakes do exist, and they are more common than we think, both in large and small companies. Let's get to know the nine most common ">
            <a:extLst>
              <a:ext uri="{FF2B5EF4-FFF2-40B4-BE49-F238E27FC236}">
                <a16:creationId xmlns:a16="http://schemas.microsoft.com/office/drawing/2014/main" id="{73A0F71A-12D4-ADA6-1E67-83415E04A55F}"/>
              </a:ext>
            </a:extLst>
          </p:cNvPr>
          <p:cNvSpPr txBox="1"/>
          <p:nvPr/>
        </p:nvSpPr>
        <p:spPr>
          <a:xfrm>
            <a:off x="6115918" y="3023477"/>
            <a:ext cx="14224718" cy="10506934"/>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square" lIns="82020" tIns="82020" rIns="82020" bIns="82020" anchor="ctr">
            <a:spAutoFit/>
          </a:bodyPr>
          <a:lstStyle/>
          <a:p>
            <a:pPr algn="just" defTabSz="457200">
              <a:defRPr sz="2900">
                <a:solidFill>
                  <a:schemeClr val="accent1">
                    <a:hueOff val="114395"/>
                    <a:lumOff val="-24975"/>
                  </a:schemeClr>
                </a:solidFill>
              </a:defRPr>
            </a:pPr>
            <a:r>
              <a:rPr lang="en-US" sz="2800" b="1" dirty="0"/>
              <a:t>4. </a:t>
            </a:r>
            <a:r>
              <a:rPr lang="en-US" sz="2800" b="1" dirty="0" err="1"/>
              <a:t>Recursos</a:t>
            </a:r>
            <a:r>
              <a:rPr lang="en-US" sz="2800" b="1" dirty="0"/>
              <a:t> empresariais rurais</a:t>
            </a:r>
          </a:p>
          <a:p>
            <a:pPr algn="just" defTabSz="457200">
              <a:defRPr sz="2900">
                <a:solidFill>
                  <a:schemeClr val="accent1">
                    <a:hueOff val="114395"/>
                    <a:lumOff val="-24975"/>
                  </a:schemeClr>
                </a:solidFill>
              </a:defRPr>
            </a:pPr>
            <a:r>
              <a:rPr lang="en-US" sz="2800" dirty="0"/>
              <a:t>Os próprios proprietários/gestores de PME não possuem as competências e capacidades necessárias para a criação e funcionamento de empresas e, como as empresas rurais se caracterizam por </a:t>
            </a:r>
            <a:r>
              <a:rPr lang="en-US" sz="2800" dirty="0" err="1"/>
              <a:t>muitos</a:t>
            </a:r>
            <a:r>
              <a:rPr lang="en-US" sz="2800" dirty="0"/>
              <a:t> </a:t>
            </a:r>
            <a:r>
              <a:rPr lang="en-US" sz="2800" dirty="0" err="1"/>
              <a:t>fatores</a:t>
            </a:r>
            <a:r>
              <a:rPr lang="en-US" sz="2800" dirty="0"/>
              <a:t> difíceis, tais como recursos limitados, as suas pequenas dimensões e localizações dispersas e remotas, os custos de transação para as actividades rurais são elevados, o que resulta, em grande medida, do tempo necessário para garantir o cumprimento das normas comerciais. As empresas rurais enfrentam riscos que vão desde a gestão dos desequilíbrios de poder a que estão sujeitas em comparação com as empresas de maior dimensão, até aos compradores que podem influenciar os termos, as condições e os requisitos normalizados para efetuar vendas. Além disso, as empresas rurais têm um acesso limitado à informação actualizada sobre o mercado, principalmente devido à debilidade das infra-estruturas de transporte e de comunicação, em especial no meio rural, o que torna extremamente difícil a participação dessas empresas em mercados de elevado valor.</a:t>
            </a:r>
          </a:p>
          <a:p>
            <a:pPr algn="just" defTabSz="457200">
              <a:defRPr sz="2900">
                <a:solidFill>
                  <a:schemeClr val="accent1">
                    <a:hueOff val="114395"/>
                    <a:lumOff val="-24975"/>
                  </a:schemeClr>
                </a:solidFill>
              </a:defRPr>
            </a:pPr>
            <a:endParaRPr lang="en-US" sz="2800" dirty="0"/>
          </a:p>
          <a:p>
            <a:pPr algn="just" defTabSz="457200">
              <a:defRPr sz="2900">
                <a:solidFill>
                  <a:schemeClr val="accent1">
                    <a:hueOff val="114395"/>
                    <a:lumOff val="-24975"/>
                  </a:schemeClr>
                </a:solidFill>
              </a:defRPr>
            </a:pPr>
            <a:r>
              <a:rPr lang="en-US" sz="2800" b="1" dirty="0"/>
              <a:t>5. </a:t>
            </a:r>
            <a:r>
              <a:rPr lang="en-US" sz="2800" b="1" dirty="0" err="1"/>
              <a:t>Desafios</a:t>
            </a:r>
            <a:r>
              <a:rPr lang="en-US" sz="2800" b="1" dirty="0"/>
              <a:t> institucionais ao empreendedorismo rural</a:t>
            </a:r>
          </a:p>
          <a:p>
            <a:pPr algn="just" defTabSz="457200">
              <a:defRPr sz="2900">
                <a:solidFill>
                  <a:schemeClr val="accent1">
                    <a:hueOff val="114395"/>
                    <a:lumOff val="-24975"/>
                  </a:schemeClr>
                </a:solidFill>
              </a:defRPr>
            </a:pPr>
            <a:r>
              <a:rPr lang="en-US" sz="2800" dirty="0"/>
              <a:t>O desencadeamento do espírito empresarial exige um ambiente que permita aos empresários criar, explorar, gerir e, se necessário, encerrar empresas, num contexto em que seja garantido o cumprimento do Estado de direito que rege os procedimentos de divulgação, licenciamento e registo e a proteção da propriedade física e intelectual. O quadro regulamentar existente deve incentivar as pessoas a lançarem as suas próprias empresas, a tentarem novas ideias de negócio e a assumirem riscos calculados, mantendo ao mesmo tempo os encargos administrativos ao mínimo necessário para apoiar objectivos de política pública e de desenvolvimento sustentáveis. </a:t>
            </a:r>
          </a:p>
        </p:txBody>
      </p:sp>
    </p:spTree>
    <p:extLst>
      <p:ext uri="{BB962C8B-B14F-4D97-AF65-F5344CB8AC3E}">
        <p14:creationId xmlns:p14="http://schemas.microsoft.com/office/powerpoint/2010/main" val="126754874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dirty="0"/>
          </a:p>
        </p:txBody>
      </p:sp>
      <p:pic>
        <p:nvPicPr>
          <p:cNvPr id="189"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190" name="UNIT 1…"/>
          <p:cNvSpPr txBox="1"/>
          <p:nvPr/>
        </p:nvSpPr>
        <p:spPr>
          <a:xfrm>
            <a:off x="6099530" y="746908"/>
            <a:ext cx="15493092" cy="12168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lnSpc>
                <a:spcPts val="9200"/>
              </a:lnSpc>
              <a:defRPr sz="5700" b="1">
                <a:solidFill>
                  <a:schemeClr val="accent1">
                    <a:hueOff val="114395"/>
                    <a:lumOff val="-24975"/>
                  </a:schemeClr>
                </a:solidFill>
              </a:defRPr>
            </a:pPr>
            <a:r>
              <a:rPr lang="en-US" dirty="0"/>
              <a:t>INTRODUÇÃO</a:t>
            </a:r>
            <a:endParaRPr dirty="0"/>
          </a:p>
        </p:txBody>
      </p:sp>
      <p:sp>
        <p:nvSpPr>
          <p:cNvPr id="191" name="Welcome to this first Handbook! Today you start a path full of challenges to become an entrepreneur in rural areas. We know that the road is not easy, so we want to offer you all kinds of resources to make everything easier."/>
          <p:cNvSpPr txBox="1"/>
          <p:nvPr/>
        </p:nvSpPr>
        <p:spPr>
          <a:xfrm>
            <a:off x="6099530" y="2192179"/>
            <a:ext cx="14618849" cy="11984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just" defTabSz="457200">
              <a:lnSpc>
                <a:spcPts val="5700"/>
              </a:lnSpc>
              <a:defRPr sz="2800">
                <a:solidFill>
                  <a:schemeClr val="accent1">
                    <a:hueOff val="114395"/>
                    <a:lumOff val="-24975"/>
                  </a:schemeClr>
                </a:solidFill>
              </a:defRPr>
            </a:lvl1pPr>
          </a:lstStyle>
          <a:p>
            <a:pPr>
              <a:lnSpc>
                <a:spcPct val="100000"/>
              </a:lnSpc>
            </a:pPr>
            <a:r>
              <a:rPr lang="en-US" sz="3200" dirty="0"/>
              <a:t>O turismo gastronómico é, segundo a OMT, </a:t>
            </a:r>
            <a:r>
              <a:rPr lang="en-US" sz="3200" b="1" dirty="0">
                <a:solidFill>
                  <a:schemeClr val="accent4">
                    <a:hueOff val="-476017"/>
                    <a:lumOff val="-10042"/>
                  </a:schemeClr>
                </a:solidFill>
              </a:rPr>
              <a:t>"um tipo de atividade turística caracterizada pela experiência dos visitantes ligada à alimentação e aos produtos e actividades conexos durante a viagem, incluindo experiências culinárias autênticas, tradicionais e/ou inovadoras"</a:t>
            </a:r>
            <a:r>
              <a:rPr lang="en-US" sz="3200" dirty="0"/>
              <a:t>.  </a:t>
            </a:r>
          </a:p>
          <a:p>
            <a:pPr>
              <a:lnSpc>
                <a:spcPct val="100000"/>
              </a:lnSpc>
            </a:pPr>
            <a:endParaRPr lang="en-US" sz="3200" dirty="0"/>
          </a:p>
          <a:p>
            <a:pPr>
              <a:lnSpc>
                <a:spcPct val="100000"/>
              </a:lnSpc>
            </a:pPr>
            <a:r>
              <a:rPr lang="en-US" sz="3200" dirty="0"/>
              <a:t>Este tipo de turismo baseia-se no património gastronómico e, surpreendentemente, só foi plenamente reconhecido em 2010, quando a UNESCO incluiu na lista do património cultural imaterial a cozinha tradicional do México, as refeições </a:t>
            </a:r>
            <a:r>
              <a:rPr lang="en-US" sz="3200" dirty="0" err="1"/>
              <a:t>gastronómicas</a:t>
            </a:r>
            <a:r>
              <a:rPr lang="en-US" sz="3200" dirty="0"/>
              <a:t> </a:t>
            </a:r>
            <a:r>
              <a:rPr lang="en-US" sz="3200" dirty="0" err="1"/>
              <a:t>em</a:t>
            </a:r>
            <a:r>
              <a:rPr lang="en-US" sz="3200" dirty="0"/>
              <a:t> francês e o artesanato de pão de gengibre do norte da Croácia. </a:t>
            </a:r>
          </a:p>
          <a:p>
            <a:pPr>
              <a:lnSpc>
                <a:spcPct val="100000"/>
              </a:lnSpc>
            </a:pPr>
            <a:endParaRPr lang="en-US" sz="3200" dirty="0"/>
          </a:p>
          <a:p>
            <a:pPr>
              <a:lnSpc>
                <a:spcPct val="100000"/>
              </a:lnSpc>
            </a:pPr>
            <a:r>
              <a:rPr lang="en-US" sz="3200" dirty="0"/>
              <a:t>O património cultural imaterial inclui tradições, expressões vivas herdadas dos nossos antepassados e transmitidas aos nossos descendentes, tais como tradições orais, artes performativas, práticas sociais, rituais, eventos festivos, conhecimentos e práticas relacionados com a natureza e o universo, ou as competências necessárias para produzir artesanato tradicional.</a:t>
            </a:r>
          </a:p>
          <a:p>
            <a:pPr>
              <a:lnSpc>
                <a:spcPct val="100000"/>
              </a:lnSpc>
            </a:pPr>
            <a:endParaRPr lang="en-US" sz="3200" dirty="0"/>
          </a:p>
          <a:p>
            <a:pPr>
              <a:lnSpc>
                <a:spcPct val="100000"/>
              </a:lnSpc>
            </a:pPr>
            <a:r>
              <a:rPr lang="en-US" sz="3200" dirty="0"/>
              <a:t>A gastronomia é o elemento que liga a identidade de um lugar, as características históricas e o património. É o ponto de ligação entre a tradição e a modernidade, entre o específico e o universal.</a:t>
            </a:r>
          </a:p>
          <a:p>
            <a:pPr>
              <a:lnSpc>
                <a:spcPct val="100000"/>
              </a:lnSpc>
            </a:pPr>
            <a:endParaRPr lang="en-US" sz="3200" dirty="0"/>
          </a:p>
          <a:p>
            <a:pPr>
              <a:lnSpc>
                <a:spcPct val="100000"/>
              </a:lnSpc>
            </a:pPr>
            <a:r>
              <a:rPr lang="en-US" sz="3200" dirty="0"/>
              <a:t>Fazendo parte da história, da cultura, da identidade, da economia e da vida social, o património gastronómico, juntamente com o turismo, pode ser o ponto-chave para revitalizar a economia de uma </a:t>
            </a:r>
            <a:r>
              <a:rPr lang="en-US" sz="3200" dirty="0" err="1"/>
              <a:t>região</a:t>
            </a:r>
            <a:r>
              <a:rPr lang="en-US" sz="3200" dirty="0"/>
              <a:t>.</a:t>
            </a:r>
            <a:endParaRPr sz="3200" dirty="0"/>
          </a:p>
        </p:txBody>
      </p:sp>
      <p:grpSp>
        <p:nvGrpSpPr>
          <p:cNvPr id="202" name="Agrupar"/>
          <p:cNvGrpSpPr/>
          <p:nvPr/>
        </p:nvGrpSpPr>
        <p:grpSpPr>
          <a:xfrm>
            <a:off x="20340637" y="14829510"/>
            <a:ext cx="1300908" cy="446058"/>
            <a:chOff x="0" y="0"/>
            <a:chExt cx="1300907" cy="446057"/>
          </a:xfrm>
        </p:grpSpPr>
        <p:sp>
          <p:nvSpPr>
            <p:cNvPr id="200"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dirty="0"/>
            </a:p>
          </p:txBody>
        </p:sp>
        <p:sp>
          <p:nvSpPr>
            <p:cNvPr id="201"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dirty="0"/>
            </a:p>
          </p:txBody>
        </p:sp>
      </p:gr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marL="601903" indent="-601903" defTabSz="943239">
              <a:buSzPct val="100000"/>
              <a:buAutoNum type="arabicPeriod"/>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1275"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1276" name="Unit 8…"/>
          <p:cNvSpPr txBox="1"/>
          <p:nvPr/>
        </p:nvSpPr>
        <p:spPr>
          <a:xfrm>
            <a:off x="8715136" y="1095099"/>
            <a:ext cx="8858726" cy="1873802"/>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none" lIns="82020" tIns="82020" rIns="82020" bIns="82020" anchor="ctr">
            <a:spAutoFit/>
          </a:bodyPr>
          <a:lstStyle/>
          <a:p>
            <a:pPr defTabSz="738187">
              <a:defRPr sz="3200">
                <a:solidFill>
                  <a:schemeClr val="accent1">
                    <a:hueOff val="114395"/>
                    <a:lumOff val="-24975"/>
                  </a:schemeClr>
                </a:solidFill>
                <a:latin typeface="Helvetica"/>
                <a:ea typeface="Helvetica"/>
                <a:cs typeface="Helvetica"/>
                <a:sym typeface="Helvetica"/>
              </a:defRPr>
            </a:pPr>
            <a:r>
              <a:rPr dirty="0"/>
              <a:t>Unidade </a:t>
            </a:r>
            <a:r>
              <a:rPr lang="el-GR" dirty="0"/>
              <a:t>7</a:t>
            </a:r>
            <a:endParaRPr dirty="0"/>
          </a:p>
          <a:p>
            <a:pPr defTabSz="738187">
              <a:defRPr sz="5000">
                <a:solidFill>
                  <a:schemeClr val="accent1">
                    <a:hueOff val="114395"/>
                    <a:lumOff val="-24975"/>
                  </a:schemeClr>
                </a:solidFill>
                <a:latin typeface="A.C.M.E. Secret Agent"/>
                <a:ea typeface="A.C.M.E. Secret Agent"/>
                <a:cs typeface="A.C.M.E. Secret Agent"/>
                <a:sym typeface="A.C.M.E. Secret Agent"/>
              </a:defRPr>
            </a:pPr>
            <a:r>
              <a:rPr dirty="0"/>
              <a:t>Perguntas de </a:t>
            </a:r>
            <a:r>
              <a:rPr lang="en-GB" dirty="0" err="1"/>
              <a:t>correção</a:t>
            </a:r>
            <a:r>
              <a:rPr lang="en-GB" dirty="0"/>
              <a:t> </a:t>
            </a:r>
            <a:r>
              <a:rPr lang="en-GB" dirty="0" err="1"/>
              <a:t>autónoma</a:t>
            </a:r>
            <a:endParaRPr dirty="0"/>
          </a:p>
          <a:p>
            <a:pPr defTabSz="738187">
              <a:defRPr sz="2900">
                <a:solidFill>
                  <a:schemeClr val="accent1">
                    <a:hueOff val="114395"/>
                    <a:lumOff val="-24975"/>
                  </a:schemeClr>
                </a:solidFill>
                <a:latin typeface="Helvetica"/>
                <a:ea typeface="Helvetica"/>
                <a:cs typeface="Helvetica"/>
                <a:sym typeface="Helvetica"/>
              </a:defRPr>
            </a:pPr>
            <a:r>
              <a:rPr lang="pt-PT" dirty="0"/>
              <a:t>I</a:t>
            </a:r>
            <a:r>
              <a:rPr dirty="0" err="1"/>
              <a:t>ndique</a:t>
            </a:r>
            <a:r>
              <a:rPr dirty="0"/>
              <a:t> a </a:t>
            </a:r>
            <a:r>
              <a:rPr dirty="0" err="1"/>
              <a:t>resposta</a:t>
            </a:r>
            <a:r>
              <a:rPr dirty="0"/>
              <a:t> </a:t>
            </a:r>
            <a:r>
              <a:rPr lang="en-GB" dirty="0" err="1"/>
              <a:t>correta</a:t>
            </a:r>
            <a:endParaRPr dirty="0"/>
          </a:p>
        </p:txBody>
      </p:sp>
      <p:sp>
        <p:nvSpPr>
          <p:cNvPr id="1278" name="QUESTION 1…"/>
          <p:cNvSpPr txBox="1"/>
          <p:nvPr/>
        </p:nvSpPr>
        <p:spPr>
          <a:xfrm>
            <a:off x="6560254" y="3638225"/>
            <a:ext cx="14692492" cy="8471550"/>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numCol="2" spcCol="734624"/>
          <a:lstStyle/>
          <a:p>
            <a:pPr algn="l" defTabSz="457200">
              <a:defRPr b="1">
                <a:solidFill>
                  <a:schemeClr val="accent1">
                    <a:hueOff val="114395"/>
                    <a:lumOff val="-24975"/>
                  </a:schemeClr>
                </a:solidFill>
              </a:defRPr>
            </a:pPr>
            <a:r>
              <a:rPr dirty="0"/>
              <a:t>PERGUNTA 1</a:t>
            </a:r>
          </a:p>
          <a:p>
            <a:pPr algn="l" defTabSz="457200">
              <a:defRPr>
                <a:solidFill>
                  <a:schemeClr val="accent1">
                    <a:hueOff val="114395"/>
                    <a:lumOff val="-24975"/>
                  </a:schemeClr>
                </a:solidFill>
              </a:defRPr>
            </a:pPr>
            <a:r>
              <a:rPr lang="en-US" dirty="0"/>
              <a:t>Uma transformação na forma como o empreendedorismo rural é praticado poderia atrair um maior sucesso empresarial através da digitalização do empreendedorismo rural </a:t>
            </a:r>
            <a:endParaRPr dirty="0"/>
          </a:p>
          <a:p>
            <a:pPr marL="355599" lvl="1" indent="-355599" algn="l" defTabSz="457200">
              <a:buSzPct val="100000"/>
              <a:buAutoNum type="alphaLcParenR"/>
              <a:defRPr>
                <a:solidFill>
                  <a:schemeClr val="accent1">
                    <a:hueOff val="114395"/>
                    <a:lumOff val="-24975"/>
                  </a:schemeClr>
                </a:solidFill>
              </a:defRPr>
            </a:pPr>
            <a:r>
              <a:rPr lang="en-US" dirty="0">
                <a:solidFill>
                  <a:schemeClr val="accent3">
                    <a:hueOff val="362282"/>
                    <a:satOff val="31803"/>
                    <a:lumOff val="-18242"/>
                  </a:schemeClr>
                </a:solidFill>
              </a:rPr>
              <a:t>Verdadeiro</a:t>
            </a:r>
          </a:p>
          <a:p>
            <a:pPr marL="355599" lvl="1" indent="-355599" algn="l" defTabSz="457200">
              <a:buSzPct val="100000"/>
              <a:buAutoNum type="alphaLcParenR"/>
              <a:defRPr>
                <a:solidFill>
                  <a:schemeClr val="accent1">
                    <a:hueOff val="114395"/>
                    <a:lumOff val="-24975"/>
                  </a:schemeClr>
                </a:solidFill>
              </a:defRPr>
            </a:pPr>
            <a:r>
              <a:rPr lang="en-US" dirty="0"/>
              <a:t>Falso</a:t>
            </a:r>
            <a:endParaRPr dirty="0"/>
          </a:p>
          <a:p>
            <a:pPr algn="l" defTabSz="457200">
              <a:defRPr>
                <a:solidFill>
                  <a:schemeClr val="accent1">
                    <a:hueOff val="114395"/>
                    <a:lumOff val="-24975"/>
                  </a:schemeClr>
                </a:solidFill>
              </a:defRPr>
            </a:pPr>
            <a:endParaRPr dirty="0"/>
          </a:p>
          <a:p>
            <a:pPr algn="l" defTabSz="457200">
              <a:defRPr b="1">
                <a:solidFill>
                  <a:schemeClr val="accent1">
                    <a:hueOff val="114395"/>
                    <a:lumOff val="-24975"/>
                  </a:schemeClr>
                </a:solidFill>
              </a:defRPr>
            </a:pPr>
            <a:r>
              <a:rPr dirty="0"/>
              <a:t>PERGUNTA 2</a:t>
            </a:r>
          </a:p>
          <a:p>
            <a:pPr algn="l" defTabSz="457200">
              <a:defRPr>
                <a:solidFill>
                  <a:schemeClr val="accent1">
                    <a:hueOff val="114395"/>
                    <a:lumOff val="-24975"/>
                  </a:schemeClr>
                </a:solidFill>
              </a:defRPr>
            </a:pPr>
            <a:r>
              <a:rPr lang="en-US" dirty="0"/>
              <a:t>A importância da digitalização restringe-se apenas aos produtos, serviços e processos de fabrico.</a:t>
            </a:r>
            <a:endParaRPr dirty="0"/>
          </a:p>
          <a:p>
            <a:pPr marL="355599" lvl="1" indent="-355599" algn="l" defTabSz="457200">
              <a:buSzPct val="100000"/>
              <a:buAutoNum type="alphaLcParenR"/>
              <a:defRPr>
                <a:solidFill>
                  <a:schemeClr val="accent1">
                    <a:hueOff val="114395"/>
                    <a:lumOff val="-24975"/>
                  </a:schemeClr>
                </a:solidFill>
              </a:defRPr>
            </a:pPr>
            <a:r>
              <a:rPr lang="en-US" dirty="0"/>
              <a:t>Verdadeiro</a:t>
            </a:r>
          </a:p>
          <a:p>
            <a:pPr marL="355599" lvl="1" indent="-355599" algn="l" defTabSz="457200">
              <a:buSzPct val="100000"/>
              <a:buAutoNum type="alphaLcParenR"/>
              <a:defRPr>
                <a:solidFill>
                  <a:schemeClr val="accent1">
                    <a:hueOff val="114395"/>
                    <a:lumOff val="-24975"/>
                  </a:schemeClr>
                </a:solidFill>
              </a:defRPr>
            </a:pPr>
            <a:r>
              <a:rPr lang="en-US" dirty="0">
                <a:solidFill>
                  <a:schemeClr val="accent3">
                    <a:hueOff val="362282"/>
                    <a:satOff val="31803"/>
                    <a:lumOff val="-18242"/>
                  </a:schemeClr>
                </a:solidFill>
              </a:rPr>
              <a:t>Falso</a:t>
            </a:r>
          </a:p>
          <a:p>
            <a:pPr lvl="1" indent="0" algn="l" defTabSz="457200">
              <a:buSzPct val="100000"/>
              <a:defRPr>
                <a:solidFill>
                  <a:schemeClr val="accent1">
                    <a:hueOff val="114395"/>
                    <a:lumOff val="-24975"/>
                  </a:schemeClr>
                </a:solidFill>
              </a:defRPr>
            </a:pPr>
            <a:endParaRPr dirty="0"/>
          </a:p>
          <a:p>
            <a:pPr algn="l" defTabSz="457200">
              <a:defRPr b="1">
                <a:solidFill>
                  <a:schemeClr val="accent1">
                    <a:hueOff val="114395"/>
                    <a:lumOff val="-24975"/>
                  </a:schemeClr>
                </a:solidFill>
              </a:defRPr>
            </a:pPr>
            <a:r>
              <a:rPr dirty="0"/>
              <a:t>PERGUNTA 3</a:t>
            </a:r>
          </a:p>
          <a:p>
            <a:pPr algn="l" defTabSz="457200">
              <a:defRPr>
                <a:solidFill>
                  <a:schemeClr val="accent1">
                    <a:hueOff val="114395"/>
                    <a:lumOff val="-24975"/>
                  </a:schemeClr>
                </a:solidFill>
              </a:defRPr>
            </a:pPr>
            <a:r>
              <a:rPr lang="en-US" dirty="0"/>
              <a:t>As pequenas empresas desempenham um papel importante na criação de uma série de economias.</a:t>
            </a:r>
            <a:endParaRPr dirty="0"/>
          </a:p>
          <a:p>
            <a:pPr marL="355599" lvl="1" indent="-355599" algn="l" defTabSz="457200">
              <a:buSzPct val="100000"/>
              <a:buFontTx/>
              <a:buAutoNum type="alphaLcParenR"/>
              <a:defRPr>
                <a:solidFill>
                  <a:schemeClr val="accent1">
                    <a:hueOff val="114395"/>
                    <a:lumOff val="-24975"/>
                  </a:schemeClr>
                </a:solidFill>
              </a:defRPr>
            </a:pPr>
            <a:r>
              <a:rPr lang="en-US" dirty="0">
                <a:solidFill>
                  <a:schemeClr val="accent3">
                    <a:hueOff val="362282"/>
                    <a:satOff val="31803"/>
                    <a:lumOff val="-18242"/>
                  </a:schemeClr>
                </a:solidFill>
              </a:rPr>
              <a:t>Verdadeiro</a:t>
            </a:r>
          </a:p>
          <a:p>
            <a:pPr marL="457200" indent="-457200" algn="l" defTabSz="457200">
              <a:buAutoNum type="alphaLcParenR"/>
              <a:defRPr>
                <a:solidFill>
                  <a:schemeClr val="accent1">
                    <a:hueOff val="114395"/>
                    <a:lumOff val="-24975"/>
                  </a:schemeClr>
                </a:solidFill>
              </a:defRPr>
            </a:pPr>
            <a:r>
              <a:rPr lang="en-US" dirty="0"/>
              <a:t>Falso</a:t>
            </a:r>
            <a:endParaRPr dirty="0"/>
          </a:p>
          <a:p>
            <a:pPr algn="l" defTabSz="457200">
              <a:defRPr b="1">
                <a:solidFill>
                  <a:schemeClr val="accent1">
                    <a:hueOff val="114395"/>
                    <a:lumOff val="-24975"/>
                  </a:schemeClr>
                </a:solidFill>
              </a:defRPr>
            </a:pPr>
            <a:endParaRPr lang="en-US" dirty="0"/>
          </a:p>
          <a:p>
            <a:pPr algn="l" defTabSz="457200">
              <a:defRPr b="1">
                <a:solidFill>
                  <a:schemeClr val="accent1">
                    <a:hueOff val="114395"/>
                    <a:lumOff val="-24975"/>
                  </a:schemeClr>
                </a:solidFill>
              </a:defRPr>
            </a:pPr>
            <a:endParaRPr lang="en-US" dirty="0"/>
          </a:p>
          <a:p>
            <a:pPr algn="l" defTabSz="457200">
              <a:defRPr b="1">
                <a:solidFill>
                  <a:schemeClr val="accent1">
                    <a:hueOff val="114395"/>
                    <a:lumOff val="-24975"/>
                  </a:schemeClr>
                </a:solidFill>
              </a:defRPr>
            </a:pPr>
            <a:endParaRPr lang="en-US" dirty="0"/>
          </a:p>
          <a:p>
            <a:pPr algn="l" defTabSz="457200">
              <a:defRPr b="1">
                <a:solidFill>
                  <a:schemeClr val="accent1">
                    <a:hueOff val="114395"/>
                    <a:lumOff val="-24975"/>
                  </a:schemeClr>
                </a:solidFill>
              </a:defRPr>
            </a:pPr>
            <a:endParaRPr lang="en-US" dirty="0"/>
          </a:p>
          <a:p>
            <a:pPr algn="l" defTabSz="457200">
              <a:defRPr b="1">
                <a:solidFill>
                  <a:schemeClr val="accent1">
                    <a:hueOff val="114395"/>
                    <a:lumOff val="-24975"/>
                  </a:schemeClr>
                </a:solidFill>
              </a:defRPr>
            </a:pPr>
            <a:r>
              <a:rPr dirty="0"/>
              <a:t>PERGUNTA 4</a:t>
            </a:r>
          </a:p>
          <a:p>
            <a:pPr lvl="1" indent="0" algn="l" defTabSz="457200">
              <a:buSzPct val="100000"/>
              <a:defRPr>
                <a:solidFill>
                  <a:schemeClr val="accent1">
                    <a:hueOff val="114395"/>
                    <a:lumOff val="-24975"/>
                  </a:schemeClr>
                </a:solidFill>
              </a:defRPr>
            </a:pPr>
            <a:r>
              <a:rPr lang="en-US" dirty="0"/>
              <a:t>Quais são os obstáculos ao empreendedorismo rural</a:t>
            </a:r>
            <a:r>
              <a:rPr dirty="0"/>
              <a:t>? </a:t>
            </a:r>
          </a:p>
          <a:p>
            <a:pPr marL="355599" lvl="1" indent="-355599" algn="l" defTabSz="457200">
              <a:buSzPct val="100000"/>
              <a:buAutoNum type="alphaLcParenR"/>
              <a:defRPr>
                <a:solidFill>
                  <a:schemeClr val="accent1">
                    <a:hueOff val="114395"/>
                    <a:lumOff val="-24975"/>
                  </a:schemeClr>
                </a:solidFill>
              </a:defRPr>
            </a:pPr>
            <a:r>
              <a:rPr lang="en-US" dirty="0"/>
              <a:t>Falta de apoio financeiro</a:t>
            </a:r>
            <a:endParaRPr dirty="0"/>
          </a:p>
          <a:p>
            <a:pPr marL="355599" lvl="1" indent="-355599" algn="l" defTabSz="457200">
              <a:buSzPct val="100000"/>
              <a:buAutoNum type="alphaLcParenR"/>
              <a:defRPr>
                <a:solidFill>
                  <a:schemeClr val="accent1">
                    <a:hueOff val="114395"/>
                    <a:lumOff val="-24975"/>
                  </a:schemeClr>
                </a:solidFill>
              </a:defRPr>
            </a:pPr>
            <a:r>
              <a:rPr lang="en-US" dirty="0"/>
              <a:t>Acesso deficiente à tecnologia e à informação sobre o mercado</a:t>
            </a:r>
          </a:p>
          <a:p>
            <a:pPr marL="355599" lvl="1" indent="-355599" algn="l" defTabSz="457200">
              <a:buSzPct val="100000"/>
              <a:buAutoNum type="alphaLcParenR"/>
              <a:defRPr>
                <a:solidFill>
                  <a:schemeClr val="accent1">
                    <a:hueOff val="114395"/>
                    <a:lumOff val="-24975"/>
                  </a:schemeClr>
                </a:solidFill>
              </a:defRPr>
            </a:pPr>
            <a:r>
              <a:rPr lang="en-US" dirty="0"/>
              <a:t>Custos de transação elevados</a:t>
            </a:r>
          </a:p>
          <a:p>
            <a:pPr marL="355599" lvl="1" indent="-355599" algn="l" defTabSz="457200">
              <a:buSzPct val="100000"/>
              <a:buAutoNum type="alphaLcParenR"/>
              <a:defRPr>
                <a:solidFill>
                  <a:schemeClr val="accent1">
                    <a:hueOff val="114395"/>
                    <a:lumOff val="-24975"/>
                  </a:schemeClr>
                </a:solidFill>
              </a:defRPr>
            </a:pPr>
            <a:r>
              <a:rPr lang="en-US" dirty="0">
                <a:solidFill>
                  <a:schemeClr val="accent3">
                    <a:hueOff val="362282"/>
                    <a:satOff val="31803"/>
                    <a:lumOff val="-18242"/>
                  </a:schemeClr>
                </a:solidFill>
              </a:rPr>
              <a:t>Todas as </a:t>
            </a:r>
            <a:r>
              <a:rPr dirty="0">
                <a:solidFill>
                  <a:schemeClr val="accent3">
                    <a:hueOff val="362282"/>
                    <a:satOff val="31803"/>
                    <a:lumOff val="-18242"/>
                  </a:schemeClr>
                </a:solidFill>
              </a:rPr>
              <a:t>anteriores </a:t>
            </a:r>
          </a:p>
        </p:txBody>
      </p:sp>
      <p:sp>
        <p:nvSpPr>
          <p:cNvPr id="2" name="UNIT 8…">
            <a:extLst>
              <a:ext uri="{FF2B5EF4-FFF2-40B4-BE49-F238E27FC236}">
                <a16:creationId xmlns:a16="http://schemas.microsoft.com/office/drawing/2014/main" id="{65D9C577-DC02-1DD8-554E-8DA446513D66}"/>
              </a:ext>
            </a:extLst>
          </p:cNvPr>
          <p:cNvSpPr txBox="1"/>
          <p:nvPr/>
        </p:nvSpPr>
        <p:spPr>
          <a:xfrm>
            <a:off x="740130" y="3206459"/>
            <a:ext cx="3043223" cy="1458304"/>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dirty="0"/>
              <a:t>UNIDADE </a:t>
            </a:r>
            <a:r>
              <a:rPr lang="el-GR" dirty="0"/>
              <a:t>7</a:t>
            </a:r>
            <a:endParaRPr dirty="0"/>
          </a:p>
          <a:p>
            <a:pPr algn="l" defTabSz="457200">
              <a:defRPr sz="2100" b="1">
                <a:solidFill>
                  <a:srgbClr val="FFFFFF"/>
                </a:solidFill>
              </a:defRPr>
            </a:pPr>
            <a:r>
              <a:rPr lang="en-US" dirty="0"/>
              <a:t>Como digitalizar um negócio gastronómico rural</a:t>
            </a:r>
            <a:r>
              <a:rPr lang="el-GR" dirty="0"/>
              <a:t>.</a:t>
            </a:r>
            <a:endParaRPr dirty="0"/>
          </a:p>
        </p:txBody>
      </p:sp>
      <p:sp>
        <p:nvSpPr>
          <p:cNvPr id="7" name="Rectángulo redondeado">
            <a:extLst>
              <a:ext uri="{FF2B5EF4-FFF2-40B4-BE49-F238E27FC236}">
                <a16:creationId xmlns:a16="http://schemas.microsoft.com/office/drawing/2014/main" id="{586314A0-BA52-57B4-04AE-8EF0D00B4D4B}"/>
              </a:ext>
            </a:extLst>
          </p:cNvPr>
          <p:cNvSpPr/>
          <p:nvPr/>
        </p:nvSpPr>
        <p:spPr>
          <a:xfrm>
            <a:off x="14156955" y="10580660"/>
            <a:ext cx="7246935" cy="2774591"/>
          </a:xfrm>
          <a:prstGeom prst="roundRect">
            <a:avLst>
              <a:gd name="adj" fmla="val 9616"/>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8" name="LINKS OF INTEREST">
            <a:extLst>
              <a:ext uri="{FF2B5EF4-FFF2-40B4-BE49-F238E27FC236}">
                <a16:creationId xmlns:a16="http://schemas.microsoft.com/office/drawing/2014/main" id="{5CC74680-5EBB-2F86-CA23-A573CDA9B194}"/>
              </a:ext>
            </a:extLst>
          </p:cNvPr>
          <p:cNvSpPr txBox="1"/>
          <p:nvPr/>
        </p:nvSpPr>
        <p:spPr>
          <a:xfrm>
            <a:off x="14394783" y="10770760"/>
            <a:ext cx="3387891" cy="111974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dirty="0"/>
              <a:t>LIGAÇÕES DE INTERESSE</a:t>
            </a:r>
          </a:p>
        </p:txBody>
      </p:sp>
      <p:sp>
        <p:nvSpPr>
          <p:cNvPr id="9" name="Encendido">
            <a:extLst>
              <a:ext uri="{FF2B5EF4-FFF2-40B4-BE49-F238E27FC236}">
                <a16:creationId xmlns:a16="http://schemas.microsoft.com/office/drawing/2014/main" id="{05BD7D9B-D7FF-8201-4468-9E0D8685A46C}"/>
              </a:ext>
            </a:extLst>
          </p:cNvPr>
          <p:cNvSpPr/>
          <p:nvPr/>
        </p:nvSpPr>
        <p:spPr>
          <a:xfrm>
            <a:off x="14674276" y="11967955"/>
            <a:ext cx="1001797" cy="1042359"/>
          </a:xfrm>
          <a:custGeom>
            <a:avLst/>
            <a:gdLst/>
            <a:ahLst/>
            <a:cxnLst>
              <a:cxn ang="0">
                <a:pos x="wd2" y="hd2"/>
              </a:cxn>
              <a:cxn ang="5400000">
                <a:pos x="wd2" y="hd2"/>
              </a:cxn>
              <a:cxn ang="10800000">
                <a:pos x="wd2" y="hd2"/>
              </a:cxn>
              <a:cxn ang="16200000">
                <a:pos x="wd2" y="hd2"/>
              </a:cxn>
            </a:cxnLst>
            <a:rect l="0" t="0" r="r" b="b"/>
            <a:pathLst>
              <a:path w="21594" h="21600" extrusionOk="0">
                <a:moveTo>
                  <a:pt x="10797" y="0"/>
                </a:moveTo>
                <a:cubicBezTo>
                  <a:pt x="9878" y="0"/>
                  <a:pt x="9133" y="716"/>
                  <a:pt x="9133" y="1600"/>
                </a:cubicBezTo>
                <a:lnTo>
                  <a:pt x="9133" y="10222"/>
                </a:lnTo>
                <a:cubicBezTo>
                  <a:pt x="9133" y="11106"/>
                  <a:pt x="9878" y="11822"/>
                  <a:pt x="10797" y="11822"/>
                </a:cubicBezTo>
                <a:cubicBezTo>
                  <a:pt x="11717" y="11822"/>
                  <a:pt x="12461" y="11106"/>
                  <a:pt x="12461" y="10222"/>
                </a:cubicBezTo>
                <a:lnTo>
                  <a:pt x="12461" y="1600"/>
                </a:lnTo>
                <a:cubicBezTo>
                  <a:pt x="12461" y="716"/>
                  <a:pt x="11717" y="0"/>
                  <a:pt x="10797" y="0"/>
                </a:cubicBezTo>
                <a:close/>
                <a:moveTo>
                  <a:pt x="4155" y="3552"/>
                </a:moveTo>
                <a:cubicBezTo>
                  <a:pt x="3730" y="3561"/>
                  <a:pt x="3308" y="3725"/>
                  <a:pt x="2990" y="4045"/>
                </a:cubicBezTo>
                <a:cubicBezTo>
                  <a:pt x="1061" y="5987"/>
                  <a:pt x="0" y="8536"/>
                  <a:pt x="0" y="11220"/>
                </a:cubicBezTo>
                <a:cubicBezTo>
                  <a:pt x="0" y="16941"/>
                  <a:pt x="4840" y="21600"/>
                  <a:pt x="10797" y="21600"/>
                </a:cubicBezTo>
                <a:cubicBezTo>
                  <a:pt x="16754" y="21600"/>
                  <a:pt x="21600" y="16941"/>
                  <a:pt x="21594" y="11220"/>
                </a:cubicBezTo>
                <a:cubicBezTo>
                  <a:pt x="21594" y="8536"/>
                  <a:pt x="20534" y="5987"/>
                  <a:pt x="18605" y="4045"/>
                </a:cubicBezTo>
                <a:cubicBezTo>
                  <a:pt x="17973" y="3411"/>
                  <a:pt x="16917" y="3383"/>
                  <a:pt x="16251" y="3996"/>
                </a:cubicBezTo>
                <a:cubicBezTo>
                  <a:pt x="15591" y="4603"/>
                  <a:pt x="15565" y="5618"/>
                  <a:pt x="16202" y="6258"/>
                </a:cubicBezTo>
                <a:cubicBezTo>
                  <a:pt x="17539" y="7603"/>
                  <a:pt x="18271" y="9360"/>
                  <a:pt x="18271" y="11220"/>
                </a:cubicBezTo>
                <a:cubicBezTo>
                  <a:pt x="18271" y="15179"/>
                  <a:pt x="14910" y="18401"/>
                  <a:pt x="10792" y="18401"/>
                </a:cubicBezTo>
                <a:cubicBezTo>
                  <a:pt x="6674" y="18401"/>
                  <a:pt x="3323" y="15179"/>
                  <a:pt x="3323" y="11220"/>
                </a:cubicBezTo>
                <a:cubicBezTo>
                  <a:pt x="3323" y="9360"/>
                  <a:pt x="4056" y="7598"/>
                  <a:pt x="5392" y="6258"/>
                </a:cubicBezTo>
                <a:cubicBezTo>
                  <a:pt x="6030" y="5618"/>
                  <a:pt x="6009" y="4609"/>
                  <a:pt x="5343" y="3996"/>
                </a:cubicBezTo>
                <a:cubicBezTo>
                  <a:pt x="5010" y="3690"/>
                  <a:pt x="4580" y="3543"/>
                  <a:pt x="4155" y="3552"/>
                </a:cubicBez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dirty="0"/>
          </a:p>
        </p:txBody>
      </p:sp>
      <p:sp>
        <p:nvSpPr>
          <p:cNvPr id="3" name="TextBox 2">
            <a:extLst>
              <a:ext uri="{FF2B5EF4-FFF2-40B4-BE49-F238E27FC236}">
                <a16:creationId xmlns:a16="http://schemas.microsoft.com/office/drawing/2014/main" id="{620DB376-90DE-264D-1AAB-2FB20773CC81}"/>
              </a:ext>
            </a:extLst>
          </p:cNvPr>
          <p:cNvSpPr txBox="1"/>
          <p:nvPr/>
        </p:nvSpPr>
        <p:spPr>
          <a:xfrm>
            <a:off x="17413357" y="11358400"/>
            <a:ext cx="3021495" cy="12736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020" tIns="82020" rIns="82020" bIns="82020" numCol="1" spcCol="38100" rtlCol="0" anchor="ctr">
            <a:spAutoFit/>
          </a:bodyPr>
          <a:lstStyle/>
          <a:p>
            <a:pPr marL="0" marR="0" indent="0" algn="ctr" defTabSz="2799574" rtl="0" fontAlgn="auto" latinLnBrk="0" hangingPunct="0">
              <a:lnSpc>
                <a:spcPct val="100000"/>
              </a:lnSpc>
              <a:spcBef>
                <a:spcPts val="0"/>
              </a:spcBef>
              <a:spcAft>
                <a:spcPts val="0"/>
              </a:spcAft>
              <a:buClrTx/>
              <a:buSzTx/>
              <a:buFontTx/>
              <a:buNone/>
              <a:tabLst/>
            </a:pPr>
            <a:r>
              <a:rPr kumimoji="0" lang="it-IT" sz="2400" b="0" i="0" u="none" strike="noStrike" cap="none" spc="0" normalizeH="0" baseline="0" dirty="0">
                <a:ln>
                  <a:noFill/>
                </a:ln>
                <a:solidFill>
                  <a:srgbClr val="5E5E5E"/>
                </a:solidFill>
                <a:effectLst/>
                <a:uFillTx/>
                <a:latin typeface="+mn-lt"/>
                <a:ea typeface="+mn-ea"/>
                <a:cs typeface="+mn-cs"/>
                <a:sym typeface="Helvetica Neue"/>
                <a:hlinkClick r:id="rId3"/>
              </a:rPr>
              <a:t>https://www.youtube.com/watch?v=K2fuyrNUoHI</a:t>
            </a:r>
            <a:endParaRPr kumimoji="0" lang="el-GR" sz="2400" b="0" i="0" u="none" strike="noStrike" cap="none" spc="0" normalizeH="0" baseline="0" dirty="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Figura"/>
          <p:cNvSpPr/>
          <p:nvPr/>
        </p:nvSpPr>
        <p:spPr>
          <a:xfrm>
            <a:off x="-251810" y="-392082"/>
            <a:ext cx="22590783" cy="16311789"/>
          </a:xfrm>
          <a:custGeom>
            <a:avLst/>
            <a:gdLst/>
            <a:ahLst/>
            <a:cxnLst>
              <a:cxn ang="0">
                <a:pos x="wd2" y="hd2"/>
              </a:cxn>
              <a:cxn ang="5400000">
                <a:pos x="wd2" y="hd2"/>
              </a:cxn>
              <a:cxn ang="10800000">
                <a:pos x="wd2" y="hd2"/>
              </a:cxn>
              <a:cxn ang="16200000">
                <a:pos x="wd2" y="hd2"/>
              </a:cxn>
            </a:cxnLst>
            <a:rect l="0" t="0" r="r" b="b"/>
            <a:pathLst>
              <a:path w="21600" h="21600" extrusionOk="0">
                <a:moveTo>
                  <a:pt x="4826" y="72"/>
                </a:moveTo>
                <a:cubicBezTo>
                  <a:pt x="4666" y="858"/>
                  <a:pt x="4389" y="1591"/>
                  <a:pt x="4014" y="2227"/>
                </a:cubicBezTo>
                <a:cubicBezTo>
                  <a:pt x="3049" y="3866"/>
                  <a:pt x="1542" y="4741"/>
                  <a:pt x="0" y="4560"/>
                </a:cubicBezTo>
                <a:lnTo>
                  <a:pt x="120" y="21600"/>
                </a:lnTo>
                <a:lnTo>
                  <a:pt x="21600" y="21600"/>
                </a:lnTo>
                <a:lnTo>
                  <a:pt x="21600" y="0"/>
                </a:lnTo>
                <a:lnTo>
                  <a:pt x="4826" y="72"/>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000000"/>
                </a:solidFill>
                <a:latin typeface="Helvetica Neue Medium"/>
                <a:ea typeface="Helvetica Neue Medium"/>
                <a:cs typeface="Helvetica Neue Medium"/>
                <a:sym typeface="Helvetica Neue Medium"/>
              </a:defRPr>
            </a:pPr>
            <a:endParaRPr/>
          </a:p>
        </p:txBody>
      </p:sp>
      <p:pic>
        <p:nvPicPr>
          <p:cNvPr id="173" name="logoflavours02.png" descr="logoflavours02.png"/>
          <p:cNvPicPr>
            <a:picLocks noChangeAspect="1"/>
          </p:cNvPicPr>
          <p:nvPr/>
        </p:nvPicPr>
        <p:blipFill>
          <a:blip r:embed="rId2"/>
          <a:stretch>
            <a:fillRect/>
          </a:stretch>
        </p:blipFill>
        <p:spPr>
          <a:xfrm>
            <a:off x="311109" y="602829"/>
            <a:ext cx="2912513" cy="1258593"/>
          </a:xfrm>
          <a:prstGeom prst="rect">
            <a:avLst/>
          </a:prstGeom>
          <a:ln w="12700">
            <a:miter lim="400000"/>
          </a:ln>
        </p:spPr>
      </p:pic>
      <p:sp>
        <p:nvSpPr>
          <p:cNvPr id="175" name="UNITS"/>
          <p:cNvSpPr txBox="1"/>
          <p:nvPr/>
        </p:nvSpPr>
        <p:spPr>
          <a:xfrm>
            <a:off x="1648245" y="3865918"/>
            <a:ext cx="3028885" cy="1482560"/>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7200">
                <a:solidFill>
                  <a:srgbClr val="FFFFFF"/>
                </a:solidFill>
                <a:latin typeface="A.C.M.E. Secret Agent"/>
                <a:ea typeface="A.C.M.E. Secret Agent"/>
                <a:cs typeface="A.C.M.E. Secret Agent"/>
                <a:sym typeface="A.C.M.E. Secret Agent"/>
              </a:defRPr>
            </a:lvl1pPr>
          </a:lstStyle>
          <a:p>
            <a:r>
              <a:rPr dirty="0"/>
              <a:t>UNIDADES</a:t>
            </a:r>
          </a:p>
        </p:txBody>
      </p:sp>
      <p:sp>
        <p:nvSpPr>
          <p:cNvPr id="178" name="Let’s Start"/>
          <p:cNvSpPr txBox="1"/>
          <p:nvPr/>
        </p:nvSpPr>
        <p:spPr>
          <a:xfrm>
            <a:off x="12512537" y="13034908"/>
            <a:ext cx="4848854" cy="1308606"/>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6200">
                <a:solidFill>
                  <a:schemeClr val="accent1">
                    <a:hueOff val="114395"/>
                    <a:lumOff val="-24975"/>
                  </a:schemeClr>
                </a:solidFill>
                <a:latin typeface="A.C.M.E. Secret Agent"/>
                <a:ea typeface="A.C.M.E. Secret Agent"/>
                <a:cs typeface="A.C.M.E. Secret Agent"/>
                <a:sym typeface="A.C.M.E. Secret Agent"/>
              </a:defRPr>
            </a:lvl1pPr>
          </a:lstStyle>
          <a:p>
            <a:r>
              <a:t>Vamos começar</a:t>
            </a:r>
          </a:p>
        </p:txBody>
      </p:sp>
      <p:sp>
        <p:nvSpPr>
          <p:cNvPr id="2" name="What is entrepreneurship? Entrepreneurship in the rural environment.…">
            <a:extLst>
              <a:ext uri="{FF2B5EF4-FFF2-40B4-BE49-F238E27FC236}">
                <a16:creationId xmlns:a16="http://schemas.microsoft.com/office/drawing/2014/main" id="{5A6E4517-1AC3-BE38-3582-9873C0DD8A00}"/>
              </a:ext>
            </a:extLst>
          </p:cNvPr>
          <p:cNvSpPr txBox="1"/>
          <p:nvPr/>
        </p:nvSpPr>
        <p:spPr>
          <a:xfrm>
            <a:off x="5489930" y="3194788"/>
            <a:ext cx="12108740" cy="8506387"/>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algn="l" defTabSz="457200">
              <a:spcAft>
                <a:spcPts val="1200"/>
              </a:spcAft>
              <a:buSzPct val="100000"/>
              <a:defRPr sz="3300">
                <a:solidFill>
                  <a:schemeClr val="accent4">
                    <a:hueOff val="348544"/>
                    <a:lumOff val="7139"/>
                  </a:schemeClr>
                </a:solidFill>
              </a:defRPr>
            </a:pPr>
            <a:r>
              <a:rPr lang="en-US" dirty="0">
                <a:solidFill>
                  <a:schemeClr val="bg1"/>
                </a:solidFill>
              </a:rPr>
              <a:t>Introdução.</a:t>
            </a:r>
            <a:endParaRPr lang="el-GR" dirty="0">
              <a:solidFill>
                <a:schemeClr val="bg1"/>
              </a:solidFill>
            </a:endParaRPr>
          </a:p>
          <a:p>
            <a:pPr marL="584200" indent="-584200" algn="l" defTabSz="457200">
              <a:spcAft>
                <a:spcPts val="1200"/>
              </a:spcAft>
              <a:buSzPct val="100000"/>
              <a:buAutoNum type="arabicPeriod"/>
              <a:defRPr sz="3300">
                <a:solidFill>
                  <a:schemeClr val="accent4">
                    <a:hueOff val="348544"/>
                    <a:lumOff val="7139"/>
                  </a:schemeClr>
                </a:solidFill>
              </a:defRPr>
            </a:pPr>
            <a:r>
              <a:rPr lang="en-US" dirty="0">
                <a:solidFill>
                  <a:schemeClr val="bg1"/>
                </a:solidFill>
              </a:rPr>
              <a:t>Como digitalizar e promover a identidade do património cultural da gastronomia rural</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O desenvolvimento de competências de marketing digital entre as partes interessadas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Comunicar o património através da narração de histórias digitais e experimentais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Identificação e digitalização da Etno-diversidade e Biodiversidade em Áreas Rurais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O papel das plataformas digitais inteligentes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Como criar uma base de dados de inventário de receitas nacionais e europeias</a:t>
            </a:r>
            <a:r>
              <a:rPr dirty="0">
                <a:solidFill>
                  <a:schemeClr val="bg1"/>
                </a:solidFill>
              </a:rPr>
              <a:t>.</a:t>
            </a:r>
          </a:p>
          <a:p>
            <a:pPr marL="584200" indent="-584200" algn="l" defTabSz="457200">
              <a:spcAft>
                <a:spcPts val="1200"/>
              </a:spcAft>
              <a:buSzPct val="100000"/>
              <a:buAutoNum type="arabicPeriod"/>
              <a:defRPr sz="3300">
                <a:solidFill>
                  <a:srgbClr val="FFFFFF"/>
                </a:solidFill>
              </a:defRPr>
            </a:pPr>
            <a:r>
              <a:rPr lang="en-US" dirty="0">
                <a:solidFill>
                  <a:schemeClr val="bg1"/>
                </a:solidFill>
              </a:rPr>
              <a:t>Como digitalizar um negócio gastronómico rural.</a:t>
            </a:r>
          </a:p>
          <a:p>
            <a:pPr algn="l" defTabSz="457200">
              <a:spcAft>
                <a:spcPts val="1200"/>
              </a:spcAft>
              <a:buSzPct val="100000"/>
              <a:defRPr sz="3300">
                <a:solidFill>
                  <a:srgbClr val="FFFFFF"/>
                </a:solidFill>
              </a:defRPr>
            </a:pPr>
            <a:r>
              <a:rPr dirty="0">
                <a:solidFill>
                  <a:srgbClr val="FFFF00"/>
                </a:solidFill>
              </a:rPr>
              <a:t>Conclusão</a:t>
            </a:r>
            <a:r>
              <a:rPr lang="en-US" dirty="0">
                <a:solidFill>
                  <a:srgbClr val="FFFF00"/>
                </a:solidFill>
              </a:rPr>
              <a:t>.</a:t>
            </a:r>
            <a:endParaRPr dirty="0">
              <a:solidFill>
                <a:srgbClr val="FFFF00"/>
              </a:solidFill>
            </a:endParaRPr>
          </a:p>
        </p:txBody>
      </p:sp>
    </p:spTree>
    <p:extLst>
      <p:ext uri="{BB962C8B-B14F-4D97-AF65-F5344CB8AC3E}">
        <p14:creationId xmlns:p14="http://schemas.microsoft.com/office/powerpoint/2010/main" val="126244691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189"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190" name="UNIT 1…"/>
          <p:cNvSpPr txBox="1"/>
          <p:nvPr/>
        </p:nvSpPr>
        <p:spPr>
          <a:xfrm>
            <a:off x="6099530" y="1272287"/>
            <a:ext cx="15493092" cy="1216892"/>
          </a:xfrm>
          <a:prstGeom prst="rect">
            <a:avLst/>
          </a:prstGeom>
          <a:ln w="12700">
            <a:miter lim="400000"/>
          </a:ln>
          <a:extLst>
            <a:ext uri="{C572A759-6A51-4108-AA02-DFA0A04FC94B}">
              <ma14:wrappingTextBoxFlag xmlns="" xmlns:p14="http://schemas.microsoft.com/office/powerpoint/2010/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lnSpc>
                <a:spcPts val="9200"/>
              </a:lnSpc>
              <a:defRPr sz="5700" b="1">
                <a:solidFill>
                  <a:schemeClr val="accent1">
                    <a:hueOff val="114395"/>
                    <a:lumOff val="-24975"/>
                  </a:schemeClr>
                </a:solidFill>
              </a:defRPr>
            </a:pPr>
            <a:r>
              <a:rPr lang="en-US" dirty="0"/>
              <a:t>CONCLUSÃO</a:t>
            </a:r>
            <a:endParaRPr dirty="0"/>
          </a:p>
        </p:txBody>
      </p:sp>
      <p:sp>
        <p:nvSpPr>
          <p:cNvPr id="191" name="Welcome to this first Handbook! Today you start a path full of challenges to become an entrepreneur in rural areas. We know that the road is not easy, so we want to offer you all kinds of resources to make everything easier."/>
          <p:cNvSpPr txBox="1"/>
          <p:nvPr/>
        </p:nvSpPr>
        <p:spPr>
          <a:xfrm>
            <a:off x="6099530" y="3166769"/>
            <a:ext cx="14839112" cy="10506934"/>
          </a:xfrm>
          <a:prstGeom prst="rect">
            <a:avLst/>
          </a:prstGeom>
          <a:ln w="12700">
            <a:miter lim="400000"/>
          </a:ln>
          <a:extLst>
            <a:ext uri="{C572A759-6A51-4108-AA02-DFA0A04FC94B}">
              <ma14:wrappingTextBoxFlag xmlns="" xmlns:p14="http://schemas.microsoft.com/office/powerpoint/2010/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just" defTabSz="457200">
              <a:lnSpc>
                <a:spcPts val="5700"/>
              </a:lnSpc>
              <a:defRPr sz="2800">
                <a:solidFill>
                  <a:schemeClr val="accent1">
                    <a:hueOff val="114395"/>
                    <a:lumOff val="-24975"/>
                  </a:schemeClr>
                </a:solidFill>
              </a:defRPr>
            </a:lvl1pPr>
          </a:lstStyle>
          <a:p>
            <a:pPr>
              <a:lnSpc>
                <a:spcPct val="100000"/>
              </a:lnSpc>
            </a:pPr>
            <a:r>
              <a:rPr lang="en-US" dirty="0"/>
              <a:t>A digitalização da economia traz consigo o desenvolvimento de novos modelos de negócio e novas formas de organização social e empresarial. As empresas e os habitantes das zonas rurais devem preparar-se e planear para poderem colher os benefícios das oportunidades oferecidas pela digitalização, a fim de permitir um desenvolvimento inclusivo e uma melhoria da qualidade de vida dos habitantes. </a:t>
            </a:r>
          </a:p>
          <a:p>
            <a:pPr>
              <a:lnSpc>
                <a:spcPct val="100000"/>
              </a:lnSpc>
            </a:pPr>
            <a:endParaRPr lang="en-US" dirty="0"/>
          </a:p>
          <a:p>
            <a:pPr>
              <a:lnSpc>
                <a:spcPct val="100000"/>
              </a:lnSpc>
            </a:pPr>
            <a:r>
              <a:rPr lang="en-US" dirty="0"/>
              <a:t>A implementação da tecnologia na esfera do património cultural pode reforçar as experiências dos visitantes, melhorando tanto as memórias como o sentimento de pertença. A memória reforçada da visita ao património pode contribuir para uma maior consciência do passado e traduzir-se no desejo de interagir com o património de forma sustentável. Assim, é crucial considerar o papel crescente que a tecnologia desempenha no sector cultural, sendo agora reconhecida como um dos componentes essenciais da experiência cultural. </a:t>
            </a:r>
          </a:p>
          <a:p>
            <a:pPr>
              <a:lnSpc>
                <a:spcPct val="100000"/>
              </a:lnSpc>
            </a:pPr>
            <a:endParaRPr lang="en-US" dirty="0"/>
          </a:p>
          <a:p>
            <a:pPr>
              <a:lnSpc>
                <a:spcPct val="100000"/>
              </a:lnSpc>
            </a:pPr>
            <a:r>
              <a:rPr lang="en-US" dirty="0"/>
              <a:t>Nos últimos anos, surgiram aplicações tecnológicas inovadoras e fascinantes no sector do património cultural. Este fenómeno determinou uma mudança rápida e substancial nas práticas de utilização, oferta e conservação do património cultural. Apresentamos uma classificação dupla de macro-categorias de tecnologia que podem ser observadas no sector cultural: tecnologias online que se centram na utilização de sites e aplicações móveis, e tecnologias no local, tais como visitas guiadas e dispositivos que melhoram a visita (por exemplo, guias áudio, localizadores GPS e aplicações móveis). Muitas destas tecnologias enriqueceram a experiência e tornaram a informação mais acessível a diferentes segmentos de visitantes. Através das novas tecnologias de comunicação, podem ser partilhadas informações adicionais com os visitantes, tornando-se assim um ponto focal de valor acrescentado para a experiência do património. </a:t>
            </a:r>
          </a:p>
        </p:txBody>
      </p:sp>
      <p:grpSp>
        <p:nvGrpSpPr>
          <p:cNvPr id="202" name="Agrupar"/>
          <p:cNvGrpSpPr/>
          <p:nvPr/>
        </p:nvGrpSpPr>
        <p:grpSpPr>
          <a:xfrm>
            <a:off x="20340637" y="14829510"/>
            <a:ext cx="1300908" cy="446058"/>
            <a:chOff x="0" y="0"/>
            <a:chExt cx="1300907" cy="446057"/>
          </a:xfrm>
        </p:grpSpPr>
        <p:sp>
          <p:nvSpPr>
            <p:cNvPr id="200"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201"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Tree>
    <p:extLst>
      <p:ext uri="{BB962C8B-B14F-4D97-AF65-F5344CB8AC3E}">
        <p14:creationId xmlns:p14="http://schemas.microsoft.com/office/powerpoint/2010/main" val="105876542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dirty="0"/>
          </a:p>
        </p:txBody>
      </p:sp>
      <p:pic>
        <p:nvPicPr>
          <p:cNvPr id="205"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206" name="UNIT 1…"/>
          <p:cNvSpPr txBox="1"/>
          <p:nvPr/>
        </p:nvSpPr>
        <p:spPr>
          <a:xfrm>
            <a:off x="740130" y="3691207"/>
            <a:ext cx="3043223" cy="488807"/>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lang="en-US" dirty="0"/>
              <a:t>INTRODUÇÃO</a:t>
            </a:r>
            <a:r>
              <a:rPr dirty="0"/>
              <a:t>.</a:t>
            </a:r>
          </a:p>
        </p:txBody>
      </p:sp>
      <p:sp>
        <p:nvSpPr>
          <p:cNvPr id="207" name="Some entrepreneurs have very specific competencies. Maybe you also have some of these:…"/>
          <p:cNvSpPr txBox="1"/>
          <p:nvPr/>
        </p:nvSpPr>
        <p:spPr>
          <a:xfrm>
            <a:off x="6316377" y="176679"/>
            <a:ext cx="14622265" cy="702905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just" defTabSz="457200">
              <a:defRPr sz="2600">
                <a:solidFill>
                  <a:schemeClr val="accent1">
                    <a:hueOff val="114395"/>
                    <a:lumOff val="-24975"/>
                  </a:schemeClr>
                </a:solidFill>
              </a:defRPr>
            </a:pPr>
            <a:r>
              <a:rPr lang="en-US" sz="2800" dirty="0"/>
              <a:t>A cozinha tradicional é um elemento cultural que marca em grande parte a identidade e a singularidade dos destinos turísticos, e as organizações de marketing e de gestão do destino estão cada vez mais interessadas em destacar a influência do turismo gastronómico como um fator primordial no desenvolvimento do turismo. E é aqui que entra o fator digital, como complemento na promoção deste património da forma mais original possível.</a:t>
            </a:r>
          </a:p>
          <a:p>
            <a:pPr algn="just" defTabSz="457200">
              <a:defRPr sz="2600">
                <a:solidFill>
                  <a:schemeClr val="accent1">
                    <a:hueOff val="114395"/>
                    <a:lumOff val="-24975"/>
                  </a:schemeClr>
                </a:solidFill>
              </a:defRPr>
            </a:pPr>
            <a:endParaRPr lang="en-US" sz="2800" dirty="0"/>
          </a:p>
          <a:p>
            <a:pPr algn="just" defTabSz="457200">
              <a:defRPr sz="2600">
                <a:solidFill>
                  <a:schemeClr val="accent1">
                    <a:hueOff val="114395"/>
                    <a:lumOff val="-24975"/>
                  </a:schemeClr>
                </a:solidFill>
              </a:defRPr>
            </a:pPr>
            <a:r>
              <a:rPr lang="en-US" sz="2800" dirty="0"/>
              <a:t>A digitalização é um conceito-chave cada vez mais difundido em qualquer domínio.</a:t>
            </a:r>
          </a:p>
          <a:p>
            <a:pPr algn="just" defTabSz="457200">
              <a:defRPr sz="2600">
                <a:solidFill>
                  <a:schemeClr val="accent1">
                    <a:hueOff val="114395"/>
                    <a:lumOff val="-24975"/>
                  </a:schemeClr>
                </a:solidFill>
              </a:defRPr>
            </a:pPr>
            <a:endParaRPr lang="pt-PT" sz="2800" dirty="0"/>
          </a:p>
          <a:p>
            <a:pPr algn="just" defTabSz="457200">
              <a:defRPr sz="2600">
                <a:solidFill>
                  <a:schemeClr val="accent1">
                    <a:hueOff val="114395"/>
                    <a:lumOff val="-24975"/>
                  </a:schemeClr>
                </a:solidFill>
              </a:defRPr>
            </a:pPr>
            <a:r>
              <a:rPr lang="en-US" sz="2800" dirty="0"/>
              <a:t>A digitalização significa basicamente a transformação de informações e processos analógicos numa forma digital.</a:t>
            </a:r>
          </a:p>
          <a:p>
            <a:pPr algn="just" defTabSz="457200">
              <a:defRPr sz="2600">
                <a:solidFill>
                  <a:schemeClr val="accent1">
                    <a:hueOff val="114395"/>
                    <a:lumOff val="-24975"/>
                  </a:schemeClr>
                </a:solidFill>
              </a:defRPr>
            </a:pPr>
            <a:endParaRPr lang="en-US" sz="2800" dirty="0"/>
          </a:p>
          <a:p>
            <a:pPr algn="just" defTabSz="457200">
              <a:defRPr sz="2600">
                <a:solidFill>
                  <a:schemeClr val="accent1">
                    <a:hueOff val="114395"/>
                    <a:lumOff val="-24975"/>
                  </a:schemeClr>
                </a:solidFill>
              </a:defRPr>
            </a:pPr>
            <a:r>
              <a:rPr lang="en-US" sz="2800" dirty="0"/>
              <a:t>Se nos referirmos aos alimentos num sentido lato, ao longo do tempo a transformação digital tem tido um forte impacto no processamento de alimentos, no sentido de aumentar a produtividade, a diversificação, a segurança e o prazo de validade.</a:t>
            </a:r>
          </a:p>
          <a:p>
            <a:pPr algn="just" defTabSz="457200">
              <a:defRPr sz="2600">
                <a:solidFill>
                  <a:schemeClr val="accent1">
                    <a:hueOff val="114395"/>
                    <a:lumOff val="-24975"/>
                  </a:schemeClr>
                </a:solidFill>
              </a:defRPr>
            </a:pPr>
            <a:endParaRPr dirty="0"/>
          </a:p>
        </p:txBody>
      </p:sp>
      <p:grpSp>
        <p:nvGrpSpPr>
          <p:cNvPr id="214" name="Agrupar"/>
          <p:cNvGrpSpPr/>
          <p:nvPr/>
        </p:nvGrpSpPr>
        <p:grpSpPr>
          <a:xfrm>
            <a:off x="20340637" y="14829510"/>
            <a:ext cx="1300908" cy="446058"/>
            <a:chOff x="0" y="0"/>
            <a:chExt cx="1300907" cy="446057"/>
          </a:xfrm>
        </p:grpSpPr>
        <p:sp>
          <p:nvSpPr>
            <p:cNvPr id="212"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dirty="0"/>
            </a:p>
          </p:txBody>
        </p:sp>
        <p:sp>
          <p:nvSpPr>
            <p:cNvPr id="213"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dirty="0"/>
            </a:p>
          </p:txBody>
        </p:sp>
      </p:grpSp>
      <p:pic>
        <p:nvPicPr>
          <p:cNvPr id="13" name="Picture 12">
            <a:extLst>
              <a:ext uri="{FF2B5EF4-FFF2-40B4-BE49-F238E27FC236}">
                <a16:creationId xmlns:a16="http://schemas.microsoft.com/office/drawing/2014/main" id="{AD95F1D7-8F30-532A-B44E-FEE58E16EBCE}"/>
              </a:ext>
            </a:extLst>
          </p:cNvPr>
          <p:cNvPicPr>
            <a:picLocks noChangeAspect="1"/>
          </p:cNvPicPr>
          <p:nvPr/>
        </p:nvPicPr>
        <p:blipFill>
          <a:blip r:embed="rId3"/>
          <a:stretch>
            <a:fillRect/>
          </a:stretch>
        </p:blipFill>
        <p:spPr>
          <a:xfrm>
            <a:off x="8716307" y="6813333"/>
            <a:ext cx="9051984" cy="7043076"/>
          </a:xfrm>
          <a:prstGeom prst="rect">
            <a:avLst/>
          </a:prstGeom>
        </p:spPr>
      </p:pic>
      <p:sp>
        <p:nvSpPr>
          <p:cNvPr id="15" name="TextBox 14">
            <a:extLst>
              <a:ext uri="{FF2B5EF4-FFF2-40B4-BE49-F238E27FC236}">
                <a16:creationId xmlns:a16="http://schemas.microsoft.com/office/drawing/2014/main" id="{0C7E8DD6-A795-BDC5-4A7A-18571580BB11}"/>
              </a:ext>
            </a:extLst>
          </p:cNvPr>
          <p:cNvSpPr txBox="1"/>
          <p:nvPr/>
        </p:nvSpPr>
        <p:spPr>
          <a:xfrm>
            <a:off x="8050873" y="14026589"/>
            <a:ext cx="11153272" cy="1131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en-US" i="1" dirty="0">
                <a:solidFill>
                  <a:schemeClr val="accent1">
                    <a:hueOff val="114395"/>
                    <a:lumOff val="-24975"/>
                  </a:schemeClr>
                </a:solidFill>
              </a:rPr>
              <a:t>Figura 1 Uma relação de sobreposição num sistema alimentar digitalizado (Raheem, 2019)</a:t>
            </a:r>
            <a:endParaRPr lang="el-GR" i="1" dirty="0">
              <a:solidFill>
                <a:schemeClr val="accent1">
                  <a:hueOff val="114395"/>
                  <a:lumOff val="-24975"/>
                </a:schemeClr>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dirty="0"/>
          </a:p>
        </p:txBody>
      </p:sp>
      <p:pic>
        <p:nvPicPr>
          <p:cNvPr id="217"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223" name="The most important quality of rural entrepreneurship lies in the fact that people (like you) generate their own employment alternative so that they do not have to leave their living environment. This lack of professional options and job offers is also li"/>
          <p:cNvSpPr txBox="1"/>
          <p:nvPr/>
        </p:nvSpPr>
        <p:spPr>
          <a:xfrm>
            <a:off x="6038945" y="2712892"/>
            <a:ext cx="15303598" cy="7552279"/>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p>
            <a:pPr algn="just" defTabSz="738187">
              <a:defRPr sz="2900">
                <a:solidFill>
                  <a:schemeClr val="accent1">
                    <a:hueOff val="114395"/>
                    <a:lumOff val="-24975"/>
                  </a:schemeClr>
                </a:solidFill>
                <a:latin typeface="Helvetica"/>
                <a:ea typeface="Helvetica"/>
                <a:cs typeface="Helvetica"/>
                <a:sym typeface="Helvetica"/>
              </a:defRPr>
            </a:pPr>
            <a:r>
              <a:rPr lang="en-US" sz="3200" dirty="0"/>
              <a:t>Recentemente, este facto começou a ter maiores implicações na gastronomia e no turismo, o que contribui para o desenvolvimento de serviços mais rápidos e transparentes, aos quais se podem juntar as formas tradicionais de abastecimento alimentar.</a:t>
            </a:r>
          </a:p>
          <a:p>
            <a:pPr algn="just" defTabSz="738187">
              <a:defRPr sz="2900">
                <a:solidFill>
                  <a:schemeClr val="accent1">
                    <a:hueOff val="114395"/>
                    <a:lumOff val="-24975"/>
                  </a:schemeClr>
                </a:solidFill>
                <a:latin typeface="Helvetica"/>
                <a:ea typeface="Helvetica"/>
                <a:cs typeface="Helvetica"/>
                <a:sym typeface="Helvetica"/>
              </a:defRPr>
            </a:pPr>
            <a:endParaRPr lang="en-US" sz="3200" dirty="0"/>
          </a:p>
          <a:p>
            <a:pPr algn="just" defTabSz="738187">
              <a:defRPr sz="2900">
                <a:solidFill>
                  <a:schemeClr val="accent1">
                    <a:hueOff val="114395"/>
                    <a:lumOff val="-24975"/>
                  </a:schemeClr>
                </a:solidFill>
                <a:latin typeface="Helvetica"/>
                <a:ea typeface="Helvetica"/>
                <a:cs typeface="Helvetica"/>
                <a:sym typeface="Helvetica"/>
              </a:defRPr>
            </a:pPr>
            <a:r>
              <a:rPr lang="en-US" sz="3200" dirty="0"/>
              <a:t>O período digital em que vivemos gera cada vez mais oportunidades para o ambiente empresarial, através de soluções digitais que podem ativar recursos que antes não estavam diretamente relacionados com a alimentação e o turismo.</a:t>
            </a:r>
          </a:p>
          <a:p>
            <a:pPr algn="just" defTabSz="738187">
              <a:defRPr sz="2900">
                <a:solidFill>
                  <a:schemeClr val="accent1">
                    <a:hueOff val="114395"/>
                    <a:lumOff val="-24975"/>
                  </a:schemeClr>
                </a:solidFill>
                <a:latin typeface="Helvetica"/>
                <a:ea typeface="Helvetica"/>
                <a:cs typeface="Helvetica"/>
                <a:sym typeface="Helvetica"/>
              </a:defRPr>
            </a:pPr>
            <a:endParaRPr lang="en-US" sz="3200" dirty="0"/>
          </a:p>
          <a:p>
            <a:pPr algn="just" defTabSz="738187">
              <a:defRPr sz="2900">
                <a:solidFill>
                  <a:schemeClr val="accent1">
                    <a:hueOff val="114395"/>
                    <a:lumOff val="-24975"/>
                  </a:schemeClr>
                </a:solidFill>
                <a:latin typeface="Helvetica"/>
                <a:ea typeface="Helvetica"/>
                <a:cs typeface="Helvetica"/>
                <a:sym typeface="Helvetica"/>
              </a:defRPr>
            </a:pPr>
            <a:r>
              <a:rPr lang="en-US" sz="3200" dirty="0"/>
              <a:t>Para perceber como a digitalização pode ser utilizada na transformação do turismo gastronómico, a principal atenção deve ser dirigida para a compreensão das propriedades da digitalização na perspetiva dos dados utilizados, da infraestrutura, dos canais de comunicação e dos produtos digitais. Isto permite a </a:t>
            </a:r>
            <a:r>
              <a:rPr lang="en-US" sz="3200" dirty="0" err="1"/>
              <a:t>correta</a:t>
            </a:r>
            <a:r>
              <a:rPr lang="en-US" sz="3200" dirty="0"/>
              <a:t> compreensão das mudanças que a digitalização traz ao turismo e à prestação de serviços e experiências turísticas.</a:t>
            </a:r>
          </a:p>
        </p:txBody>
      </p:sp>
      <p:grpSp>
        <p:nvGrpSpPr>
          <p:cNvPr id="226" name="Agrupar"/>
          <p:cNvGrpSpPr/>
          <p:nvPr/>
        </p:nvGrpSpPr>
        <p:grpSpPr>
          <a:xfrm>
            <a:off x="20340637" y="14829510"/>
            <a:ext cx="1300908" cy="446058"/>
            <a:chOff x="0" y="0"/>
            <a:chExt cx="1300907" cy="446057"/>
          </a:xfrm>
        </p:grpSpPr>
        <p:sp>
          <p:nvSpPr>
            <p:cNvPr id="224"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dirty="0"/>
            </a:p>
          </p:txBody>
        </p:sp>
        <p:sp>
          <p:nvSpPr>
            <p:cNvPr id="225"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dirty="0"/>
            </a:p>
          </p:txBody>
        </p:sp>
      </p:grpSp>
      <p:sp>
        <p:nvSpPr>
          <p:cNvPr id="2" name="UNIT 1…">
            <a:extLst>
              <a:ext uri="{FF2B5EF4-FFF2-40B4-BE49-F238E27FC236}">
                <a16:creationId xmlns:a16="http://schemas.microsoft.com/office/drawing/2014/main" id="{507EA408-41F4-4BE0-DDA1-4D6E9D02A7DA}"/>
              </a:ext>
            </a:extLst>
          </p:cNvPr>
          <p:cNvSpPr txBox="1"/>
          <p:nvPr/>
        </p:nvSpPr>
        <p:spPr>
          <a:xfrm>
            <a:off x="740130" y="3691207"/>
            <a:ext cx="3043223" cy="488807"/>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defRPr sz="2100" b="1">
                <a:solidFill>
                  <a:srgbClr val="FFFFFF"/>
                </a:solidFill>
              </a:defRPr>
            </a:pPr>
            <a:r>
              <a:rPr lang="en-US" dirty="0"/>
              <a:t>INTRODUÇÃO</a:t>
            </a:r>
            <a:r>
              <a:rPr dirty="0"/>
              <a:t>.</a:t>
            </a:r>
          </a:p>
        </p:txBody>
      </p:sp>
      <p:sp>
        <p:nvSpPr>
          <p:cNvPr id="13" name="Rectángulo redondeado">
            <a:extLst>
              <a:ext uri="{FF2B5EF4-FFF2-40B4-BE49-F238E27FC236}">
                <a16:creationId xmlns:a16="http://schemas.microsoft.com/office/drawing/2014/main" id="{184E24C1-8064-878D-ADDA-4D230C0664DA}"/>
              </a:ext>
            </a:extLst>
          </p:cNvPr>
          <p:cNvSpPr/>
          <p:nvPr/>
        </p:nvSpPr>
        <p:spPr>
          <a:xfrm>
            <a:off x="11507759" y="11833532"/>
            <a:ext cx="8133347" cy="2750965"/>
          </a:xfrm>
          <a:prstGeom prst="roundRect">
            <a:avLst>
              <a:gd name="adj" fmla="val 9029"/>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dirty="0"/>
          </a:p>
        </p:txBody>
      </p:sp>
      <p:pic>
        <p:nvPicPr>
          <p:cNvPr id="14" name="Imagen" descr="Imagen">
            <a:extLst>
              <a:ext uri="{FF2B5EF4-FFF2-40B4-BE49-F238E27FC236}">
                <a16:creationId xmlns:a16="http://schemas.microsoft.com/office/drawing/2014/main" id="{D8C1052D-D20C-A4FD-3792-43550AF163F9}"/>
              </a:ext>
            </a:extLst>
          </p:cNvPr>
          <p:cNvPicPr>
            <a:picLocks noChangeAspect="1"/>
          </p:cNvPicPr>
          <p:nvPr/>
        </p:nvPicPr>
        <p:blipFill>
          <a:blip r:embed="rId3"/>
          <a:stretch>
            <a:fillRect/>
          </a:stretch>
        </p:blipFill>
        <p:spPr>
          <a:xfrm>
            <a:off x="11933636" y="12136997"/>
            <a:ext cx="928673" cy="2144034"/>
          </a:xfrm>
          <a:prstGeom prst="rect">
            <a:avLst/>
          </a:prstGeom>
          <a:ln w="12700">
            <a:miter lim="400000"/>
          </a:ln>
        </p:spPr>
      </p:pic>
      <p:sp>
        <p:nvSpPr>
          <p:cNvPr id="3" name="TextBox 2">
            <a:extLst>
              <a:ext uri="{FF2B5EF4-FFF2-40B4-BE49-F238E27FC236}">
                <a16:creationId xmlns:a16="http://schemas.microsoft.com/office/drawing/2014/main" id="{F3842BB4-0D4B-128A-DD1D-184C48235032}"/>
              </a:ext>
            </a:extLst>
          </p:cNvPr>
          <p:cNvSpPr txBox="1"/>
          <p:nvPr/>
        </p:nvSpPr>
        <p:spPr>
          <a:xfrm>
            <a:off x="13737957" y="12078544"/>
            <a:ext cx="5727031" cy="27509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020" tIns="82020" rIns="82020" bIns="82020" numCol="1" spcCol="38100" rtlCol="0" anchor="ctr">
            <a:spAutoFit/>
          </a:bodyPr>
          <a:lstStyle/>
          <a:p>
            <a:pPr marL="0" marR="0" indent="0" algn="ctr" defTabSz="2799574" rtl="0" fontAlgn="auto" latinLnBrk="0" hangingPunct="0">
              <a:lnSpc>
                <a:spcPct val="100000"/>
              </a:lnSpc>
              <a:spcBef>
                <a:spcPts val="0"/>
              </a:spcBef>
              <a:spcAft>
                <a:spcPts val="0"/>
              </a:spcAft>
              <a:buClrTx/>
              <a:buSzTx/>
              <a:buFontTx/>
              <a:buNone/>
              <a:tabLst/>
            </a:pPr>
            <a:r>
              <a:rPr lang="en-US" sz="2300" dirty="0">
                <a:solidFill>
                  <a:schemeClr val="accent1">
                    <a:hueOff val="114395"/>
                    <a:lumOff val="-24975"/>
                  </a:schemeClr>
                </a:solidFill>
              </a:rPr>
              <a:t>As </a:t>
            </a:r>
            <a:r>
              <a:rPr lang="en-US" sz="2300" dirty="0" err="1">
                <a:solidFill>
                  <a:schemeClr val="accent1">
                    <a:hueOff val="114395"/>
                    <a:lumOff val="-24975"/>
                  </a:schemeClr>
                </a:solidFill>
              </a:rPr>
              <a:t>questões</a:t>
            </a:r>
            <a:r>
              <a:rPr lang="en-US" sz="2300" dirty="0">
                <a:solidFill>
                  <a:schemeClr val="accent1">
                    <a:hueOff val="114395"/>
                    <a:lumOff val="-24975"/>
                  </a:schemeClr>
                </a:solidFill>
              </a:rPr>
              <a:t> </a:t>
            </a:r>
            <a:r>
              <a:rPr lang="en-US" sz="2300" dirty="0" err="1">
                <a:solidFill>
                  <a:schemeClr val="accent1">
                    <a:hueOff val="114395"/>
                    <a:lumOff val="-24975"/>
                  </a:schemeClr>
                </a:solidFill>
              </a:rPr>
              <a:t>corretas</a:t>
            </a:r>
            <a:r>
              <a:rPr lang="en-US" sz="2300" dirty="0">
                <a:solidFill>
                  <a:schemeClr val="accent1">
                    <a:hueOff val="114395"/>
                    <a:lumOff val="-24975"/>
                  </a:schemeClr>
                </a:solidFill>
              </a:rPr>
              <a:t> que podem ser colocadas sobre a influência da tecnologia no turismo gastronómico são: como é feita, quando é implementada e como altera a relação entre a empresa e o consumo.</a:t>
            </a:r>
          </a:p>
          <a:p>
            <a:pPr marL="0" marR="0" indent="0" algn="ctr" defTabSz="2799574" rtl="0" fontAlgn="auto" latinLnBrk="0" hangingPunct="0">
              <a:lnSpc>
                <a:spcPct val="100000"/>
              </a:lnSpc>
              <a:spcBef>
                <a:spcPts val="0"/>
              </a:spcBef>
              <a:spcAft>
                <a:spcPts val="0"/>
              </a:spcAft>
              <a:buClrTx/>
              <a:buSzTx/>
              <a:buFontTx/>
              <a:buNone/>
              <a:tabLst/>
            </a:pPr>
            <a:endParaRPr kumimoji="0" lang="el-GR" sz="2400" b="0" i="0" u="none" strike="noStrike" cap="none" spc="0" normalizeH="0" baseline="0" dirty="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Figura"/>
          <p:cNvSpPr/>
          <p:nvPr/>
        </p:nvSpPr>
        <p:spPr>
          <a:xfrm>
            <a:off x="-251810" y="-392082"/>
            <a:ext cx="22590783" cy="16311789"/>
          </a:xfrm>
          <a:custGeom>
            <a:avLst/>
            <a:gdLst/>
            <a:ahLst/>
            <a:cxnLst>
              <a:cxn ang="0">
                <a:pos x="wd2" y="hd2"/>
              </a:cxn>
              <a:cxn ang="5400000">
                <a:pos x="wd2" y="hd2"/>
              </a:cxn>
              <a:cxn ang="10800000">
                <a:pos x="wd2" y="hd2"/>
              </a:cxn>
              <a:cxn ang="16200000">
                <a:pos x="wd2" y="hd2"/>
              </a:cxn>
            </a:cxnLst>
            <a:rect l="0" t="0" r="r" b="b"/>
            <a:pathLst>
              <a:path w="21600" h="21600" extrusionOk="0">
                <a:moveTo>
                  <a:pt x="4826" y="72"/>
                </a:moveTo>
                <a:cubicBezTo>
                  <a:pt x="4666" y="858"/>
                  <a:pt x="4389" y="1591"/>
                  <a:pt x="4014" y="2227"/>
                </a:cubicBezTo>
                <a:cubicBezTo>
                  <a:pt x="3049" y="3866"/>
                  <a:pt x="1542" y="4741"/>
                  <a:pt x="0" y="4560"/>
                </a:cubicBezTo>
                <a:lnTo>
                  <a:pt x="120" y="21600"/>
                </a:lnTo>
                <a:lnTo>
                  <a:pt x="21600" y="21600"/>
                </a:lnTo>
                <a:lnTo>
                  <a:pt x="21600" y="0"/>
                </a:lnTo>
                <a:lnTo>
                  <a:pt x="4826" y="72"/>
                </a:ln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rgbClr val="000000"/>
                </a:solidFill>
                <a:latin typeface="Helvetica Neue Medium"/>
                <a:ea typeface="Helvetica Neue Medium"/>
                <a:cs typeface="Helvetica Neue Medium"/>
                <a:sym typeface="Helvetica Neue Medium"/>
              </a:defRPr>
            </a:pPr>
            <a:endParaRPr dirty="0"/>
          </a:p>
        </p:txBody>
      </p:sp>
      <p:pic>
        <p:nvPicPr>
          <p:cNvPr id="173" name="logoflavours02.png" descr="logoflavours02.png"/>
          <p:cNvPicPr>
            <a:picLocks noChangeAspect="1"/>
          </p:cNvPicPr>
          <p:nvPr/>
        </p:nvPicPr>
        <p:blipFill>
          <a:blip r:embed="rId2"/>
          <a:stretch>
            <a:fillRect/>
          </a:stretch>
        </p:blipFill>
        <p:spPr>
          <a:xfrm>
            <a:off x="311109" y="602829"/>
            <a:ext cx="2912513" cy="1258593"/>
          </a:xfrm>
          <a:prstGeom prst="rect">
            <a:avLst/>
          </a:prstGeom>
          <a:ln w="12700">
            <a:miter lim="400000"/>
          </a:ln>
        </p:spPr>
      </p:pic>
      <p:sp>
        <p:nvSpPr>
          <p:cNvPr id="175" name="UNITS"/>
          <p:cNvSpPr txBox="1"/>
          <p:nvPr/>
        </p:nvSpPr>
        <p:spPr>
          <a:xfrm>
            <a:off x="1648245" y="3865918"/>
            <a:ext cx="3028885" cy="1482560"/>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7200">
                <a:solidFill>
                  <a:srgbClr val="FFFFFF"/>
                </a:solidFill>
                <a:latin typeface="A.C.M.E. Secret Agent"/>
                <a:ea typeface="A.C.M.E. Secret Agent"/>
                <a:cs typeface="A.C.M.E. Secret Agent"/>
                <a:sym typeface="A.C.M.E. Secret Agent"/>
              </a:defRPr>
            </a:lvl1pPr>
          </a:lstStyle>
          <a:p>
            <a:r>
              <a:rPr dirty="0"/>
              <a:t>UNIDADES</a:t>
            </a:r>
          </a:p>
        </p:txBody>
      </p:sp>
      <p:sp>
        <p:nvSpPr>
          <p:cNvPr id="178" name="Let’s Start"/>
          <p:cNvSpPr txBox="1"/>
          <p:nvPr/>
        </p:nvSpPr>
        <p:spPr>
          <a:xfrm>
            <a:off x="12274110" y="13129336"/>
            <a:ext cx="5325709" cy="1119749"/>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wrap="none" lIns="82020" tIns="82020" rIns="82020" bIns="82020" anchor="ctr">
            <a:spAutoFit/>
          </a:bodyPr>
          <a:lstStyle>
            <a:lvl1pPr>
              <a:defRPr sz="6200">
                <a:solidFill>
                  <a:schemeClr val="accent1">
                    <a:hueOff val="114395"/>
                    <a:lumOff val="-24975"/>
                  </a:schemeClr>
                </a:solidFill>
                <a:latin typeface="A.C.M.E. Secret Agent"/>
                <a:ea typeface="A.C.M.E. Secret Agent"/>
                <a:cs typeface="A.C.M.E. Secret Agent"/>
                <a:sym typeface="A.C.M.E. Secret Agent"/>
              </a:defRPr>
            </a:lvl1pPr>
          </a:lstStyle>
          <a:p>
            <a:r>
              <a:rPr dirty="0"/>
              <a:t>Vamos </a:t>
            </a:r>
            <a:r>
              <a:rPr lang="pt-PT" dirty="0"/>
              <a:t>começar</a:t>
            </a:r>
          </a:p>
        </p:txBody>
      </p:sp>
      <p:sp>
        <p:nvSpPr>
          <p:cNvPr id="2" name="What is entrepreneurship? Entrepreneurship in the rural environment.…">
            <a:extLst>
              <a:ext uri="{FF2B5EF4-FFF2-40B4-BE49-F238E27FC236}">
                <a16:creationId xmlns:a16="http://schemas.microsoft.com/office/drawing/2014/main" id="{5A6E4517-1AC3-BE38-3582-9873C0DD8A00}"/>
              </a:ext>
            </a:extLst>
          </p:cNvPr>
          <p:cNvSpPr txBox="1"/>
          <p:nvPr/>
        </p:nvSpPr>
        <p:spPr>
          <a:xfrm>
            <a:off x="5489930" y="3194788"/>
            <a:ext cx="12108740" cy="8506387"/>
          </a:xfrm>
          <a:prstGeom prst="rect">
            <a:avLst/>
          </a:prstGeom>
          <a:ln w="12700">
            <a:miter lim="400000"/>
          </a:ln>
          <a:extLst>
            <a:ext uri="{C572A759-6A51-4108-AA02-DFA0A04FC94B}">
              <ma14:wrappingTextBoxFlag xmlns="" xmlns:a16="http://schemas.microsoft.com/office/drawing/2014/main" xmlns:p14="http://schemas.microsoft.com/office/powerpoint/2010/main" xmlns:ma14="http://schemas.microsoft.com/office/mac/drawingml/2011/main" xmlns:a14="http://schemas.microsoft.com/office/drawing/2010/main" xmlns:m="http://schemas.openxmlformats.org/officeDocument/2006/math" val="1"/>
            </a:ext>
          </a:extLst>
        </p:spPr>
        <p:txBody>
          <a:bodyPr lIns="82020" tIns="82020" rIns="82020" bIns="82020" anchor="ctr">
            <a:spAutoFit/>
          </a:bodyPr>
          <a:lstStyle/>
          <a:p>
            <a:pPr algn="l" defTabSz="457200">
              <a:spcAft>
                <a:spcPts val="1200"/>
              </a:spcAft>
              <a:buSzPct val="100000"/>
              <a:defRPr sz="3300">
                <a:solidFill>
                  <a:schemeClr val="accent4">
                    <a:hueOff val="348544"/>
                    <a:lumOff val="7139"/>
                  </a:schemeClr>
                </a:solidFill>
              </a:defRPr>
            </a:pPr>
            <a:r>
              <a:rPr lang="en-US" dirty="0">
                <a:solidFill>
                  <a:schemeClr val="bg1"/>
                </a:solidFill>
              </a:rPr>
              <a:t>Introdução.</a:t>
            </a:r>
            <a:endParaRPr lang="el-GR" dirty="0">
              <a:solidFill>
                <a:schemeClr val="bg1"/>
              </a:solidFill>
            </a:endParaRPr>
          </a:p>
          <a:p>
            <a:pPr marL="584200" indent="-584200" algn="l" defTabSz="457200">
              <a:spcAft>
                <a:spcPts val="1200"/>
              </a:spcAft>
              <a:buSzPct val="100000"/>
              <a:buAutoNum type="arabicPeriod"/>
              <a:defRPr sz="3300">
                <a:solidFill>
                  <a:schemeClr val="accent4">
                    <a:hueOff val="348544"/>
                    <a:lumOff val="7139"/>
                  </a:schemeClr>
                </a:solidFill>
              </a:defRPr>
            </a:pPr>
            <a:r>
              <a:rPr lang="en-US" dirty="0">
                <a:solidFill>
                  <a:srgbClr val="FFFF00"/>
                </a:solidFill>
              </a:rPr>
              <a:t>Como digitalizar e promover a identidade do património cultural da gastronomia rural</a:t>
            </a:r>
            <a:r>
              <a:rPr dirty="0">
                <a:solidFill>
                  <a:srgbClr val="FFFF00"/>
                </a:solidFill>
              </a:rPr>
              <a:t>.</a:t>
            </a:r>
          </a:p>
          <a:p>
            <a:pPr marL="584200" indent="-584200" algn="l" defTabSz="457200">
              <a:spcAft>
                <a:spcPts val="1200"/>
              </a:spcAft>
              <a:buSzPct val="100000"/>
              <a:buAutoNum type="arabicPeriod"/>
              <a:defRPr sz="3300">
                <a:solidFill>
                  <a:srgbClr val="FFFFFF"/>
                </a:solidFill>
              </a:defRPr>
            </a:pPr>
            <a:r>
              <a:rPr lang="en-US" dirty="0"/>
              <a:t>O desenvolvimento de competências de marketing digital entre as partes interessadas</a:t>
            </a:r>
            <a:r>
              <a:rPr dirty="0"/>
              <a:t>.</a:t>
            </a:r>
          </a:p>
          <a:p>
            <a:pPr marL="584200" indent="-584200" algn="l" defTabSz="457200">
              <a:spcAft>
                <a:spcPts val="1200"/>
              </a:spcAft>
              <a:buSzPct val="100000"/>
              <a:buAutoNum type="arabicPeriod"/>
              <a:defRPr sz="3300">
                <a:solidFill>
                  <a:srgbClr val="FFFFFF"/>
                </a:solidFill>
              </a:defRPr>
            </a:pPr>
            <a:r>
              <a:rPr lang="en-US" dirty="0"/>
              <a:t>Comunicar o património através da narração de histórias digitais e experimentais</a:t>
            </a:r>
            <a:r>
              <a:rPr dirty="0"/>
              <a:t>.</a:t>
            </a:r>
          </a:p>
          <a:p>
            <a:pPr marL="584200" indent="-584200" algn="l" defTabSz="457200">
              <a:spcAft>
                <a:spcPts val="1200"/>
              </a:spcAft>
              <a:buSzPct val="100000"/>
              <a:buAutoNum type="arabicPeriod"/>
              <a:defRPr sz="3300">
                <a:solidFill>
                  <a:srgbClr val="FFFFFF"/>
                </a:solidFill>
              </a:defRPr>
            </a:pPr>
            <a:r>
              <a:rPr lang="en-US" dirty="0"/>
              <a:t>Identificação e digitalização da Etno-diversidade e Biodiversidade em Áreas Rurais</a:t>
            </a:r>
            <a:r>
              <a:rPr dirty="0"/>
              <a:t>.</a:t>
            </a:r>
          </a:p>
          <a:p>
            <a:pPr marL="584200" indent="-584200" algn="l" defTabSz="457200">
              <a:spcAft>
                <a:spcPts val="1200"/>
              </a:spcAft>
              <a:buSzPct val="100000"/>
              <a:buAutoNum type="arabicPeriod"/>
              <a:defRPr sz="3300">
                <a:solidFill>
                  <a:srgbClr val="FFFFFF"/>
                </a:solidFill>
              </a:defRPr>
            </a:pPr>
            <a:r>
              <a:rPr lang="en-US" dirty="0"/>
              <a:t>O papel das plataformas digitais inteligentes</a:t>
            </a:r>
            <a:r>
              <a:rPr dirty="0"/>
              <a:t>.</a:t>
            </a:r>
          </a:p>
          <a:p>
            <a:pPr marL="584200" indent="-584200" algn="l" defTabSz="457200">
              <a:spcAft>
                <a:spcPts val="1200"/>
              </a:spcAft>
              <a:buSzPct val="100000"/>
              <a:buAutoNum type="arabicPeriod"/>
              <a:defRPr sz="3300">
                <a:solidFill>
                  <a:srgbClr val="FFFFFF"/>
                </a:solidFill>
              </a:defRPr>
            </a:pPr>
            <a:r>
              <a:rPr lang="en-US" dirty="0"/>
              <a:t>Como criar uma base de dados de inventário de receitas nacionais e europeias</a:t>
            </a:r>
            <a:r>
              <a:rPr dirty="0"/>
              <a:t>.</a:t>
            </a:r>
          </a:p>
          <a:p>
            <a:pPr marL="584200" indent="-584200" algn="l" defTabSz="457200">
              <a:spcAft>
                <a:spcPts val="1200"/>
              </a:spcAft>
              <a:buSzPct val="100000"/>
              <a:buAutoNum type="arabicPeriod"/>
              <a:defRPr sz="3300">
                <a:solidFill>
                  <a:srgbClr val="FFFFFF"/>
                </a:solidFill>
              </a:defRPr>
            </a:pPr>
            <a:r>
              <a:rPr lang="en-US" dirty="0"/>
              <a:t>Como digitalizar um negócio gastronómico rural.</a:t>
            </a:r>
          </a:p>
          <a:p>
            <a:pPr algn="l" defTabSz="457200">
              <a:spcAft>
                <a:spcPts val="1200"/>
              </a:spcAft>
              <a:buSzPct val="100000"/>
              <a:defRPr sz="3300">
                <a:solidFill>
                  <a:srgbClr val="FFFFFF"/>
                </a:solidFill>
              </a:defRPr>
            </a:pPr>
            <a:r>
              <a:rPr dirty="0"/>
              <a:t>Conclusão</a:t>
            </a:r>
            <a:r>
              <a:rPr lang="en-US" dirty="0"/>
              <a:t>.</a:t>
            </a:r>
            <a:endParaRPr dirty="0"/>
          </a:p>
        </p:txBody>
      </p:sp>
    </p:spTree>
    <p:extLst>
      <p:ext uri="{BB962C8B-B14F-4D97-AF65-F5344CB8AC3E}">
        <p14:creationId xmlns:p14="http://schemas.microsoft.com/office/powerpoint/2010/main" val="209222629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Rectángulo"/>
          <p:cNvSpPr/>
          <p:nvPr/>
        </p:nvSpPr>
        <p:spPr>
          <a:xfrm>
            <a:off x="-12700" y="-25400"/>
            <a:ext cx="5453758" cy="15798800"/>
          </a:xfrm>
          <a:prstGeom prst="rect">
            <a:avLst/>
          </a:pr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a:p>
        </p:txBody>
      </p:sp>
      <p:pic>
        <p:nvPicPr>
          <p:cNvPr id="252" name="logoflavours03.png" descr="logoflavours03.png"/>
          <p:cNvPicPr>
            <a:picLocks noChangeAspect="1"/>
          </p:cNvPicPr>
          <p:nvPr/>
        </p:nvPicPr>
        <p:blipFill>
          <a:blip r:embed="rId2"/>
          <a:stretch>
            <a:fillRect/>
          </a:stretch>
        </p:blipFill>
        <p:spPr>
          <a:xfrm>
            <a:off x="662160" y="746908"/>
            <a:ext cx="4104037" cy="1691492"/>
          </a:xfrm>
          <a:prstGeom prst="rect">
            <a:avLst/>
          </a:prstGeom>
          <a:ln w="12700">
            <a:miter lim="400000"/>
          </a:ln>
        </p:spPr>
      </p:pic>
      <p:sp>
        <p:nvSpPr>
          <p:cNvPr id="253" name="UNIT 2…"/>
          <p:cNvSpPr txBox="1"/>
          <p:nvPr/>
        </p:nvSpPr>
        <p:spPr>
          <a:xfrm>
            <a:off x="6099530" y="452896"/>
            <a:ext cx="15493092" cy="2855674"/>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lIns="82020" tIns="82020" rIns="82020" bIns="82020" anchor="ctr">
            <a:spAutoFit/>
          </a:bodyPr>
          <a:lstStyle/>
          <a:p>
            <a:pPr algn="l" defTabSz="457200">
              <a:lnSpc>
                <a:spcPts val="9200"/>
              </a:lnSpc>
              <a:defRPr sz="5700" b="1">
                <a:solidFill>
                  <a:schemeClr val="accent1">
                    <a:hueOff val="114395"/>
                    <a:lumOff val="-24975"/>
                  </a:schemeClr>
                </a:solidFill>
              </a:defRPr>
            </a:pPr>
            <a:r>
              <a:rPr dirty="0"/>
              <a:t>UNIDADE </a:t>
            </a:r>
            <a:r>
              <a:rPr lang="en-US" dirty="0"/>
              <a:t>1</a:t>
            </a:r>
            <a:endParaRPr dirty="0"/>
          </a:p>
          <a:p>
            <a:pPr algn="l" defTabSz="457200">
              <a:lnSpc>
                <a:spcPts val="6300"/>
              </a:lnSpc>
              <a:defRPr sz="3300" b="1">
                <a:solidFill>
                  <a:schemeClr val="accent1">
                    <a:hueOff val="114395"/>
                    <a:lumOff val="-24975"/>
                  </a:schemeClr>
                </a:solidFill>
              </a:defRPr>
            </a:pPr>
            <a:r>
              <a:rPr lang="en-US" dirty="0"/>
              <a:t>Como digitalizar e promover a identidade do património cultural da gastronomia rural</a:t>
            </a:r>
            <a:r>
              <a:rPr dirty="0"/>
              <a:t>.</a:t>
            </a:r>
          </a:p>
        </p:txBody>
      </p:sp>
      <p:pic>
        <p:nvPicPr>
          <p:cNvPr id="259" name="Imagen" descr="Imagen"/>
          <p:cNvPicPr>
            <a:picLocks noChangeAspect="1"/>
          </p:cNvPicPr>
          <p:nvPr/>
        </p:nvPicPr>
        <p:blipFill>
          <a:blip r:embed="rId3"/>
          <a:stretch>
            <a:fillRect/>
          </a:stretch>
        </p:blipFill>
        <p:spPr>
          <a:xfrm>
            <a:off x="942135" y="6870275"/>
            <a:ext cx="3544086" cy="8182264"/>
          </a:xfrm>
          <a:prstGeom prst="rect">
            <a:avLst/>
          </a:prstGeom>
          <a:ln w="12700">
            <a:miter lim="400000"/>
          </a:ln>
        </p:spPr>
      </p:pic>
      <p:grpSp>
        <p:nvGrpSpPr>
          <p:cNvPr id="263" name="Agrupar"/>
          <p:cNvGrpSpPr/>
          <p:nvPr/>
        </p:nvGrpSpPr>
        <p:grpSpPr>
          <a:xfrm>
            <a:off x="20340637" y="14829510"/>
            <a:ext cx="1300908" cy="446058"/>
            <a:chOff x="0" y="0"/>
            <a:chExt cx="1300907" cy="446057"/>
          </a:xfrm>
        </p:grpSpPr>
        <p:sp>
          <p:nvSpPr>
            <p:cNvPr id="261" name="Flecha"/>
            <p:cNvSpPr/>
            <p:nvPr/>
          </p:nvSpPr>
          <p:spPr>
            <a:xfrm>
              <a:off x="702902" y="0"/>
              <a:ext cx="598006" cy="446058"/>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262" name="Flecha"/>
            <p:cNvSpPr/>
            <p:nvPr/>
          </p:nvSpPr>
          <p:spPr>
            <a:xfrm rot="10800000">
              <a:off x="0" y="-1"/>
              <a:ext cx="598005" cy="446059"/>
            </a:xfrm>
            <a:prstGeom prst="rightArrow">
              <a:avLst>
                <a:gd name="adj1" fmla="val 48937"/>
                <a:gd name="adj2" fmla="val 67430"/>
              </a:avLst>
            </a:prstGeom>
            <a:noFill/>
            <a:ln w="63500" cap="flat">
              <a:solidFill>
                <a:schemeClr val="accent1">
                  <a:hueOff val="114395"/>
                  <a:lumOff val="-24975"/>
                </a:schemeClr>
              </a:solidFill>
              <a:prstDash val="solid"/>
              <a:miter lim="400000"/>
            </a:ln>
            <a:effectLst/>
          </p:spPr>
          <p:txBody>
            <a:bodyPr wrap="square" lIns="82020" tIns="82020" rIns="82020" bIns="82020" numCol="1" anchor="ctr">
              <a:noAutofit/>
            </a:bodyPr>
            <a:lstStyle/>
            <a:p>
              <a:pPr defTabSz="943239">
                <a:defRPr sz="3400">
                  <a:solidFill>
                    <a:srgbClr val="FFFFFF"/>
                  </a:solidFill>
                  <a:latin typeface="Helvetica Neue Medium"/>
                  <a:ea typeface="Helvetica Neue Medium"/>
                  <a:cs typeface="Helvetica Neue Medium"/>
                  <a:sym typeface="Helvetica Neue Medium"/>
                </a:defRPr>
              </a:pPr>
              <a:endParaRPr/>
            </a:p>
          </p:txBody>
        </p:sp>
      </p:grpSp>
      <p:sp>
        <p:nvSpPr>
          <p:cNvPr id="2" name="TextBox 1">
            <a:extLst>
              <a:ext uri="{FF2B5EF4-FFF2-40B4-BE49-F238E27FC236}">
                <a16:creationId xmlns:a16="http://schemas.microsoft.com/office/drawing/2014/main" id="{34F9B3EE-34D3-B8EB-64C9-F5D11BDAC8B0}"/>
              </a:ext>
            </a:extLst>
          </p:cNvPr>
          <p:cNvSpPr txBox="1"/>
          <p:nvPr/>
        </p:nvSpPr>
        <p:spPr>
          <a:xfrm>
            <a:off x="6050606" y="3583714"/>
            <a:ext cx="15542016" cy="7921611"/>
          </a:xfrm>
          <a:prstGeom prst="rect">
            <a:avLst/>
          </a:prstGeom>
          <a:ln w="12700">
            <a:miter lim="400000"/>
          </a:ln>
        </p:spPr>
        <p:txBody>
          <a:bodyPr wrap="square" lIns="82020" tIns="82020" rIns="82020" bIns="8202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defTabSz="738187">
              <a:defRPr sz="3200">
                <a:solidFill>
                  <a:schemeClr val="accent1">
                    <a:hueOff val="114395"/>
                    <a:lumOff val="-24975"/>
                  </a:schemeClr>
                </a:solidFill>
                <a:latin typeface="Helvetica"/>
                <a:ea typeface="Helvetica"/>
                <a:cs typeface="Helvetica"/>
              </a:defRPr>
            </a:lvl1pPr>
          </a:lstStyle>
          <a:p>
            <a:r>
              <a:rPr lang="en-US" sz="2800" dirty="0"/>
              <a:t>Nesta unidade, </a:t>
            </a:r>
            <a:r>
              <a:rPr lang="en-US" sz="2800" dirty="0" err="1"/>
              <a:t>vai</a:t>
            </a:r>
            <a:r>
              <a:rPr lang="en-US" sz="2800" dirty="0"/>
              <a:t> </a:t>
            </a:r>
            <a:r>
              <a:rPr lang="en-US" sz="2800" dirty="0" err="1"/>
              <a:t>aprender</a:t>
            </a:r>
            <a:r>
              <a:rPr lang="en-US" sz="2800" dirty="0"/>
              <a:t> sobre o processo de digitalização e como, através deste processo, pode promover o património cultural da sua gastronomia rural.</a:t>
            </a:r>
          </a:p>
          <a:p>
            <a:endParaRPr lang="en-US" sz="2800" dirty="0"/>
          </a:p>
          <a:p>
            <a:r>
              <a:rPr lang="en-US" sz="2800" dirty="0"/>
              <a:t>A criação, em 2010, da lista do Património Cultural Imaterial da UNESCO deu início à concentração na comida e nas culturas culinárias como marcadores de identidade e na forma como a gastronomia pode promover a capacitação económica, política e social das comunidades locais (Zocchi, </a:t>
            </a:r>
            <a:r>
              <a:rPr lang="en-US" sz="2800" dirty="0" err="1"/>
              <a:t>Corvo</a:t>
            </a:r>
            <a:r>
              <a:rPr lang="en-US" sz="2800" dirty="0"/>
              <a:t>, 2021). </a:t>
            </a:r>
            <a:endParaRPr lang="el-GR" sz="2800" dirty="0"/>
          </a:p>
          <a:p>
            <a:endParaRPr lang="el-GR" sz="2800" dirty="0"/>
          </a:p>
          <a:p>
            <a:r>
              <a:rPr lang="en-US" sz="2800" dirty="0"/>
              <a:t>Este fenómeno é designado por alguns especialistas como </a:t>
            </a:r>
            <a:r>
              <a:rPr lang="en-US" sz="2800" b="1" dirty="0">
                <a:solidFill>
                  <a:schemeClr val="accent4">
                    <a:hueOff val="-476017"/>
                    <a:lumOff val="-10042"/>
                  </a:schemeClr>
                </a:solidFill>
                <a:latin typeface="+mn-lt"/>
                <a:ea typeface="+mn-ea"/>
                <a:cs typeface="+mn-cs"/>
              </a:rPr>
              <a:t>"heritage turn", </a:t>
            </a:r>
            <a:r>
              <a:rPr lang="en-US" sz="2800" dirty="0"/>
              <a:t>termo que define a ligação entre a crise de identidade e a forma como a alimentação preenche uma lacuna patrimonial através da promoção dos recursos agrícolas locais e do turismo alimentar.</a:t>
            </a:r>
            <a:endParaRPr lang="el-GR" sz="2800" dirty="0"/>
          </a:p>
          <a:p>
            <a:endParaRPr lang="en-US" sz="2800" dirty="0"/>
          </a:p>
          <a:p>
            <a:r>
              <a:rPr lang="en-US" sz="2800" dirty="0"/>
              <a:t>Quando se fala de sustentabilidade, o sistema alimentar é um dos principais aspectos a ter em conta. O debate atual explora cada vez mais a forma como o património reforça a sustentabilidade do sistema alimentar e como as comunidades locais estão a contribuir para salvaguardar os recursos alimentares tradicionais e quais os instrumentos de que necessitam para preservar este tipo de património. </a:t>
            </a:r>
          </a:p>
          <a:p>
            <a:endParaRPr lang="el-GR" sz="2800" dirty="0"/>
          </a:p>
        </p:txBody>
      </p:sp>
      <p:sp>
        <p:nvSpPr>
          <p:cNvPr id="12" name="Rectángulo redondeado">
            <a:extLst>
              <a:ext uri="{FF2B5EF4-FFF2-40B4-BE49-F238E27FC236}">
                <a16:creationId xmlns:a16="http://schemas.microsoft.com/office/drawing/2014/main" id="{43A81B94-E044-497A-11C0-35780EEFF1E2}"/>
              </a:ext>
            </a:extLst>
          </p:cNvPr>
          <p:cNvSpPr/>
          <p:nvPr/>
        </p:nvSpPr>
        <p:spPr>
          <a:xfrm>
            <a:off x="11507759" y="11833532"/>
            <a:ext cx="8584978" cy="2750965"/>
          </a:xfrm>
          <a:prstGeom prst="roundRect">
            <a:avLst>
              <a:gd name="adj" fmla="val 9029"/>
            </a:avLst>
          </a:prstGeom>
          <a:solidFill>
            <a:srgbClr val="FFFFFF"/>
          </a:solidFill>
          <a:ln w="127000">
            <a:solidFill>
              <a:schemeClr val="accent1">
                <a:hueOff val="114395"/>
                <a:lumOff val="-24975"/>
              </a:schemeClr>
            </a:solidFill>
            <a:miter lim="400000"/>
          </a:ln>
        </p:spPr>
        <p:txBody>
          <a:bodyPr lIns="82020" tIns="82020" rIns="82020" bIns="82020" anchor="ctr"/>
          <a:lstStyle/>
          <a:p>
            <a:pPr defTabSz="943239">
              <a:defRPr sz="3400">
                <a:solidFill>
                  <a:srgbClr val="FFFFFF"/>
                </a:solidFill>
                <a:latin typeface="Helvetica Neue Medium"/>
                <a:ea typeface="Helvetica Neue Medium"/>
                <a:cs typeface="Helvetica Neue Medium"/>
                <a:sym typeface="Helvetica Neue Medium"/>
              </a:defRPr>
            </a:pPr>
            <a:endParaRPr/>
          </a:p>
        </p:txBody>
      </p:sp>
      <p:sp>
        <p:nvSpPr>
          <p:cNvPr id="5" name="TextBox 4">
            <a:extLst>
              <a:ext uri="{FF2B5EF4-FFF2-40B4-BE49-F238E27FC236}">
                <a16:creationId xmlns:a16="http://schemas.microsoft.com/office/drawing/2014/main" id="{4AE361F2-10E7-B8AB-C290-02C25B1A51F1}"/>
              </a:ext>
            </a:extLst>
          </p:cNvPr>
          <p:cNvSpPr txBox="1"/>
          <p:nvPr/>
        </p:nvSpPr>
        <p:spPr>
          <a:xfrm>
            <a:off x="13596730" y="12044576"/>
            <a:ext cx="6303502" cy="22893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020" tIns="82020" rIns="82020" bIns="8202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2300">
                <a:solidFill>
                  <a:schemeClr val="accent1">
                    <a:hueOff val="114395"/>
                    <a:lumOff val="-24975"/>
                  </a:schemeClr>
                </a:solidFill>
              </a:defRPr>
            </a:lvl1pPr>
          </a:lstStyle>
          <a:p>
            <a:r>
              <a:rPr lang="en-US" dirty="0"/>
              <a:t>A patrimonialização alimentar </a:t>
            </a:r>
            <a:r>
              <a:rPr lang="en-US" b="1" i="1" dirty="0">
                <a:solidFill>
                  <a:schemeClr val="accent4">
                    <a:hueOff val="-476017"/>
                    <a:lumOff val="-10042"/>
                  </a:schemeClr>
                </a:solidFill>
              </a:rPr>
              <a:t>"refere-se à transformação de alimentos, lugares e práticas em património cultural como valores a eles associados, descrevendo essencialmente o património como um processo" </a:t>
            </a:r>
            <a:r>
              <a:rPr lang="en-US" dirty="0"/>
              <a:t>(</a:t>
            </a:r>
            <a:r>
              <a:rPr lang="en-US" dirty="0" err="1"/>
              <a:t>Sjöholm </a:t>
            </a:r>
            <a:r>
              <a:rPr lang="en-US" dirty="0"/>
              <a:t>J, 2016).</a:t>
            </a:r>
            <a:endParaRPr lang="el-GR" dirty="0"/>
          </a:p>
        </p:txBody>
      </p:sp>
      <p:sp>
        <p:nvSpPr>
          <p:cNvPr id="15" name="Did you know that…?">
            <a:extLst>
              <a:ext uri="{FF2B5EF4-FFF2-40B4-BE49-F238E27FC236}">
                <a16:creationId xmlns:a16="http://schemas.microsoft.com/office/drawing/2014/main" id="{B3021FDD-8688-776F-7006-284302DFEAA2}"/>
              </a:ext>
            </a:extLst>
          </p:cNvPr>
          <p:cNvSpPr txBox="1"/>
          <p:nvPr/>
        </p:nvSpPr>
        <p:spPr>
          <a:xfrm>
            <a:off x="11700665" y="12113048"/>
            <a:ext cx="2380363" cy="904306"/>
          </a:xfrm>
          <a:prstGeom prst="rect">
            <a:avLst/>
          </a:prstGeom>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82020" tIns="82020" rIns="82020" bIns="82020" anchor="ctr">
            <a:spAutoFit/>
          </a:bodyPr>
          <a:lstStyle>
            <a:lvl1pPr algn="l" defTabSz="457200">
              <a:lnSpc>
                <a:spcPts val="6100"/>
              </a:lnSpc>
              <a:defRPr sz="3100" b="1">
                <a:solidFill>
                  <a:schemeClr val="accent1">
                    <a:hueOff val="114395"/>
                    <a:lumOff val="-24975"/>
                  </a:schemeClr>
                </a:solidFill>
              </a:defRPr>
            </a:lvl1pPr>
          </a:lstStyle>
          <a:p>
            <a:pPr>
              <a:lnSpc>
                <a:spcPct val="100000"/>
              </a:lnSpc>
            </a:pPr>
            <a:r>
              <a:rPr sz="2400" dirty="0"/>
              <a:t>Sabias que...?</a:t>
            </a:r>
          </a:p>
        </p:txBody>
      </p:sp>
      <p:sp>
        <p:nvSpPr>
          <p:cNvPr id="16" name="Documento aprobado">
            <a:extLst>
              <a:ext uri="{FF2B5EF4-FFF2-40B4-BE49-F238E27FC236}">
                <a16:creationId xmlns:a16="http://schemas.microsoft.com/office/drawing/2014/main" id="{42660D0C-132A-B862-B6A9-79D066F9B34F}"/>
              </a:ext>
            </a:extLst>
          </p:cNvPr>
          <p:cNvSpPr/>
          <p:nvPr/>
        </p:nvSpPr>
        <p:spPr>
          <a:xfrm>
            <a:off x="11926957" y="13296870"/>
            <a:ext cx="735496" cy="1037006"/>
          </a:xfrm>
          <a:custGeom>
            <a:avLst/>
            <a:gdLst/>
            <a:ahLst/>
            <a:cxnLst>
              <a:cxn ang="0">
                <a:pos x="wd2" y="hd2"/>
              </a:cxn>
              <a:cxn ang="5400000">
                <a:pos x="wd2" y="hd2"/>
              </a:cxn>
              <a:cxn ang="10800000">
                <a:pos x="wd2" y="hd2"/>
              </a:cxn>
              <a:cxn ang="16200000">
                <a:pos x="wd2" y="hd2"/>
              </a:cxn>
            </a:cxnLst>
            <a:rect l="0" t="0" r="r" b="b"/>
            <a:pathLst>
              <a:path w="21599" h="21600" extrusionOk="0">
                <a:moveTo>
                  <a:pt x="213" y="0"/>
                </a:moveTo>
                <a:cubicBezTo>
                  <a:pt x="96" y="0"/>
                  <a:pt x="0" y="72"/>
                  <a:pt x="0" y="162"/>
                </a:cubicBezTo>
                <a:lnTo>
                  <a:pt x="0" y="21438"/>
                </a:lnTo>
                <a:cubicBezTo>
                  <a:pt x="0" y="21528"/>
                  <a:pt x="96" y="21600"/>
                  <a:pt x="213" y="21600"/>
                </a:cubicBezTo>
                <a:lnTo>
                  <a:pt x="21387" y="21600"/>
                </a:lnTo>
                <a:cubicBezTo>
                  <a:pt x="21503" y="21600"/>
                  <a:pt x="21599" y="21528"/>
                  <a:pt x="21599" y="21438"/>
                </a:cubicBezTo>
                <a:lnTo>
                  <a:pt x="21599" y="5895"/>
                </a:lnTo>
                <a:cubicBezTo>
                  <a:pt x="21600" y="5863"/>
                  <a:pt x="21564" y="5837"/>
                  <a:pt x="21522" y="5837"/>
                </a:cubicBezTo>
                <a:lnTo>
                  <a:pt x="14254" y="5837"/>
                </a:lnTo>
                <a:cubicBezTo>
                  <a:pt x="14137" y="5837"/>
                  <a:pt x="14043" y="5765"/>
                  <a:pt x="14043" y="5674"/>
                </a:cubicBezTo>
                <a:lnTo>
                  <a:pt x="14043" y="58"/>
                </a:lnTo>
                <a:cubicBezTo>
                  <a:pt x="14043" y="26"/>
                  <a:pt x="14009" y="0"/>
                  <a:pt x="13968" y="0"/>
                </a:cubicBezTo>
                <a:lnTo>
                  <a:pt x="213" y="0"/>
                </a:lnTo>
                <a:close/>
                <a:moveTo>
                  <a:pt x="15017" y="86"/>
                </a:moveTo>
                <a:cubicBezTo>
                  <a:pt x="14991" y="94"/>
                  <a:pt x="14972" y="114"/>
                  <a:pt x="14972" y="140"/>
                </a:cubicBezTo>
                <a:lnTo>
                  <a:pt x="14972" y="4958"/>
                </a:lnTo>
                <a:cubicBezTo>
                  <a:pt x="14972" y="5048"/>
                  <a:pt x="15065" y="5120"/>
                  <a:pt x="15182" y="5120"/>
                </a:cubicBezTo>
                <a:lnTo>
                  <a:pt x="21418" y="5120"/>
                </a:lnTo>
                <a:cubicBezTo>
                  <a:pt x="21485" y="5120"/>
                  <a:pt x="21518" y="5058"/>
                  <a:pt x="21471" y="5021"/>
                </a:cubicBezTo>
                <a:lnTo>
                  <a:pt x="15100" y="99"/>
                </a:lnTo>
                <a:cubicBezTo>
                  <a:pt x="15076" y="81"/>
                  <a:pt x="15044" y="78"/>
                  <a:pt x="15017" y="86"/>
                </a:cubicBezTo>
                <a:close/>
                <a:moveTo>
                  <a:pt x="16386" y="8273"/>
                </a:moveTo>
                <a:cubicBezTo>
                  <a:pt x="16406" y="8273"/>
                  <a:pt x="16425" y="8279"/>
                  <a:pt x="16441" y="8291"/>
                </a:cubicBezTo>
                <a:lnTo>
                  <a:pt x="18003" y="9497"/>
                </a:lnTo>
                <a:cubicBezTo>
                  <a:pt x="18034" y="9522"/>
                  <a:pt x="18034" y="9560"/>
                  <a:pt x="18003" y="9585"/>
                </a:cubicBezTo>
                <a:lnTo>
                  <a:pt x="8629" y="16827"/>
                </a:lnTo>
                <a:cubicBezTo>
                  <a:pt x="8597" y="16852"/>
                  <a:pt x="8547" y="16852"/>
                  <a:pt x="8515" y="16827"/>
                </a:cubicBezTo>
                <a:lnTo>
                  <a:pt x="3592" y="13027"/>
                </a:lnTo>
                <a:cubicBezTo>
                  <a:pt x="3560" y="13002"/>
                  <a:pt x="3560" y="12962"/>
                  <a:pt x="3592" y="12937"/>
                </a:cubicBezTo>
                <a:lnTo>
                  <a:pt x="5153" y="11731"/>
                </a:lnTo>
                <a:cubicBezTo>
                  <a:pt x="5185" y="11707"/>
                  <a:pt x="5238" y="11707"/>
                  <a:pt x="5269" y="11731"/>
                </a:cubicBezTo>
                <a:lnTo>
                  <a:pt x="8513" y="14238"/>
                </a:lnTo>
                <a:cubicBezTo>
                  <a:pt x="8545" y="14263"/>
                  <a:pt x="8595" y="14263"/>
                  <a:pt x="8627" y="14238"/>
                </a:cubicBezTo>
                <a:lnTo>
                  <a:pt x="16328" y="8291"/>
                </a:lnTo>
                <a:cubicBezTo>
                  <a:pt x="16343" y="8279"/>
                  <a:pt x="16365" y="8273"/>
                  <a:pt x="16386" y="8273"/>
                </a:cubicBezTo>
                <a:close/>
              </a:path>
            </a:pathLst>
          </a:custGeom>
          <a:solidFill>
            <a:schemeClr val="accent1">
              <a:hueOff val="114395"/>
              <a:lumOff val="-24975"/>
            </a:schemeClr>
          </a:solidFill>
          <a:ln w="12700">
            <a:miter lim="400000"/>
          </a:ln>
        </p:spPr>
        <p:txBody>
          <a:bodyPr lIns="82020" tIns="82020" rIns="82020" bIns="82020" anchor="ctr"/>
          <a:lstStyle/>
          <a:p>
            <a:pPr defTabSz="943239">
              <a:defRPr sz="3400">
                <a:solidFill>
                  <a:schemeClr val="accent1">
                    <a:hueOff val="114395"/>
                    <a:lumOff val="-24975"/>
                  </a:schemeClr>
                </a:solidFill>
                <a:latin typeface="Helvetica Neue Medium"/>
                <a:ea typeface="Helvetica Neue Medium"/>
                <a:cs typeface="Helvetica Neue Medium"/>
                <a:sym typeface="Helvetica Neue Medium"/>
              </a:defRPr>
            </a:pPr>
            <a:endParaRPr dirty="0"/>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82020" tIns="82020" rIns="82020" bIns="82020" numCol="1" spcCol="38100" rtlCol="0" anchor="ctr">
        <a:spAutoFit/>
      </a:bodyPr>
      <a:lstStyle>
        <a:defPPr marL="0" marR="0" indent="0" algn="ctr" defTabSz="943239"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82020" tIns="82020" rIns="82020" bIns="82020" numCol="1" spcCol="38100" rtlCol="0" anchor="ctr">
        <a:spAutoFit/>
      </a:bodyPr>
      <a:lstStyle>
        <a:defPPr marL="0" marR="0" indent="0" algn="ctr" defTabSz="2799574"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82020" tIns="82020" rIns="82020" bIns="82020" numCol="1" spcCol="38100" rtlCol="0" anchor="ctr">
        <a:spAutoFit/>
      </a:bodyPr>
      <a:lstStyle>
        <a:defPPr marL="0" marR="0" indent="0" algn="ctr" defTabSz="943239"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82020" tIns="82020" rIns="82020" bIns="82020" numCol="1" spcCol="38100" rtlCol="0" anchor="ctr">
        <a:spAutoFit/>
      </a:bodyPr>
      <a:lstStyle>
        <a:defPPr marL="0" marR="0" indent="0" algn="ctr" defTabSz="2799574"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614</TotalTime>
  <Words>9276</Words>
  <Application>Microsoft Office PowerPoint</Application>
  <PresentationFormat>Custom</PresentationFormat>
  <Paragraphs>658</Paragraphs>
  <Slides>52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A.C.M.E. Secret Agent</vt:lpstr>
      <vt:lpstr>Arial</vt:lpstr>
      <vt:lpstr>Helvetica</vt:lpstr>
      <vt:lpstr>Helvetica Neue</vt:lpstr>
      <vt:lpstr>Helvetica Neue Medium</vt:lpstr>
      <vt:lpstr>Times New Roman</vt:lpstr>
      <vt:lpstr>Times Roman</vt:lpstr>
      <vt:lpstr>Wingdings</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keywords>, docId:8BE7AA014F9EFCC79935B2AEAAE2BBFC</cp:keywords>
  <cp:lastModifiedBy>Daniel Pina</cp:lastModifiedBy>
  <cp:revision>33</cp:revision>
  <dcterms:modified xsi:type="dcterms:W3CDTF">2023-07-06T14:50:52Z</dcterms:modified>
</cp:coreProperties>
</file>