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8" r:id="rId4"/>
    <p:sldId id="367" r:id="rId5"/>
    <p:sldId id="260" r:id="rId6"/>
    <p:sldId id="261" r:id="rId7"/>
    <p:sldId id="263" r:id="rId8"/>
    <p:sldId id="368" r:id="rId9"/>
    <p:sldId id="265" r:id="rId10"/>
    <p:sldId id="266" r:id="rId11"/>
    <p:sldId id="267" r:id="rId12"/>
    <p:sldId id="268" r:id="rId13"/>
    <p:sldId id="272" r:id="rId14"/>
    <p:sldId id="369" r:id="rId15"/>
    <p:sldId id="274" r:id="rId16"/>
    <p:sldId id="275" r:id="rId17"/>
    <p:sldId id="276" r:id="rId18"/>
    <p:sldId id="370" r:id="rId19"/>
    <p:sldId id="371" r:id="rId20"/>
    <p:sldId id="372" r:id="rId21"/>
    <p:sldId id="277" r:id="rId22"/>
    <p:sldId id="373" r:id="rId23"/>
    <p:sldId id="279" r:id="rId24"/>
    <p:sldId id="280" r:id="rId25"/>
    <p:sldId id="374" r:id="rId26"/>
    <p:sldId id="294" r:id="rId27"/>
    <p:sldId id="375" r:id="rId28"/>
    <p:sldId id="296" r:id="rId29"/>
    <p:sldId id="297" r:id="rId30"/>
    <p:sldId id="376" r:id="rId31"/>
    <p:sldId id="377" r:id="rId32"/>
    <p:sldId id="307" r:id="rId33"/>
    <p:sldId id="378" r:id="rId34"/>
    <p:sldId id="309" r:id="rId35"/>
  </p:sldIdLst>
  <p:sldSz cx="22275800" cy="1574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5284E-D550-4843-A2BD-196FADFE50BF}" v="10" dt="2023-07-06T13:38:58.95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381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381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p:cViewPr varScale="1">
        <p:scale>
          <a:sx n="48" d="100"/>
          <a:sy n="48" d="100"/>
        </p:scale>
        <p:origin x="143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Pina" userId="52242362-c8f1-4e41-99a9-d80ef2ac5176" providerId="ADAL" clId="{3FE5284E-D550-4843-A2BD-196FADFE50BF}"/>
    <pc:docChg chg="undo custSel modSld">
      <pc:chgData name="Daniel Pina" userId="52242362-c8f1-4e41-99a9-d80ef2ac5176" providerId="ADAL" clId="{3FE5284E-D550-4843-A2BD-196FADFE50BF}" dt="2023-07-06T14:57:15.464" v="202" actId="6549"/>
      <pc:docMkLst>
        <pc:docMk/>
      </pc:docMkLst>
      <pc:sldChg chg="modSp mod">
        <pc:chgData name="Daniel Pina" userId="52242362-c8f1-4e41-99a9-d80ef2ac5176" providerId="ADAL" clId="{3FE5284E-D550-4843-A2BD-196FADFE50BF}" dt="2023-06-30T08:06:46.034" v="25" actId="6549"/>
        <pc:sldMkLst>
          <pc:docMk/>
          <pc:sldMk cId="0" sldId="256"/>
        </pc:sldMkLst>
        <pc:spChg chg="mod">
          <ac:chgData name="Daniel Pina" userId="52242362-c8f1-4e41-99a9-d80ef2ac5176" providerId="ADAL" clId="{3FE5284E-D550-4843-A2BD-196FADFE50BF}" dt="2023-06-30T08:06:46.034" v="25" actId="6549"/>
          <ac:spMkLst>
            <pc:docMk/>
            <pc:sldMk cId="0" sldId="256"/>
            <ac:spMk id="164" creationId="{00000000-0000-0000-0000-000000000000}"/>
          </ac:spMkLst>
        </pc:spChg>
      </pc:sldChg>
      <pc:sldChg chg="modSp mod">
        <pc:chgData name="Daniel Pina" userId="52242362-c8f1-4e41-99a9-d80ef2ac5176" providerId="ADAL" clId="{3FE5284E-D550-4843-A2BD-196FADFE50BF}" dt="2023-06-30T08:07:48.042" v="50" actId="404"/>
        <pc:sldMkLst>
          <pc:docMk/>
          <pc:sldMk cId="0" sldId="257"/>
        </pc:sldMkLst>
        <pc:spChg chg="mod">
          <ac:chgData name="Daniel Pina" userId="52242362-c8f1-4e41-99a9-d80ef2ac5176" providerId="ADAL" clId="{3FE5284E-D550-4843-A2BD-196FADFE50BF}" dt="2023-06-30T08:07:48.042" v="50" actId="404"/>
          <ac:spMkLst>
            <pc:docMk/>
            <pc:sldMk cId="0" sldId="257"/>
            <ac:spMk id="169" creationId="{00000000-0000-0000-0000-000000000000}"/>
          </ac:spMkLst>
        </pc:spChg>
        <pc:spChg chg="mod">
          <ac:chgData name="Daniel Pina" userId="52242362-c8f1-4e41-99a9-d80ef2ac5176" providerId="ADAL" clId="{3FE5284E-D550-4843-A2BD-196FADFE50BF}" dt="2023-06-30T08:07:19.645" v="35" actId="6549"/>
          <ac:spMkLst>
            <pc:docMk/>
            <pc:sldMk cId="0" sldId="257"/>
            <ac:spMk id="170" creationId="{00000000-0000-0000-0000-000000000000}"/>
          </ac:spMkLst>
        </pc:spChg>
      </pc:sldChg>
      <pc:sldChg chg="modSp">
        <pc:chgData name="Daniel Pina" userId="52242362-c8f1-4e41-99a9-d80ef2ac5176" providerId="ADAL" clId="{3FE5284E-D550-4843-A2BD-196FADFE50BF}" dt="2023-07-05T17:05:36.281" v="123"/>
        <pc:sldMkLst>
          <pc:docMk/>
          <pc:sldMk cId="0" sldId="258"/>
        </pc:sldMkLst>
        <pc:spChg chg="mod">
          <ac:chgData name="Daniel Pina" userId="52242362-c8f1-4e41-99a9-d80ef2ac5176" providerId="ADAL" clId="{3FE5284E-D550-4843-A2BD-196FADFE50BF}" dt="2023-07-05T17:05:36.281" v="123"/>
          <ac:spMkLst>
            <pc:docMk/>
            <pc:sldMk cId="0" sldId="258"/>
            <ac:spMk id="2" creationId="{5A6E4517-1AC3-BE38-3582-9873C0DD8A00}"/>
          </ac:spMkLst>
        </pc:spChg>
      </pc:sldChg>
      <pc:sldChg chg="modSp mod">
        <pc:chgData name="Daniel Pina" userId="52242362-c8f1-4e41-99a9-d80ef2ac5176" providerId="ADAL" clId="{3FE5284E-D550-4843-A2BD-196FADFE50BF}" dt="2023-07-05T17:06:03.480" v="128" actId="14100"/>
        <pc:sldMkLst>
          <pc:docMk/>
          <pc:sldMk cId="0" sldId="260"/>
        </pc:sldMkLst>
        <pc:spChg chg="mod">
          <ac:chgData name="Daniel Pina" userId="52242362-c8f1-4e41-99a9-d80ef2ac5176" providerId="ADAL" clId="{3FE5284E-D550-4843-A2BD-196FADFE50BF}" dt="2023-07-05T17:05:52.976" v="125" actId="20577"/>
          <ac:spMkLst>
            <pc:docMk/>
            <pc:sldMk cId="0" sldId="260"/>
            <ac:spMk id="191" creationId="{00000000-0000-0000-0000-000000000000}"/>
          </ac:spMkLst>
        </pc:spChg>
        <pc:spChg chg="mod">
          <ac:chgData name="Daniel Pina" userId="52242362-c8f1-4e41-99a9-d80ef2ac5176" providerId="ADAL" clId="{3FE5284E-D550-4843-A2BD-196FADFE50BF}" dt="2023-07-05T17:06:03.480" v="128" actId="14100"/>
          <ac:spMkLst>
            <pc:docMk/>
            <pc:sldMk cId="0" sldId="260"/>
            <ac:spMk id="192" creationId="{00000000-0000-0000-0000-000000000000}"/>
          </ac:spMkLst>
        </pc:spChg>
      </pc:sldChg>
      <pc:sldChg chg="modSp mod">
        <pc:chgData name="Daniel Pina" userId="52242362-c8f1-4e41-99a9-d80ef2ac5176" providerId="ADAL" clId="{3FE5284E-D550-4843-A2BD-196FADFE50BF}" dt="2023-07-06T14:52:02.793" v="184" actId="20577"/>
        <pc:sldMkLst>
          <pc:docMk/>
          <pc:sldMk cId="0" sldId="261"/>
        </pc:sldMkLst>
        <pc:spChg chg="mod">
          <ac:chgData name="Daniel Pina" userId="52242362-c8f1-4e41-99a9-d80ef2ac5176" providerId="ADAL" clId="{3FE5284E-D550-4843-A2BD-196FADFE50BF}" dt="2023-07-06T14:52:02.793" v="184" actId="20577"/>
          <ac:spMkLst>
            <pc:docMk/>
            <pc:sldMk cId="0" sldId="261"/>
            <ac:spMk id="207" creationId="{00000000-0000-0000-0000-000000000000}"/>
          </ac:spMkLst>
        </pc:spChg>
      </pc:sldChg>
      <pc:sldChg chg="modSp mod">
        <pc:chgData name="Daniel Pina" userId="52242362-c8f1-4e41-99a9-d80ef2ac5176" providerId="ADAL" clId="{3FE5284E-D550-4843-A2BD-196FADFE50BF}" dt="2023-07-06T13:38:58.953" v="164"/>
        <pc:sldMkLst>
          <pc:docMk/>
          <pc:sldMk cId="0" sldId="263"/>
        </pc:sldMkLst>
        <pc:spChg chg="mod">
          <ac:chgData name="Daniel Pina" userId="52242362-c8f1-4e41-99a9-d80ef2ac5176" providerId="ADAL" clId="{3FE5284E-D550-4843-A2BD-196FADFE50BF}" dt="2023-07-06T13:38:58.953" v="164"/>
          <ac:spMkLst>
            <pc:docMk/>
            <pc:sldMk cId="0" sldId="263"/>
            <ac:spMk id="228" creationId="{00000000-0000-0000-0000-000000000000}"/>
          </ac:spMkLst>
        </pc:spChg>
        <pc:spChg chg="mod">
          <ac:chgData name="Daniel Pina" userId="52242362-c8f1-4e41-99a9-d80ef2ac5176" providerId="ADAL" clId="{3FE5284E-D550-4843-A2BD-196FADFE50BF}" dt="2023-06-30T08:14:13.224" v="54" actId="1076"/>
          <ac:spMkLst>
            <pc:docMk/>
            <pc:sldMk cId="0" sldId="263"/>
            <ac:spMk id="233" creationId="{00000000-0000-0000-0000-000000000000}"/>
          </ac:spMkLst>
        </pc:spChg>
        <pc:spChg chg="mod">
          <ac:chgData name="Daniel Pina" userId="52242362-c8f1-4e41-99a9-d80ef2ac5176" providerId="ADAL" clId="{3FE5284E-D550-4843-A2BD-196FADFE50BF}" dt="2023-07-06T13:38:58.953" v="164"/>
          <ac:spMkLst>
            <pc:docMk/>
            <pc:sldMk cId="0" sldId="263"/>
            <ac:spMk id="234" creationId="{00000000-0000-0000-0000-000000000000}"/>
          </ac:spMkLst>
        </pc:spChg>
      </pc:sldChg>
      <pc:sldChg chg="modSp mod">
        <pc:chgData name="Daniel Pina" userId="52242362-c8f1-4e41-99a9-d80ef2ac5176" providerId="ADAL" clId="{3FE5284E-D550-4843-A2BD-196FADFE50BF}" dt="2023-06-30T08:22:42.421" v="66" actId="20577"/>
        <pc:sldMkLst>
          <pc:docMk/>
          <pc:sldMk cId="0" sldId="266"/>
        </pc:sldMkLst>
        <pc:spChg chg="mod">
          <ac:chgData name="Daniel Pina" userId="52242362-c8f1-4e41-99a9-d80ef2ac5176" providerId="ADAL" clId="{3FE5284E-D550-4843-A2BD-196FADFE50BF}" dt="2023-06-30T08:22:42.421" v="66" actId="20577"/>
          <ac:spMkLst>
            <pc:docMk/>
            <pc:sldMk cId="0" sldId="266"/>
            <ac:spMk id="272" creationId="{00000000-0000-0000-0000-000000000000}"/>
          </ac:spMkLst>
        </pc:spChg>
        <pc:graphicFrameChg chg="mod">
          <ac:chgData name="Daniel Pina" userId="52242362-c8f1-4e41-99a9-d80ef2ac5176" providerId="ADAL" clId="{3FE5284E-D550-4843-A2BD-196FADFE50BF}" dt="2023-06-30T08:22:35.833" v="65"/>
          <ac:graphicFrameMkLst>
            <pc:docMk/>
            <pc:sldMk cId="0" sldId="266"/>
            <ac:graphicFrameMk id="17" creationId="{3E340618-240E-23BC-EADB-0A9F1EEC5A11}"/>
          </ac:graphicFrameMkLst>
        </pc:graphicFrameChg>
      </pc:sldChg>
      <pc:sldChg chg="modSp">
        <pc:chgData name="Daniel Pina" userId="52242362-c8f1-4e41-99a9-d80ef2ac5176" providerId="ADAL" clId="{3FE5284E-D550-4843-A2BD-196FADFE50BF}" dt="2023-06-30T08:22:35.833" v="65"/>
        <pc:sldMkLst>
          <pc:docMk/>
          <pc:sldMk cId="0" sldId="267"/>
        </pc:sldMkLst>
        <pc:spChg chg="mod">
          <ac:chgData name="Daniel Pina" userId="52242362-c8f1-4e41-99a9-d80ef2ac5176" providerId="ADAL" clId="{3FE5284E-D550-4843-A2BD-196FADFE50BF}" dt="2023-06-30T08:22:35.833" v="65"/>
          <ac:spMkLst>
            <pc:docMk/>
            <pc:sldMk cId="0" sldId="267"/>
            <ac:spMk id="284" creationId="{00000000-0000-0000-0000-000000000000}"/>
          </ac:spMkLst>
        </pc:spChg>
      </pc:sldChg>
      <pc:sldChg chg="modSp mod">
        <pc:chgData name="Daniel Pina" userId="52242362-c8f1-4e41-99a9-d80ef2ac5176" providerId="ADAL" clId="{3FE5284E-D550-4843-A2BD-196FADFE50BF}" dt="2023-07-05T17:07:57.838" v="138" actId="14100"/>
        <pc:sldMkLst>
          <pc:docMk/>
          <pc:sldMk cId="0" sldId="268"/>
        </pc:sldMkLst>
        <pc:spChg chg="mod">
          <ac:chgData name="Daniel Pina" userId="52242362-c8f1-4e41-99a9-d80ef2ac5176" providerId="ADAL" clId="{3FE5284E-D550-4843-A2BD-196FADFE50BF}" dt="2023-06-30T08:26:44.405" v="70"/>
          <ac:spMkLst>
            <pc:docMk/>
            <pc:sldMk cId="0" sldId="268"/>
            <ac:spMk id="300" creationId="{00000000-0000-0000-0000-000000000000}"/>
          </ac:spMkLst>
        </pc:spChg>
        <pc:spChg chg="mod">
          <ac:chgData name="Daniel Pina" userId="52242362-c8f1-4e41-99a9-d80ef2ac5176" providerId="ADAL" clId="{3FE5284E-D550-4843-A2BD-196FADFE50BF}" dt="2023-07-05T17:07:53.179" v="136" actId="14100"/>
          <ac:spMkLst>
            <pc:docMk/>
            <pc:sldMk cId="0" sldId="268"/>
            <ac:spMk id="301" creationId="{00000000-0000-0000-0000-000000000000}"/>
          </ac:spMkLst>
        </pc:spChg>
        <pc:spChg chg="mod">
          <ac:chgData name="Daniel Pina" userId="52242362-c8f1-4e41-99a9-d80ef2ac5176" providerId="ADAL" clId="{3FE5284E-D550-4843-A2BD-196FADFE50BF}" dt="2023-07-05T17:07:57.838" v="138" actId="14100"/>
          <ac:spMkLst>
            <pc:docMk/>
            <pc:sldMk cId="0" sldId="268"/>
            <ac:spMk id="302" creationId="{00000000-0000-0000-0000-000000000000}"/>
          </ac:spMkLst>
        </pc:spChg>
      </pc:sldChg>
      <pc:sldChg chg="modSp mod">
        <pc:chgData name="Daniel Pina" userId="52242362-c8f1-4e41-99a9-d80ef2ac5176" providerId="ADAL" clId="{3FE5284E-D550-4843-A2BD-196FADFE50BF}" dt="2023-07-06T13:39:14.906" v="169" actId="20577"/>
        <pc:sldMkLst>
          <pc:docMk/>
          <pc:sldMk cId="0" sldId="272"/>
        </pc:sldMkLst>
        <pc:spChg chg="mod">
          <ac:chgData name="Daniel Pina" userId="52242362-c8f1-4e41-99a9-d80ef2ac5176" providerId="ADAL" clId="{3FE5284E-D550-4843-A2BD-196FADFE50BF}" dt="2023-06-30T08:29:58.334" v="72" actId="14100"/>
          <ac:spMkLst>
            <pc:docMk/>
            <pc:sldMk cId="0" sldId="272"/>
            <ac:spMk id="11" creationId="{54FC2197-A086-1272-7F5B-E6B9C4247A4F}"/>
          </ac:spMkLst>
        </pc:spChg>
        <pc:spChg chg="mod">
          <ac:chgData name="Daniel Pina" userId="52242362-c8f1-4e41-99a9-d80ef2ac5176" providerId="ADAL" clId="{3FE5284E-D550-4843-A2BD-196FADFE50BF}" dt="2023-06-30T08:26:44.405" v="70"/>
          <ac:spMkLst>
            <pc:docMk/>
            <pc:sldMk cId="0" sldId="272"/>
            <ac:spMk id="352" creationId="{00000000-0000-0000-0000-000000000000}"/>
          </ac:spMkLst>
        </pc:spChg>
        <pc:spChg chg="mod">
          <ac:chgData name="Daniel Pina" userId="52242362-c8f1-4e41-99a9-d80ef2ac5176" providerId="ADAL" clId="{3FE5284E-D550-4843-A2BD-196FADFE50BF}" dt="2023-07-06T13:39:14.906" v="169" actId="20577"/>
          <ac:spMkLst>
            <pc:docMk/>
            <pc:sldMk cId="0" sldId="272"/>
            <ac:spMk id="355" creationId="{00000000-0000-0000-0000-000000000000}"/>
          </ac:spMkLst>
        </pc:spChg>
      </pc:sldChg>
      <pc:sldChg chg="modSp mod">
        <pc:chgData name="Daniel Pina" userId="52242362-c8f1-4e41-99a9-d80ef2ac5176" providerId="ADAL" clId="{3FE5284E-D550-4843-A2BD-196FADFE50BF}" dt="2023-07-05T17:08:57.607" v="147" actId="14100"/>
        <pc:sldMkLst>
          <pc:docMk/>
          <pc:sldMk cId="0" sldId="274"/>
        </pc:sldMkLst>
        <pc:spChg chg="mod">
          <ac:chgData name="Daniel Pina" userId="52242362-c8f1-4e41-99a9-d80ef2ac5176" providerId="ADAL" clId="{3FE5284E-D550-4843-A2BD-196FADFE50BF}" dt="2023-07-05T17:08:44.582" v="146" actId="20577"/>
          <ac:spMkLst>
            <pc:docMk/>
            <pc:sldMk cId="0" sldId="274"/>
            <ac:spMk id="371" creationId="{00000000-0000-0000-0000-000000000000}"/>
          </ac:spMkLst>
        </pc:spChg>
        <pc:spChg chg="mod">
          <ac:chgData name="Daniel Pina" userId="52242362-c8f1-4e41-99a9-d80ef2ac5176" providerId="ADAL" clId="{3FE5284E-D550-4843-A2BD-196FADFE50BF}" dt="2023-07-05T17:05:36.281" v="123"/>
          <ac:spMkLst>
            <pc:docMk/>
            <pc:sldMk cId="0" sldId="274"/>
            <ac:spMk id="372" creationId="{00000000-0000-0000-0000-000000000000}"/>
          </ac:spMkLst>
        </pc:spChg>
        <pc:spChg chg="mod">
          <ac:chgData name="Daniel Pina" userId="52242362-c8f1-4e41-99a9-d80ef2ac5176" providerId="ADAL" clId="{3FE5284E-D550-4843-A2BD-196FADFE50BF}" dt="2023-07-05T17:08:57.607" v="147" actId="14100"/>
          <ac:spMkLst>
            <pc:docMk/>
            <pc:sldMk cId="0" sldId="274"/>
            <ac:spMk id="373" creationId="{00000000-0000-0000-0000-000000000000}"/>
          </ac:spMkLst>
        </pc:spChg>
      </pc:sldChg>
      <pc:sldChg chg="modSp">
        <pc:chgData name="Daniel Pina" userId="52242362-c8f1-4e41-99a9-d80ef2ac5176" providerId="ADAL" clId="{3FE5284E-D550-4843-A2BD-196FADFE50BF}" dt="2023-07-05T17:05:36.281" v="123"/>
        <pc:sldMkLst>
          <pc:docMk/>
          <pc:sldMk cId="0" sldId="275"/>
        </pc:sldMkLst>
        <pc:spChg chg="mod">
          <ac:chgData name="Daniel Pina" userId="52242362-c8f1-4e41-99a9-d80ef2ac5176" providerId="ADAL" clId="{3FE5284E-D550-4843-A2BD-196FADFE50BF}" dt="2023-06-30T08:21:29.717" v="63"/>
          <ac:spMkLst>
            <pc:docMk/>
            <pc:sldMk cId="0" sldId="275"/>
            <ac:spMk id="382" creationId="{00000000-0000-0000-0000-000000000000}"/>
          </ac:spMkLst>
        </pc:spChg>
        <pc:spChg chg="mod">
          <ac:chgData name="Daniel Pina" userId="52242362-c8f1-4e41-99a9-d80ef2ac5176" providerId="ADAL" clId="{3FE5284E-D550-4843-A2BD-196FADFE50BF}" dt="2023-07-05T17:05:36.281" v="123"/>
          <ac:spMkLst>
            <pc:docMk/>
            <pc:sldMk cId="0" sldId="275"/>
            <ac:spMk id="391" creationId="{00000000-0000-0000-0000-000000000000}"/>
          </ac:spMkLst>
        </pc:spChg>
      </pc:sldChg>
      <pc:sldChg chg="modSp mod">
        <pc:chgData name="Daniel Pina" userId="52242362-c8f1-4e41-99a9-d80ef2ac5176" providerId="ADAL" clId="{3FE5284E-D550-4843-A2BD-196FADFE50BF}" dt="2023-07-05T17:09:26.195" v="149" actId="14100"/>
        <pc:sldMkLst>
          <pc:docMk/>
          <pc:sldMk cId="0" sldId="276"/>
        </pc:sldMkLst>
        <pc:spChg chg="mod">
          <ac:chgData name="Daniel Pina" userId="52242362-c8f1-4e41-99a9-d80ef2ac5176" providerId="ADAL" clId="{3FE5284E-D550-4843-A2BD-196FADFE50BF}" dt="2023-07-05T17:05:36.281" v="123"/>
          <ac:spMkLst>
            <pc:docMk/>
            <pc:sldMk cId="0" sldId="276"/>
            <ac:spMk id="2" creationId="{CAEF88E6-1AE1-7A8D-2A99-BA415FAD41E0}"/>
          </ac:spMkLst>
        </pc:spChg>
        <pc:spChg chg="mod">
          <ac:chgData name="Daniel Pina" userId="52242362-c8f1-4e41-99a9-d80ef2ac5176" providerId="ADAL" clId="{3FE5284E-D550-4843-A2BD-196FADFE50BF}" dt="2023-06-30T08:32:45.621" v="77" actId="6549"/>
          <ac:spMkLst>
            <pc:docMk/>
            <pc:sldMk cId="0" sldId="276"/>
            <ac:spMk id="18" creationId="{12F41862-15F2-288A-F232-B1BCA335F42E}"/>
          </ac:spMkLst>
        </pc:spChg>
        <pc:spChg chg="mod">
          <ac:chgData name="Daniel Pina" userId="52242362-c8f1-4e41-99a9-d80ef2ac5176" providerId="ADAL" clId="{3FE5284E-D550-4843-A2BD-196FADFE50BF}" dt="2023-07-05T17:09:26.195" v="149" actId="14100"/>
          <ac:spMkLst>
            <pc:docMk/>
            <pc:sldMk cId="0" sldId="276"/>
            <ac:spMk id="401" creationId="{00000000-0000-0000-0000-000000000000}"/>
          </ac:spMkLst>
        </pc:spChg>
      </pc:sldChg>
      <pc:sldChg chg="modSp mod">
        <pc:chgData name="Daniel Pina" userId="52242362-c8f1-4e41-99a9-d80ef2ac5176" providerId="ADAL" clId="{3FE5284E-D550-4843-A2BD-196FADFE50BF}" dt="2023-07-06T13:39:37.578" v="172" actId="20577"/>
        <pc:sldMkLst>
          <pc:docMk/>
          <pc:sldMk cId="0" sldId="277"/>
        </pc:sldMkLst>
        <pc:spChg chg="mod">
          <ac:chgData name="Daniel Pina" userId="52242362-c8f1-4e41-99a9-d80ef2ac5176" providerId="ADAL" clId="{3FE5284E-D550-4843-A2BD-196FADFE50BF}" dt="2023-07-05T17:05:36.281" v="123"/>
          <ac:spMkLst>
            <pc:docMk/>
            <pc:sldMk cId="0" sldId="277"/>
            <ac:spMk id="2" creationId="{C81B0658-7D61-1ECE-A82D-BB74EB72D6B6}"/>
          </ac:spMkLst>
        </pc:spChg>
        <pc:spChg chg="mod">
          <ac:chgData name="Daniel Pina" userId="52242362-c8f1-4e41-99a9-d80ef2ac5176" providerId="ADAL" clId="{3FE5284E-D550-4843-A2BD-196FADFE50BF}" dt="2023-06-30T10:00:53.294" v="92" actId="14100"/>
          <ac:spMkLst>
            <pc:docMk/>
            <pc:sldMk cId="0" sldId="277"/>
            <ac:spMk id="11" creationId="{CF8FAF28-51F5-235F-9DD1-5CB08CCB3683}"/>
          </ac:spMkLst>
        </pc:spChg>
        <pc:spChg chg="mod">
          <ac:chgData name="Daniel Pina" userId="52242362-c8f1-4e41-99a9-d80ef2ac5176" providerId="ADAL" clId="{3FE5284E-D550-4843-A2BD-196FADFE50BF}" dt="2023-07-05T17:10:26.232" v="154" actId="6549"/>
          <ac:spMkLst>
            <pc:docMk/>
            <pc:sldMk cId="0" sldId="277"/>
            <ac:spMk id="409" creationId="{00000000-0000-0000-0000-000000000000}"/>
          </ac:spMkLst>
        </pc:spChg>
        <pc:spChg chg="mod">
          <ac:chgData name="Daniel Pina" userId="52242362-c8f1-4e41-99a9-d80ef2ac5176" providerId="ADAL" clId="{3FE5284E-D550-4843-A2BD-196FADFE50BF}" dt="2023-07-06T13:39:37.578" v="172" actId="20577"/>
          <ac:spMkLst>
            <pc:docMk/>
            <pc:sldMk cId="0" sldId="277"/>
            <ac:spMk id="412" creationId="{00000000-0000-0000-0000-000000000000}"/>
          </ac:spMkLst>
        </pc:spChg>
      </pc:sldChg>
      <pc:sldChg chg="modSp">
        <pc:chgData name="Daniel Pina" userId="52242362-c8f1-4e41-99a9-d80ef2ac5176" providerId="ADAL" clId="{3FE5284E-D550-4843-A2BD-196FADFE50BF}" dt="2023-07-05T17:05:36.281" v="123"/>
        <pc:sldMkLst>
          <pc:docMk/>
          <pc:sldMk cId="0" sldId="279"/>
        </pc:sldMkLst>
        <pc:spChg chg="mod">
          <ac:chgData name="Daniel Pina" userId="52242362-c8f1-4e41-99a9-d80ef2ac5176" providerId="ADAL" clId="{3FE5284E-D550-4843-A2BD-196FADFE50BF}" dt="2023-07-05T17:05:36.281" v="123"/>
          <ac:spMkLst>
            <pc:docMk/>
            <pc:sldMk cId="0" sldId="279"/>
            <ac:spMk id="429" creationId="{00000000-0000-0000-0000-000000000000}"/>
          </ac:spMkLst>
        </pc:spChg>
      </pc:sldChg>
      <pc:sldChg chg="modSp mod">
        <pc:chgData name="Daniel Pina" userId="52242362-c8f1-4e41-99a9-d80ef2ac5176" providerId="ADAL" clId="{3FE5284E-D550-4843-A2BD-196FADFE50BF}" dt="2023-06-30T10:12:50.490" v="105" actId="20577"/>
        <pc:sldMkLst>
          <pc:docMk/>
          <pc:sldMk cId="0" sldId="280"/>
        </pc:sldMkLst>
        <pc:spChg chg="mod">
          <ac:chgData name="Daniel Pina" userId="52242362-c8f1-4e41-99a9-d80ef2ac5176" providerId="ADAL" clId="{3FE5284E-D550-4843-A2BD-196FADFE50BF}" dt="2023-06-30T10:12:50.490" v="105" actId="20577"/>
          <ac:spMkLst>
            <pc:docMk/>
            <pc:sldMk cId="0" sldId="280"/>
            <ac:spMk id="437" creationId="{00000000-0000-0000-0000-000000000000}"/>
          </ac:spMkLst>
        </pc:spChg>
      </pc:sldChg>
      <pc:sldChg chg="modSp mod">
        <pc:chgData name="Daniel Pina" userId="52242362-c8f1-4e41-99a9-d80ef2ac5176" providerId="ADAL" clId="{3FE5284E-D550-4843-A2BD-196FADFE50BF}" dt="2023-07-06T13:39:47.986" v="175" actId="20577"/>
        <pc:sldMkLst>
          <pc:docMk/>
          <pc:sldMk cId="0" sldId="294"/>
        </pc:sldMkLst>
        <pc:spChg chg="mod">
          <ac:chgData name="Daniel Pina" userId="52242362-c8f1-4e41-99a9-d80ef2ac5176" providerId="ADAL" clId="{3FE5284E-D550-4843-A2BD-196FADFE50BF}" dt="2023-06-30T10:17:14.336" v="108" actId="14100"/>
          <ac:spMkLst>
            <pc:docMk/>
            <pc:sldMk cId="0" sldId="294"/>
            <ac:spMk id="11" creationId="{2C5614DA-49AC-450A-3B09-F21A346FF909}"/>
          </ac:spMkLst>
        </pc:spChg>
        <pc:spChg chg="mod">
          <ac:chgData name="Daniel Pina" userId="52242362-c8f1-4e41-99a9-d80ef2ac5176" providerId="ADAL" clId="{3FE5284E-D550-4843-A2BD-196FADFE50BF}" dt="2023-07-06T13:39:47.986" v="175" actId="20577"/>
          <ac:spMkLst>
            <pc:docMk/>
            <pc:sldMk cId="0" sldId="294"/>
            <ac:spMk id="584" creationId="{00000000-0000-0000-0000-000000000000}"/>
          </ac:spMkLst>
        </pc:spChg>
        <pc:spChg chg="mod">
          <ac:chgData name="Daniel Pina" userId="52242362-c8f1-4e41-99a9-d80ef2ac5176" providerId="ADAL" clId="{3FE5284E-D550-4843-A2BD-196FADFE50BF}" dt="2023-07-05T17:05:36.281" v="123"/>
          <ac:spMkLst>
            <pc:docMk/>
            <pc:sldMk cId="0" sldId="294"/>
            <ac:spMk id="589" creationId="{00000000-0000-0000-0000-000000000000}"/>
          </ac:spMkLst>
        </pc:spChg>
      </pc:sldChg>
      <pc:sldChg chg="modSp mod">
        <pc:chgData name="Daniel Pina" userId="52242362-c8f1-4e41-99a9-d80ef2ac5176" providerId="ADAL" clId="{3FE5284E-D550-4843-A2BD-196FADFE50BF}" dt="2023-06-30T10:24:25.613" v="110" actId="14100"/>
        <pc:sldMkLst>
          <pc:docMk/>
          <pc:sldMk cId="0" sldId="296"/>
        </pc:sldMkLst>
        <pc:spChg chg="mod">
          <ac:chgData name="Daniel Pina" userId="52242362-c8f1-4e41-99a9-d80ef2ac5176" providerId="ADAL" clId="{3FE5284E-D550-4843-A2BD-196FADFE50BF}" dt="2023-06-30T10:24:25.613" v="110" actId="14100"/>
          <ac:spMkLst>
            <pc:docMk/>
            <pc:sldMk cId="0" sldId="296"/>
            <ac:spMk id="603" creationId="{00000000-0000-0000-0000-000000000000}"/>
          </ac:spMkLst>
        </pc:spChg>
      </pc:sldChg>
      <pc:sldChg chg="modSp mod">
        <pc:chgData name="Daniel Pina" userId="52242362-c8f1-4e41-99a9-d80ef2ac5176" providerId="ADAL" clId="{3FE5284E-D550-4843-A2BD-196FADFE50BF}" dt="2023-06-30T10:26:22.958" v="111" actId="20577"/>
        <pc:sldMkLst>
          <pc:docMk/>
          <pc:sldMk cId="0" sldId="297"/>
        </pc:sldMkLst>
        <pc:spChg chg="mod">
          <ac:chgData name="Daniel Pina" userId="52242362-c8f1-4e41-99a9-d80ef2ac5176" providerId="ADAL" clId="{3FE5284E-D550-4843-A2BD-196FADFE50BF}" dt="2023-06-30T10:26:22.958" v="111" actId="20577"/>
          <ac:spMkLst>
            <pc:docMk/>
            <pc:sldMk cId="0" sldId="297"/>
            <ac:spMk id="616" creationId="{00000000-0000-0000-0000-000000000000}"/>
          </ac:spMkLst>
        </pc:spChg>
      </pc:sldChg>
      <pc:sldChg chg="modSp mod">
        <pc:chgData name="Daniel Pina" userId="52242362-c8f1-4e41-99a9-d80ef2ac5176" providerId="ADAL" clId="{3FE5284E-D550-4843-A2BD-196FADFE50BF}" dt="2023-07-06T14:57:15.464" v="202" actId="6549"/>
        <pc:sldMkLst>
          <pc:docMk/>
          <pc:sldMk cId="0" sldId="307"/>
        </pc:sldMkLst>
        <pc:spChg chg="mod">
          <ac:chgData name="Daniel Pina" userId="52242362-c8f1-4e41-99a9-d80ef2ac5176" providerId="ADAL" clId="{3FE5284E-D550-4843-A2BD-196FADFE50BF}" dt="2023-06-30T10:43:03.829" v="117" actId="14100"/>
          <ac:spMkLst>
            <pc:docMk/>
            <pc:sldMk cId="0" sldId="307"/>
            <ac:spMk id="11" creationId="{9AD3CBD0-0410-6B69-F176-A2E0D4E27AB9}"/>
          </ac:spMkLst>
        </pc:spChg>
        <pc:spChg chg="mod">
          <ac:chgData name="Daniel Pina" userId="52242362-c8f1-4e41-99a9-d80ef2ac5176" providerId="ADAL" clId="{3FE5284E-D550-4843-A2BD-196FADFE50BF}" dt="2023-07-06T14:57:15.464" v="202" actId="6549"/>
          <ac:spMkLst>
            <pc:docMk/>
            <pc:sldMk cId="0" sldId="307"/>
            <ac:spMk id="737" creationId="{00000000-0000-0000-0000-000000000000}"/>
          </ac:spMkLst>
        </pc:spChg>
        <pc:spChg chg="mod">
          <ac:chgData name="Daniel Pina" userId="52242362-c8f1-4e41-99a9-d80ef2ac5176" providerId="ADAL" clId="{3FE5284E-D550-4843-A2BD-196FADFE50BF}" dt="2023-07-06T13:39:56.295" v="178" actId="20577"/>
          <ac:spMkLst>
            <pc:docMk/>
            <pc:sldMk cId="0" sldId="307"/>
            <ac:spMk id="741" creationId="{00000000-0000-0000-0000-000000000000}"/>
          </ac:spMkLst>
        </pc:spChg>
      </pc:sldChg>
      <pc:sldChg chg="modSp mod">
        <pc:chgData name="Daniel Pina" userId="52242362-c8f1-4e41-99a9-d80ef2ac5176" providerId="ADAL" clId="{3FE5284E-D550-4843-A2BD-196FADFE50BF}" dt="2023-07-05T17:13:37.184" v="160" actId="14100"/>
        <pc:sldMkLst>
          <pc:docMk/>
          <pc:sldMk cId="0" sldId="309"/>
        </pc:sldMkLst>
        <pc:spChg chg="mod">
          <ac:chgData name="Daniel Pina" userId="52242362-c8f1-4e41-99a9-d80ef2ac5176" providerId="ADAL" clId="{3FE5284E-D550-4843-A2BD-196FADFE50BF}" dt="2023-07-05T17:13:37.184" v="160" actId="14100"/>
          <ac:spMkLst>
            <pc:docMk/>
            <pc:sldMk cId="0" sldId="309"/>
            <ac:spMk id="757" creationId="{00000000-0000-0000-0000-000000000000}"/>
          </ac:spMkLst>
        </pc:spChg>
      </pc:sldChg>
      <pc:sldChg chg="modSp mod">
        <pc:chgData name="Daniel Pina" userId="52242362-c8f1-4e41-99a9-d80ef2ac5176" providerId="ADAL" clId="{3FE5284E-D550-4843-A2BD-196FADFE50BF}" dt="2023-07-05T17:08:25.317" v="144" actId="20577"/>
        <pc:sldMkLst>
          <pc:docMk/>
          <pc:sldMk cId="2076679265" sldId="367"/>
        </pc:sldMkLst>
        <pc:spChg chg="mod">
          <ac:chgData name="Daniel Pina" userId="52242362-c8f1-4e41-99a9-d80ef2ac5176" providerId="ADAL" clId="{3FE5284E-D550-4843-A2BD-196FADFE50BF}" dt="2023-07-05T17:08:25.317" v="144" actId="20577"/>
          <ac:spMkLst>
            <pc:docMk/>
            <pc:sldMk cId="2076679265" sldId="367"/>
            <ac:spMk id="2" creationId="{5A6E4517-1AC3-BE38-3582-9873C0DD8A00}"/>
          </ac:spMkLst>
        </pc:spChg>
      </pc:sldChg>
      <pc:sldChg chg="modSp mod">
        <pc:chgData name="Daniel Pina" userId="52242362-c8f1-4e41-99a9-d80ef2ac5176" providerId="ADAL" clId="{3FE5284E-D550-4843-A2BD-196FADFE50BF}" dt="2023-07-05T17:08:20.002" v="142" actId="20577"/>
        <pc:sldMkLst>
          <pc:docMk/>
          <pc:sldMk cId="3173391329" sldId="368"/>
        </pc:sldMkLst>
        <pc:spChg chg="mod">
          <ac:chgData name="Daniel Pina" userId="52242362-c8f1-4e41-99a9-d80ef2ac5176" providerId="ADAL" clId="{3FE5284E-D550-4843-A2BD-196FADFE50BF}" dt="2023-07-05T17:08:20.002" v="142" actId="20577"/>
          <ac:spMkLst>
            <pc:docMk/>
            <pc:sldMk cId="3173391329" sldId="368"/>
            <ac:spMk id="2" creationId="{5A6E4517-1AC3-BE38-3582-9873C0DD8A00}"/>
          </ac:spMkLst>
        </pc:spChg>
      </pc:sldChg>
      <pc:sldChg chg="modSp mod">
        <pc:chgData name="Daniel Pina" userId="52242362-c8f1-4e41-99a9-d80ef2ac5176" providerId="ADAL" clId="{3FE5284E-D550-4843-A2BD-196FADFE50BF}" dt="2023-07-05T17:08:14.326" v="140" actId="20577"/>
        <pc:sldMkLst>
          <pc:docMk/>
          <pc:sldMk cId="1890761875" sldId="369"/>
        </pc:sldMkLst>
        <pc:spChg chg="mod">
          <ac:chgData name="Daniel Pina" userId="52242362-c8f1-4e41-99a9-d80ef2ac5176" providerId="ADAL" clId="{3FE5284E-D550-4843-A2BD-196FADFE50BF}" dt="2023-07-05T17:08:14.326" v="140" actId="20577"/>
          <ac:spMkLst>
            <pc:docMk/>
            <pc:sldMk cId="1890761875" sldId="369"/>
            <ac:spMk id="2" creationId="{5A6E4517-1AC3-BE38-3582-9873C0DD8A00}"/>
          </ac:spMkLst>
        </pc:spChg>
      </pc:sldChg>
      <pc:sldChg chg="modSp mod">
        <pc:chgData name="Daniel Pina" userId="52242362-c8f1-4e41-99a9-d80ef2ac5176" providerId="ADAL" clId="{3FE5284E-D550-4843-A2BD-196FADFE50BF}" dt="2023-07-06T14:54:09.491" v="188" actId="20577"/>
        <pc:sldMkLst>
          <pc:docMk/>
          <pc:sldMk cId="2058948980" sldId="370"/>
        </pc:sldMkLst>
        <pc:spChg chg="mod">
          <ac:chgData name="Daniel Pina" userId="52242362-c8f1-4e41-99a9-d80ef2ac5176" providerId="ADAL" clId="{3FE5284E-D550-4843-A2BD-196FADFE50BF}" dt="2023-07-05T17:05:36.281" v="123"/>
          <ac:spMkLst>
            <pc:docMk/>
            <pc:sldMk cId="2058948980" sldId="370"/>
            <ac:spMk id="2" creationId="{CAEF88E6-1AE1-7A8D-2A99-BA415FAD41E0}"/>
          </ac:spMkLst>
        </pc:spChg>
        <pc:spChg chg="mod">
          <ac:chgData name="Daniel Pina" userId="52242362-c8f1-4e41-99a9-d80ef2ac5176" providerId="ADAL" clId="{3FE5284E-D550-4843-A2BD-196FADFE50BF}" dt="2023-07-06T14:54:09.491" v="188" actId="20577"/>
          <ac:spMkLst>
            <pc:docMk/>
            <pc:sldMk cId="2058948980" sldId="370"/>
            <ac:spMk id="401" creationId="{00000000-0000-0000-0000-000000000000}"/>
          </ac:spMkLst>
        </pc:spChg>
      </pc:sldChg>
      <pc:sldChg chg="modSp mod">
        <pc:chgData name="Daniel Pina" userId="52242362-c8f1-4e41-99a9-d80ef2ac5176" providerId="ADAL" clId="{3FE5284E-D550-4843-A2BD-196FADFE50BF}" dt="2023-07-05T17:05:36.281" v="123"/>
        <pc:sldMkLst>
          <pc:docMk/>
          <pc:sldMk cId="1940753265" sldId="371"/>
        </pc:sldMkLst>
        <pc:spChg chg="mod">
          <ac:chgData name="Daniel Pina" userId="52242362-c8f1-4e41-99a9-d80ef2ac5176" providerId="ADAL" clId="{3FE5284E-D550-4843-A2BD-196FADFE50BF}" dt="2023-07-05T17:05:36.281" v="123"/>
          <ac:spMkLst>
            <pc:docMk/>
            <pc:sldMk cId="1940753265" sldId="371"/>
            <ac:spMk id="2" creationId="{CAEF88E6-1AE1-7A8D-2A99-BA415FAD41E0}"/>
          </ac:spMkLst>
        </pc:spChg>
        <pc:spChg chg="mod">
          <ac:chgData name="Daniel Pina" userId="52242362-c8f1-4e41-99a9-d80ef2ac5176" providerId="ADAL" clId="{3FE5284E-D550-4843-A2BD-196FADFE50BF}" dt="2023-07-05T17:05:36.281" v="123"/>
          <ac:spMkLst>
            <pc:docMk/>
            <pc:sldMk cId="1940753265" sldId="371"/>
            <ac:spMk id="401" creationId="{00000000-0000-0000-0000-000000000000}"/>
          </ac:spMkLst>
        </pc:spChg>
      </pc:sldChg>
      <pc:sldChg chg="modSp mod">
        <pc:chgData name="Daniel Pina" userId="52242362-c8f1-4e41-99a9-d80ef2ac5176" providerId="ADAL" clId="{3FE5284E-D550-4843-A2BD-196FADFE50BF}" dt="2023-07-05T17:10:13.783" v="151" actId="123"/>
        <pc:sldMkLst>
          <pc:docMk/>
          <pc:sldMk cId="1093626530" sldId="372"/>
        </pc:sldMkLst>
        <pc:spChg chg="mod">
          <ac:chgData name="Daniel Pina" userId="52242362-c8f1-4e41-99a9-d80ef2ac5176" providerId="ADAL" clId="{3FE5284E-D550-4843-A2BD-196FADFE50BF}" dt="2023-07-05T17:05:36.281" v="123"/>
          <ac:spMkLst>
            <pc:docMk/>
            <pc:sldMk cId="1093626530" sldId="372"/>
            <ac:spMk id="2" creationId="{CAEF88E6-1AE1-7A8D-2A99-BA415FAD41E0}"/>
          </ac:spMkLst>
        </pc:spChg>
        <pc:spChg chg="mod">
          <ac:chgData name="Daniel Pina" userId="52242362-c8f1-4e41-99a9-d80ef2ac5176" providerId="ADAL" clId="{3FE5284E-D550-4843-A2BD-196FADFE50BF}" dt="2023-07-05T17:10:13.783" v="151" actId="123"/>
          <ac:spMkLst>
            <pc:docMk/>
            <pc:sldMk cId="1093626530" sldId="372"/>
            <ac:spMk id="401" creationId="{00000000-0000-0000-0000-000000000000}"/>
          </ac:spMkLst>
        </pc:spChg>
      </pc:sldChg>
      <pc:sldChg chg="modSp">
        <pc:chgData name="Daniel Pina" userId="52242362-c8f1-4e41-99a9-d80ef2ac5176" providerId="ADAL" clId="{3FE5284E-D550-4843-A2BD-196FADFE50BF}" dt="2023-07-05T17:05:36.281" v="123"/>
        <pc:sldMkLst>
          <pc:docMk/>
          <pc:sldMk cId="3853553944" sldId="373"/>
        </pc:sldMkLst>
        <pc:spChg chg="mod">
          <ac:chgData name="Daniel Pina" userId="52242362-c8f1-4e41-99a9-d80ef2ac5176" providerId="ADAL" clId="{3FE5284E-D550-4843-A2BD-196FADFE50BF}" dt="2023-07-05T17:05:36.281" v="123"/>
          <ac:spMkLst>
            <pc:docMk/>
            <pc:sldMk cId="3853553944" sldId="373"/>
            <ac:spMk id="2" creationId="{5A6E4517-1AC3-BE38-3582-9873C0DD8A00}"/>
          </ac:spMkLst>
        </pc:spChg>
      </pc:sldChg>
      <pc:sldChg chg="modSp mod">
        <pc:chgData name="Daniel Pina" userId="52242362-c8f1-4e41-99a9-d80ef2ac5176" providerId="ADAL" clId="{3FE5284E-D550-4843-A2BD-196FADFE50BF}" dt="2023-06-30T10:16:13.703" v="107" actId="1076"/>
        <pc:sldMkLst>
          <pc:docMk/>
          <pc:sldMk cId="1215975627" sldId="374"/>
        </pc:sldMkLst>
        <pc:spChg chg="mod">
          <ac:chgData name="Daniel Pina" userId="52242362-c8f1-4e41-99a9-d80ef2ac5176" providerId="ADAL" clId="{3FE5284E-D550-4843-A2BD-196FADFE50BF}" dt="2023-06-30T10:16:13.703" v="107" actId="1076"/>
          <ac:spMkLst>
            <pc:docMk/>
            <pc:sldMk cId="1215975627" sldId="374"/>
            <ac:spMk id="437" creationId="{00000000-0000-0000-0000-000000000000}"/>
          </ac:spMkLst>
        </pc:spChg>
      </pc:sldChg>
      <pc:sldChg chg="modSp">
        <pc:chgData name="Daniel Pina" userId="52242362-c8f1-4e41-99a9-d80ef2ac5176" providerId="ADAL" clId="{3FE5284E-D550-4843-A2BD-196FADFE50BF}" dt="2023-07-05T17:05:36.281" v="123"/>
        <pc:sldMkLst>
          <pc:docMk/>
          <pc:sldMk cId="3674729074" sldId="375"/>
        </pc:sldMkLst>
        <pc:spChg chg="mod">
          <ac:chgData name="Daniel Pina" userId="52242362-c8f1-4e41-99a9-d80ef2ac5176" providerId="ADAL" clId="{3FE5284E-D550-4843-A2BD-196FADFE50BF}" dt="2023-07-05T17:05:36.281" v="123"/>
          <ac:spMkLst>
            <pc:docMk/>
            <pc:sldMk cId="3674729074" sldId="375"/>
            <ac:spMk id="2" creationId="{5A6E4517-1AC3-BE38-3582-9873C0DD8A00}"/>
          </ac:spMkLst>
        </pc:spChg>
      </pc:sldChg>
      <pc:sldChg chg="modSp mod">
        <pc:chgData name="Daniel Pina" userId="52242362-c8f1-4e41-99a9-d80ef2ac5176" providerId="ADAL" clId="{3FE5284E-D550-4843-A2BD-196FADFE50BF}" dt="2023-06-30T10:34:56.860" v="116" actId="20577"/>
        <pc:sldMkLst>
          <pc:docMk/>
          <pc:sldMk cId="3671065717" sldId="376"/>
        </pc:sldMkLst>
        <pc:spChg chg="mod">
          <ac:chgData name="Daniel Pina" userId="52242362-c8f1-4e41-99a9-d80ef2ac5176" providerId="ADAL" clId="{3FE5284E-D550-4843-A2BD-196FADFE50BF}" dt="2023-06-30T10:34:56.860" v="116" actId="20577"/>
          <ac:spMkLst>
            <pc:docMk/>
            <pc:sldMk cId="3671065717" sldId="376"/>
            <ac:spMk id="616" creationId="{00000000-0000-0000-0000-000000000000}"/>
          </ac:spMkLst>
        </pc:spChg>
      </pc:sldChg>
      <pc:sldChg chg="modSp mod">
        <pc:chgData name="Daniel Pina" userId="52242362-c8f1-4e41-99a9-d80ef2ac5176" providerId="ADAL" clId="{3FE5284E-D550-4843-A2BD-196FADFE50BF}" dt="2023-07-06T14:56:54.942" v="189" actId="20577"/>
        <pc:sldMkLst>
          <pc:docMk/>
          <pc:sldMk cId="4052825045" sldId="377"/>
        </pc:sldMkLst>
        <pc:spChg chg="mod">
          <ac:chgData name="Daniel Pina" userId="52242362-c8f1-4e41-99a9-d80ef2ac5176" providerId="ADAL" clId="{3FE5284E-D550-4843-A2BD-196FADFE50BF}" dt="2023-07-06T14:56:54.942" v="189" actId="20577"/>
          <ac:spMkLst>
            <pc:docMk/>
            <pc:sldMk cId="4052825045" sldId="377"/>
            <ac:spMk id="616" creationId="{00000000-0000-0000-0000-000000000000}"/>
          </ac:spMkLst>
        </pc:spChg>
      </pc:sldChg>
      <pc:sldChg chg="modSp">
        <pc:chgData name="Daniel Pina" userId="52242362-c8f1-4e41-99a9-d80ef2ac5176" providerId="ADAL" clId="{3FE5284E-D550-4843-A2BD-196FADFE50BF}" dt="2023-07-05T17:05:36.281" v="123"/>
        <pc:sldMkLst>
          <pc:docMk/>
          <pc:sldMk cId="413277295" sldId="378"/>
        </pc:sldMkLst>
        <pc:spChg chg="mod">
          <ac:chgData name="Daniel Pina" userId="52242362-c8f1-4e41-99a9-d80ef2ac5176" providerId="ADAL" clId="{3FE5284E-D550-4843-A2BD-196FADFE50BF}" dt="2023-07-05T17:05:36.281" v="123"/>
          <ac:spMkLst>
            <pc:docMk/>
            <pc:sldMk cId="413277295" sldId="378"/>
            <ac:spMk id="2" creationId="{5A6E4517-1AC3-BE38-3582-9873C0DD8A00}"/>
          </ac:spMkLst>
        </pc:spChg>
      </pc:sldChg>
    </pc:docChg>
  </pc:docChgLst>
  <pc:docChgLst>
    <pc:chgData name="Katerina Maniadaki" userId="1828531b-b661-4457-8edf-edbe297f4f6f" providerId="ADAL" clId="{BED5B868-FB80-43CB-8ED2-5F344DD108C9}"/>
    <pc:docChg chg="undo custSel modSld">
      <pc:chgData name="Katerina Maniadaki" userId="1828531b-b661-4457-8edf-edbe297f4f6f" providerId="ADAL" clId="{BED5B868-FB80-43CB-8ED2-5F344DD108C9}" dt="2023-01-20T07:43:50.699" v="3856" actId="20577"/>
      <pc:docMkLst>
        <pc:docMk/>
      </pc:docMkLst>
      <pc:sldChg chg="addSp delSp modSp mod">
        <pc:chgData name="Katerina Maniadaki" userId="1828531b-b661-4457-8edf-edbe297f4f6f" providerId="ADAL" clId="{BED5B868-FB80-43CB-8ED2-5F344DD108C9}" dt="2023-01-20T07:43:50.699" v="3856" actId="20577"/>
        <pc:sldMkLst>
          <pc:docMk/>
          <pc:sldMk cId="0" sldId="263"/>
        </pc:sldMkLst>
        <pc:spChg chg="mod">
          <ac:chgData name="Katerina Maniadaki" userId="1828531b-b661-4457-8edf-edbe297f4f6f" providerId="ADAL" clId="{BED5B868-FB80-43CB-8ED2-5F344DD108C9}" dt="2023-01-19T17:36:31.213" v="3" actId="20577"/>
          <ac:spMkLst>
            <pc:docMk/>
            <pc:sldMk cId="0" sldId="263"/>
            <ac:spMk id="2" creationId="{3AC744A7-14E4-6F45-F7BF-31E9CCFF5408}"/>
          </ac:spMkLst>
        </pc:spChg>
        <pc:spChg chg="add mod">
          <ac:chgData name="Katerina Maniadaki" userId="1828531b-b661-4457-8edf-edbe297f4f6f" providerId="ADAL" clId="{BED5B868-FB80-43CB-8ED2-5F344DD108C9}" dt="2023-01-20T07:43:46.529" v="3854" actId="113"/>
          <ac:spMkLst>
            <pc:docMk/>
            <pc:sldMk cId="0" sldId="263"/>
            <ac:spMk id="3" creationId="{59F8DABD-BD89-0DD8-1255-BBE1FD95517D}"/>
          </ac:spMkLst>
        </pc:spChg>
        <pc:spChg chg="mod">
          <ac:chgData name="Katerina Maniadaki" userId="1828531b-b661-4457-8edf-edbe297f4f6f" providerId="ADAL" clId="{BED5B868-FB80-43CB-8ED2-5F344DD108C9}" dt="2023-01-20T07:43:50.699" v="3856" actId="20577"/>
          <ac:spMkLst>
            <pc:docMk/>
            <pc:sldMk cId="0" sldId="263"/>
            <ac:spMk id="228" creationId="{00000000-0000-0000-0000-000000000000}"/>
          </ac:spMkLst>
        </pc:spChg>
        <pc:spChg chg="del">
          <ac:chgData name="Katerina Maniadaki" userId="1828531b-b661-4457-8edf-edbe297f4f6f" providerId="ADAL" clId="{BED5B868-FB80-43CB-8ED2-5F344DD108C9}" dt="2023-01-19T17:44:52.303" v="754" actId="478"/>
          <ac:spMkLst>
            <pc:docMk/>
            <pc:sldMk cId="0" sldId="263"/>
            <ac:spMk id="236" creationId="{00000000-0000-0000-0000-000000000000}"/>
          </ac:spMkLst>
        </pc:spChg>
        <pc:spChg chg="del">
          <ac:chgData name="Katerina Maniadaki" userId="1828531b-b661-4457-8edf-edbe297f4f6f" providerId="ADAL" clId="{BED5B868-FB80-43CB-8ED2-5F344DD108C9}" dt="2023-01-19T17:44:51.169" v="753" actId="478"/>
          <ac:spMkLst>
            <pc:docMk/>
            <pc:sldMk cId="0" sldId="263"/>
            <ac:spMk id="237" creationId="{00000000-0000-0000-0000-000000000000}"/>
          </ac:spMkLst>
        </pc:spChg>
      </pc:sldChg>
      <pc:sldChg chg="addSp modSp mod">
        <pc:chgData name="Katerina Maniadaki" userId="1828531b-b661-4457-8edf-edbe297f4f6f" providerId="ADAL" clId="{BED5B868-FB80-43CB-8ED2-5F344DD108C9}" dt="2023-01-20T07:29:03.211" v="3121"/>
        <pc:sldMkLst>
          <pc:docMk/>
          <pc:sldMk cId="0" sldId="272"/>
        </pc:sldMkLst>
        <pc:spChg chg="mod">
          <ac:chgData name="Katerina Maniadaki" userId="1828531b-b661-4457-8edf-edbe297f4f6f" providerId="ADAL" clId="{BED5B868-FB80-43CB-8ED2-5F344DD108C9}" dt="2023-01-20T07:28:18.467" v="3119"/>
          <ac:spMkLst>
            <pc:docMk/>
            <pc:sldMk cId="0" sldId="272"/>
            <ac:spMk id="2" creationId="{F4714411-BC1C-42DA-69FA-58BE7501A51E}"/>
          </ac:spMkLst>
        </pc:spChg>
        <pc:spChg chg="add mod">
          <ac:chgData name="Katerina Maniadaki" userId="1828531b-b661-4457-8edf-edbe297f4f6f" providerId="ADAL" clId="{BED5B868-FB80-43CB-8ED2-5F344DD108C9}" dt="2023-01-20T07:29:03.211" v="3121"/>
          <ac:spMkLst>
            <pc:docMk/>
            <pc:sldMk cId="0" sldId="272"/>
            <ac:spMk id="3" creationId="{31E9D089-673B-97C5-DED4-A3561510B6C7}"/>
          </ac:spMkLst>
        </pc:spChg>
        <pc:spChg chg="add mod">
          <ac:chgData name="Katerina Maniadaki" userId="1828531b-b661-4457-8edf-edbe297f4f6f" providerId="ADAL" clId="{BED5B868-FB80-43CB-8ED2-5F344DD108C9}" dt="2023-01-20T07:00:03.222" v="1690"/>
          <ac:spMkLst>
            <pc:docMk/>
            <pc:sldMk cId="0" sldId="272"/>
            <ac:spMk id="10" creationId="{BE5A4913-184F-0E57-64C9-C9DEF16C0D37}"/>
          </ac:spMkLst>
        </pc:spChg>
        <pc:spChg chg="add mod">
          <ac:chgData name="Katerina Maniadaki" userId="1828531b-b661-4457-8edf-edbe297f4f6f" providerId="ADAL" clId="{BED5B868-FB80-43CB-8ED2-5F344DD108C9}" dt="2023-01-20T07:00:03.222" v="1690"/>
          <ac:spMkLst>
            <pc:docMk/>
            <pc:sldMk cId="0" sldId="272"/>
            <ac:spMk id="11" creationId="{54FC2197-A086-1272-7F5B-E6B9C4247A4F}"/>
          </ac:spMkLst>
        </pc:spChg>
        <pc:spChg chg="add mod">
          <ac:chgData name="Katerina Maniadaki" userId="1828531b-b661-4457-8edf-edbe297f4f6f" providerId="ADAL" clId="{BED5B868-FB80-43CB-8ED2-5F344DD108C9}" dt="2023-01-20T07:00:03.222" v="1690"/>
          <ac:spMkLst>
            <pc:docMk/>
            <pc:sldMk cId="0" sldId="272"/>
            <ac:spMk id="12" creationId="{4FDC32D9-A2C0-A843-39BF-C750F7B2D7C2}"/>
          </ac:spMkLst>
        </pc:spChg>
        <pc:spChg chg="mod">
          <ac:chgData name="Katerina Maniadaki" userId="1828531b-b661-4457-8edf-edbe297f4f6f" providerId="ADAL" clId="{BED5B868-FB80-43CB-8ED2-5F344DD108C9}" dt="2023-01-20T06:59:46.659" v="1689" actId="20577"/>
          <ac:spMkLst>
            <pc:docMk/>
            <pc:sldMk cId="0" sldId="272"/>
            <ac:spMk id="352" creationId="{00000000-0000-0000-0000-000000000000}"/>
          </ac:spMkLst>
        </pc:spChg>
      </pc:sldChg>
      <pc:sldChg chg="addSp modSp mod">
        <pc:chgData name="Katerina Maniadaki" userId="1828531b-b661-4457-8edf-edbe297f4f6f" providerId="ADAL" clId="{BED5B868-FB80-43CB-8ED2-5F344DD108C9}" dt="2023-01-20T07:26:58.496" v="3114" actId="20577"/>
        <pc:sldMkLst>
          <pc:docMk/>
          <pc:sldMk cId="0" sldId="277"/>
        </pc:sldMkLst>
        <pc:spChg chg="mod">
          <ac:chgData name="Katerina Maniadaki" userId="1828531b-b661-4457-8edf-edbe297f4f6f" providerId="ADAL" clId="{BED5B868-FB80-43CB-8ED2-5F344DD108C9}" dt="2023-01-20T07:26:58.496" v="3114" actId="20577"/>
          <ac:spMkLst>
            <pc:docMk/>
            <pc:sldMk cId="0" sldId="277"/>
            <ac:spMk id="2" creationId="{C81B0658-7D61-1ECE-A82D-BB74EB72D6B6}"/>
          </ac:spMkLst>
        </pc:spChg>
        <pc:spChg chg="add mod">
          <ac:chgData name="Katerina Maniadaki" userId="1828531b-b661-4457-8edf-edbe297f4f6f" providerId="ADAL" clId="{BED5B868-FB80-43CB-8ED2-5F344DD108C9}" dt="2023-01-20T07:13:30.749" v="2290" actId="113"/>
          <ac:spMkLst>
            <pc:docMk/>
            <pc:sldMk cId="0" sldId="277"/>
            <ac:spMk id="3" creationId="{BD2B7BB5-CB3C-B448-D793-295A9153156D}"/>
          </ac:spMkLst>
        </pc:spChg>
        <pc:spChg chg="add mod">
          <ac:chgData name="Katerina Maniadaki" userId="1828531b-b661-4457-8edf-edbe297f4f6f" providerId="ADAL" clId="{BED5B868-FB80-43CB-8ED2-5F344DD108C9}" dt="2023-01-20T07:12:08.762" v="2287"/>
          <ac:spMkLst>
            <pc:docMk/>
            <pc:sldMk cId="0" sldId="277"/>
            <ac:spMk id="10" creationId="{500F18E2-85CF-E3D5-EFE7-2520024C2598}"/>
          </ac:spMkLst>
        </pc:spChg>
        <pc:spChg chg="add mod">
          <ac:chgData name="Katerina Maniadaki" userId="1828531b-b661-4457-8edf-edbe297f4f6f" providerId="ADAL" clId="{BED5B868-FB80-43CB-8ED2-5F344DD108C9}" dt="2023-01-20T07:12:08.762" v="2287"/>
          <ac:spMkLst>
            <pc:docMk/>
            <pc:sldMk cId="0" sldId="277"/>
            <ac:spMk id="11" creationId="{CF8FAF28-51F5-235F-9DD1-5CB08CCB3683}"/>
          </ac:spMkLst>
        </pc:spChg>
        <pc:spChg chg="add mod">
          <ac:chgData name="Katerina Maniadaki" userId="1828531b-b661-4457-8edf-edbe297f4f6f" providerId="ADAL" clId="{BED5B868-FB80-43CB-8ED2-5F344DD108C9}" dt="2023-01-20T07:12:08.762" v="2287"/>
          <ac:spMkLst>
            <pc:docMk/>
            <pc:sldMk cId="0" sldId="277"/>
            <ac:spMk id="12" creationId="{3957B467-8AF9-E469-116C-8C00AA767188}"/>
          </ac:spMkLst>
        </pc:spChg>
        <pc:spChg chg="mod">
          <ac:chgData name="Katerina Maniadaki" userId="1828531b-b661-4457-8edf-edbe297f4f6f" providerId="ADAL" clId="{BED5B868-FB80-43CB-8ED2-5F344DD108C9}" dt="2023-01-20T07:11:54.388" v="2286" actId="20577"/>
          <ac:spMkLst>
            <pc:docMk/>
            <pc:sldMk cId="0" sldId="277"/>
            <ac:spMk id="409" creationId="{00000000-0000-0000-0000-000000000000}"/>
          </ac:spMkLst>
        </pc:spChg>
      </pc:sldChg>
      <pc:sldChg chg="addSp modSp mod">
        <pc:chgData name="Katerina Maniadaki" userId="1828531b-b661-4457-8edf-edbe297f4f6f" providerId="ADAL" clId="{BED5B868-FB80-43CB-8ED2-5F344DD108C9}" dt="2023-01-20T07:27:49.994" v="3117" actId="113"/>
        <pc:sldMkLst>
          <pc:docMk/>
          <pc:sldMk cId="0" sldId="294"/>
        </pc:sldMkLst>
        <pc:spChg chg="mod">
          <ac:chgData name="Katerina Maniadaki" userId="1828531b-b661-4457-8edf-edbe297f4f6f" providerId="ADAL" clId="{BED5B868-FB80-43CB-8ED2-5F344DD108C9}" dt="2023-01-20T07:26:43.733" v="3106"/>
          <ac:spMkLst>
            <pc:docMk/>
            <pc:sldMk cId="0" sldId="294"/>
            <ac:spMk id="2" creationId="{63900DF1-5C44-C14F-9482-247C038318E5}"/>
          </ac:spMkLst>
        </pc:spChg>
        <pc:spChg chg="add mod">
          <ac:chgData name="Katerina Maniadaki" userId="1828531b-b661-4457-8edf-edbe297f4f6f" providerId="ADAL" clId="{BED5B868-FB80-43CB-8ED2-5F344DD108C9}" dt="2023-01-20T07:27:49.994" v="3117" actId="113"/>
          <ac:spMkLst>
            <pc:docMk/>
            <pc:sldMk cId="0" sldId="294"/>
            <ac:spMk id="3" creationId="{A97E7E87-919B-163F-DB15-12B0EBB5BCEF}"/>
          </ac:spMkLst>
        </pc:spChg>
        <pc:spChg chg="add mod">
          <ac:chgData name="Katerina Maniadaki" userId="1828531b-b661-4457-8edf-edbe297f4f6f" providerId="ADAL" clId="{BED5B868-FB80-43CB-8ED2-5F344DD108C9}" dt="2023-01-20T07:26:34.023" v="3104"/>
          <ac:spMkLst>
            <pc:docMk/>
            <pc:sldMk cId="0" sldId="294"/>
            <ac:spMk id="10" creationId="{58D736B3-17A0-74F5-1235-66A50A9DF1F3}"/>
          </ac:spMkLst>
        </pc:spChg>
        <pc:spChg chg="add mod">
          <ac:chgData name="Katerina Maniadaki" userId="1828531b-b661-4457-8edf-edbe297f4f6f" providerId="ADAL" clId="{BED5B868-FB80-43CB-8ED2-5F344DD108C9}" dt="2023-01-20T07:26:34.023" v="3104"/>
          <ac:spMkLst>
            <pc:docMk/>
            <pc:sldMk cId="0" sldId="294"/>
            <ac:spMk id="11" creationId="{2C5614DA-49AC-450A-3B09-F21A346FF909}"/>
          </ac:spMkLst>
        </pc:spChg>
        <pc:spChg chg="add mod">
          <ac:chgData name="Katerina Maniadaki" userId="1828531b-b661-4457-8edf-edbe297f4f6f" providerId="ADAL" clId="{BED5B868-FB80-43CB-8ED2-5F344DD108C9}" dt="2023-01-20T07:26:34.023" v="3104"/>
          <ac:spMkLst>
            <pc:docMk/>
            <pc:sldMk cId="0" sldId="294"/>
            <ac:spMk id="12" creationId="{577502F3-05CA-F871-D26F-0248060682BF}"/>
          </ac:spMkLst>
        </pc:spChg>
        <pc:spChg chg="mod">
          <ac:chgData name="Katerina Maniadaki" userId="1828531b-b661-4457-8edf-edbe297f4f6f" providerId="ADAL" clId="{BED5B868-FB80-43CB-8ED2-5F344DD108C9}" dt="2023-01-20T07:26:17.279" v="3103" actId="20577"/>
          <ac:spMkLst>
            <pc:docMk/>
            <pc:sldMk cId="0" sldId="294"/>
            <ac:spMk id="589" creationId="{00000000-0000-0000-0000-000000000000}"/>
          </ac:spMkLst>
        </pc:spChg>
      </pc:sldChg>
      <pc:sldChg chg="addSp modSp mod">
        <pc:chgData name="Katerina Maniadaki" userId="1828531b-b661-4457-8edf-edbe297f4f6f" providerId="ADAL" clId="{BED5B868-FB80-43CB-8ED2-5F344DD108C9}" dt="2023-01-20T07:43:00.225" v="3851" actId="20577"/>
        <pc:sldMkLst>
          <pc:docMk/>
          <pc:sldMk cId="0" sldId="307"/>
        </pc:sldMkLst>
        <pc:spChg chg="mod">
          <ac:chgData name="Katerina Maniadaki" userId="1828531b-b661-4457-8edf-edbe297f4f6f" providerId="ADAL" clId="{BED5B868-FB80-43CB-8ED2-5F344DD108C9}" dt="2023-01-20T07:30:52.872" v="3123"/>
          <ac:spMkLst>
            <pc:docMk/>
            <pc:sldMk cId="0" sldId="307"/>
            <ac:spMk id="2" creationId="{76F5143E-35AC-D30E-7A82-A5562FF2698E}"/>
          </ac:spMkLst>
        </pc:spChg>
        <pc:spChg chg="add mod">
          <ac:chgData name="Katerina Maniadaki" userId="1828531b-b661-4457-8edf-edbe297f4f6f" providerId="ADAL" clId="{BED5B868-FB80-43CB-8ED2-5F344DD108C9}" dt="2023-01-20T07:42:49.601" v="3848" actId="113"/>
          <ac:spMkLst>
            <pc:docMk/>
            <pc:sldMk cId="0" sldId="307"/>
            <ac:spMk id="3" creationId="{A09613A9-E272-73E6-4F89-2A72EE41F2F9}"/>
          </ac:spMkLst>
        </pc:spChg>
        <pc:spChg chg="add mod">
          <ac:chgData name="Katerina Maniadaki" userId="1828531b-b661-4457-8edf-edbe297f4f6f" providerId="ADAL" clId="{BED5B868-FB80-43CB-8ED2-5F344DD108C9}" dt="2023-01-20T07:41:39.348" v="3845"/>
          <ac:spMkLst>
            <pc:docMk/>
            <pc:sldMk cId="0" sldId="307"/>
            <ac:spMk id="10" creationId="{715AC17E-8C2E-BFB4-3970-910DBC072C04}"/>
          </ac:spMkLst>
        </pc:spChg>
        <pc:spChg chg="add mod">
          <ac:chgData name="Katerina Maniadaki" userId="1828531b-b661-4457-8edf-edbe297f4f6f" providerId="ADAL" clId="{BED5B868-FB80-43CB-8ED2-5F344DD108C9}" dt="2023-01-20T07:41:39.348" v="3845"/>
          <ac:spMkLst>
            <pc:docMk/>
            <pc:sldMk cId="0" sldId="307"/>
            <ac:spMk id="11" creationId="{9AD3CBD0-0410-6B69-F176-A2E0D4E27AB9}"/>
          </ac:spMkLst>
        </pc:spChg>
        <pc:spChg chg="add mod">
          <ac:chgData name="Katerina Maniadaki" userId="1828531b-b661-4457-8edf-edbe297f4f6f" providerId="ADAL" clId="{BED5B868-FB80-43CB-8ED2-5F344DD108C9}" dt="2023-01-20T07:41:39.348" v="3845"/>
          <ac:spMkLst>
            <pc:docMk/>
            <pc:sldMk cId="0" sldId="307"/>
            <ac:spMk id="12" creationId="{AEFBC252-3680-F2C2-8337-DA2E5E3C7469}"/>
          </ac:spMkLst>
        </pc:spChg>
        <pc:spChg chg="mod">
          <ac:chgData name="Katerina Maniadaki" userId="1828531b-b661-4457-8edf-edbe297f4f6f" providerId="ADAL" clId="{BED5B868-FB80-43CB-8ED2-5F344DD108C9}" dt="2023-01-20T07:43:00.225" v="3851" actId="20577"/>
          <ac:spMkLst>
            <pc:docMk/>
            <pc:sldMk cId="0" sldId="307"/>
            <ac:spMk id="737"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www.answerthepublic.com/" TargetMode="External"/><Relationship Id="rId2" Type="http://schemas.openxmlformats.org/officeDocument/2006/relationships/hyperlink" Target="https://blog.google/products/search/how-google-autocomplete-works-search/" TargetMode="External"/><Relationship Id="rId1" Type="http://schemas.openxmlformats.org/officeDocument/2006/relationships/hyperlink" Target="https://www.forbes.com/sites/forbesagencycouncil/2019/01/25/what-most-companies-get-wrong-about-buyer-personas/?sh=3edd65ca1a8f" TargetMode="External"/><Relationship Id="rId5" Type="http://schemas.openxmlformats.org/officeDocument/2006/relationships/hyperlink" Target="https://trends.google.com/trends/" TargetMode="External"/><Relationship Id="rId4" Type="http://schemas.openxmlformats.org/officeDocument/2006/relationships/hyperlink" Target="https://www.facebook.com/business/insights/tools/audience-insight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forbes.com/sites/forbesagencycouncil/2019/01/25/what-most-companies-get-wrong-about-buyer-personas/?sh=3edd65ca1a8f" TargetMode="External"/><Relationship Id="rId2" Type="http://schemas.openxmlformats.org/officeDocument/2006/relationships/hyperlink" Target="https://trends.google.com/trends/" TargetMode="External"/><Relationship Id="rId1" Type="http://schemas.openxmlformats.org/officeDocument/2006/relationships/hyperlink" Target="https://www.facebook.com/business/insights/tools/audience-insights" TargetMode="External"/><Relationship Id="rId5" Type="http://schemas.openxmlformats.org/officeDocument/2006/relationships/hyperlink" Target="http://www.answerthepublic.com/" TargetMode="External"/><Relationship Id="rId4" Type="http://schemas.openxmlformats.org/officeDocument/2006/relationships/hyperlink" Target="https://blog.google/products/search/how-google-autocomplete-works-search/"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4F901-6859-495D-BE86-CAD81BF37E26}" type="doc">
      <dgm:prSet loTypeId="urn:diagrams.loki3.com/BracketList" loCatId="list" qsTypeId="urn:microsoft.com/office/officeart/2005/8/quickstyle/simple1" qsCatId="simple" csTypeId="urn:microsoft.com/office/officeart/2005/8/colors/colorful3" csCatId="colorful" phldr="1"/>
      <dgm:spPr/>
      <dgm:t>
        <a:bodyPr/>
        <a:lstStyle/>
        <a:p>
          <a:endParaRPr lang="en-US"/>
        </a:p>
      </dgm:t>
    </dgm:pt>
    <dgm:pt modelId="{054D9054-F4B0-4442-AE30-81263F4C7D7E}">
      <dgm:prSet phldrT="[Text]"/>
      <dgm:spPr>
        <a:xfrm>
          <a:off x="2902" y="388774"/>
          <a:ext cx="1484448" cy="300712"/>
        </a:xfrm>
        <a:prstGeom prst="rect">
          <a:avLst/>
        </a:prstGeom>
        <a:noFill/>
        <a:ln>
          <a:noFill/>
        </a:ln>
        <a:effectLst/>
      </dgm:spPr>
      <dgm:t>
        <a:bodyPr/>
        <a:lstStyle/>
        <a:p>
          <a:pPr algn="l">
            <a:buNone/>
          </a:pPr>
          <a:r>
            <a:rPr lang="en-US" b="1" dirty="0">
              <a:solidFill>
                <a:sysClr val="windowText" lastClr="000000">
                  <a:hueOff val="0"/>
                  <a:satOff val="0"/>
                  <a:lumOff val="0"/>
                  <a:alphaOff val="0"/>
                </a:sysClr>
              </a:solidFill>
              <a:latin typeface="Calibri" panose="020F0502020204030204"/>
              <a:ea typeface="+mn-ea"/>
              <a:cs typeface="+mn-cs"/>
            </a:rPr>
            <a:t>1. Explore a paisagem e </a:t>
          </a:r>
          <a:r>
            <a:rPr lang="en-US" b="1" dirty="0" err="1">
              <a:solidFill>
                <a:sysClr val="windowText" lastClr="000000">
                  <a:hueOff val="0"/>
                  <a:satOff val="0"/>
                  <a:lumOff val="0"/>
                  <a:alphaOff val="0"/>
                </a:sysClr>
              </a:solidFill>
              <a:latin typeface="Calibri" panose="020F0502020204030204"/>
              <a:ea typeface="+mn-ea"/>
              <a:cs typeface="+mn-cs"/>
            </a:rPr>
            <a:t>analise </a:t>
          </a:r>
          <a:r>
            <a:rPr lang="en-US" b="1" dirty="0">
              <a:solidFill>
                <a:sysClr val="windowText" lastClr="000000">
                  <a:hueOff val="0"/>
                  <a:satOff val="0"/>
                  <a:lumOff val="0"/>
                  <a:alphaOff val="0"/>
                </a:sysClr>
              </a:solidFill>
              <a:latin typeface="Calibri" panose="020F0502020204030204"/>
              <a:ea typeface="+mn-ea"/>
              <a:cs typeface="+mn-cs"/>
            </a:rPr>
            <a:t>os seus resultados </a:t>
          </a:r>
        </a:p>
      </dgm:t>
    </dgm:pt>
    <dgm:pt modelId="{EE39BA19-105B-472F-9C49-8A59B4D30433}" type="parTrans" cxnId="{D30F73E3-425A-40D8-8538-728F290F94D0}">
      <dgm:prSet/>
      <dgm:spPr/>
      <dgm:t>
        <a:bodyPr/>
        <a:lstStyle/>
        <a:p>
          <a:endParaRPr lang="en-US"/>
        </a:p>
      </dgm:t>
    </dgm:pt>
    <dgm:pt modelId="{1C3AE814-ADCC-4302-B99A-D8D1D1380C56}" type="sibTrans" cxnId="{D30F73E3-425A-40D8-8538-728F290F94D0}">
      <dgm:prSet/>
      <dgm:spPr/>
      <dgm:t>
        <a:bodyPr/>
        <a:lstStyle/>
        <a:p>
          <a:endParaRPr lang="en-US"/>
        </a:p>
      </dgm:t>
    </dgm:pt>
    <dgm:pt modelId="{3BD9BF94-B9A5-46AF-A6F2-004C388307A4}">
      <dgm:prSet phldrT="[Text]"/>
      <dgm:spPr>
        <a:xfrm>
          <a:off x="1902996" y="106856"/>
          <a:ext cx="4037701" cy="864548"/>
        </a:xfrm>
        <a:prstGeom prst="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pt-PT" b="0" i="0" dirty="0">
              <a:solidFill>
                <a:sysClr val="window" lastClr="FFFFFF"/>
              </a:solidFill>
              <a:latin typeface="Calibri" panose="020F0502020204030204"/>
              <a:ea typeface="+mn-ea"/>
              <a:cs typeface="+mn-cs"/>
            </a:rPr>
            <a:t>Analisar o seu desempenho no último ano e determinar uma lista de aspetos positivos que precisam de ser melhorados </a:t>
          </a:r>
          <a:endParaRPr lang="en-US" dirty="0">
            <a:solidFill>
              <a:sysClr val="window" lastClr="FFFFFF"/>
            </a:solidFill>
            <a:latin typeface="Calibri" panose="020F0502020204030204"/>
            <a:ea typeface="+mn-ea"/>
            <a:cs typeface="+mn-cs"/>
          </a:endParaRPr>
        </a:p>
      </dgm:t>
    </dgm:pt>
    <dgm:pt modelId="{CC8F5862-043F-404D-B481-9BAD00EC4CC8}" type="parTrans" cxnId="{8138D179-E679-4D82-9546-6273760BAD16}">
      <dgm:prSet/>
      <dgm:spPr/>
      <dgm:t>
        <a:bodyPr/>
        <a:lstStyle/>
        <a:p>
          <a:endParaRPr lang="en-US"/>
        </a:p>
      </dgm:t>
    </dgm:pt>
    <dgm:pt modelId="{05BAEB77-731E-4AA3-9D96-62CA9E629A7D}" type="sibTrans" cxnId="{8138D179-E679-4D82-9546-6273760BAD16}">
      <dgm:prSet/>
      <dgm:spPr/>
      <dgm:t>
        <a:bodyPr/>
        <a:lstStyle/>
        <a:p>
          <a:endParaRPr lang="en-US"/>
        </a:p>
      </dgm:t>
    </dgm:pt>
    <dgm:pt modelId="{7DB76240-BE9C-47B0-AAE2-F7DDD0824C10}">
      <dgm:prSet phldrT="[Text]"/>
      <dgm:spPr>
        <a:xfrm>
          <a:off x="2902" y="1148592"/>
          <a:ext cx="1484448" cy="178200"/>
        </a:xfrm>
        <a:prstGeom prst="rect">
          <a:avLst/>
        </a:prstGeom>
        <a:noFill/>
        <a:ln>
          <a:noFill/>
        </a:ln>
        <a:effectLst/>
      </dgm:spPr>
      <dgm:t>
        <a:bodyPr/>
        <a:lstStyle/>
        <a:p>
          <a:pPr algn="l">
            <a:buNone/>
          </a:pPr>
          <a:r>
            <a:rPr lang="en-US" b="1" dirty="0">
              <a:solidFill>
                <a:sysClr val="windowText" lastClr="000000">
                  <a:hueOff val="0"/>
                  <a:satOff val="0"/>
                  <a:lumOff val="0"/>
                  <a:alphaOff val="0"/>
                </a:sysClr>
              </a:solidFill>
              <a:latin typeface="Calibri" panose="020F0502020204030204"/>
              <a:ea typeface="+mn-ea"/>
              <a:cs typeface="+mn-cs"/>
            </a:rPr>
            <a:t>2. Trace a sua estratégia </a:t>
          </a:r>
        </a:p>
      </dgm:t>
    </dgm:pt>
    <dgm:pt modelId="{683D476A-1843-449D-A4C1-7BD9A1B1DC64}" type="parTrans" cxnId="{EBE66790-575D-4CB2-98A0-F956DF08ED3B}">
      <dgm:prSet/>
      <dgm:spPr/>
      <dgm:t>
        <a:bodyPr/>
        <a:lstStyle/>
        <a:p>
          <a:endParaRPr lang="en-US"/>
        </a:p>
      </dgm:t>
    </dgm:pt>
    <dgm:pt modelId="{1DC60C42-C0D2-4059-ADA3-4EF35DAC1DB6}" type="sibTrans" cxnId="{EBE66790-575D-4CB2-98A0-F956DF08ED3B}">
      <dgm:prSet/>
      <dgm:spPr/>
      <dgm:t>
        <a:bodyPr/>
        <a:lstStyle/>
        <a:p>
          <a:endParaRPr lang="en-US"/>
        </a:p>
      </dgm:t>
    </dgm:pt>
    <dgm:pt modelId="{3410A69C-99F3-463B-85CA-578F2B7B5837}">
      <dgm:prSet phldrT="[Text]"/>
      <dgm:spPr>
        <a:xfrm>
          <a:off x="1902996" y="1003805"/>
          <a:ext cx="4037701" cy="467775"/>
        </a:xfrm>
        <a:prstGeom prst="rect">
          <a:avLst/>
        </a:prstGeom>
        <a:solidFill>
          <a:srgbClr val="A5A5A5">
            <a:hueOff val="387228"/>
            <a:satOff val="14286"/>
            <a:lumOff val="-2101"/>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b="0" i="0" dirty="0">
              <a:solidFill>
                <a:sysClr val="window" lastClr="FFFFFF"/>
              </a:solidFill>
              <a:latin typeface="Calibri" panose="020F0502020204030204"/>
              <a:ea typeface="+mn-ea"/>
              <a:cs typeface="+mn-cs"/>
            </a:rPr>
            <a:t>Crie uma estratégia clara e realista com base no que pretende alcançar e na forma como o pretende fazer.</a:t>
          </a:r>
          <a:endParaRPr lang="en-US" dirty="0">
            <a:solidFill>
              <a:sysClr val="window" lastClr="FFFFFF"/>
            </a:solidFill>
            <a:latin typeface="Calibri" panose="020F0502020204030204"/>
            <a:ea typeface="+mn-ea"/>
            <a:cs typeface="+mn-cs"/>
          </a:endParaRPr>
        </a:p>
      </dgm:t>
    </dgm:pt>
    <dgm:pt modelId="{720B092C-A9C5-4AA2-BF55-0066BA455E8E}" type="parTrans" cxnId="{48CEDCEE-A7EF-4CCD-8C4D-BBCAFDA4BE60}">
      <dgm:prSet/>
      <dgm:spPr/>
      <dgm:t>
        <a:bodyPr/>
        <a:lstStyle/>
        <a:p>
          <a:endParaRPr lang="en-US"/>
        </a:p>
      </dgm:t>
    </dgm:pt>
    <dgm:pt modelId="{E4773572-7614-4E6F-B01D-58A141284582}" type="sibTrans" cxnId="{48CEDCEE-A7EF-4CCD-8C4D-BBCAFDA4BE60}">
      <dgm:prSet/>
      <dgm:spPr/>
      <dgm:t>
        <a:bodyPr/>
        <a:lstStyle/>
        <a:p>
          <a:endParaRPr lang="en-US"/>
        </a:p>
      </dgm:t>
    </dgm:pt>
    <dgm:pt modelId="{630DB67C-2A6C-4072-A199-BC2670DC3304}">
      <dgm:prSet phldrT="[Text]"/>
      <dgm:spPr>
        <a:xfrm>
          <a:off x="2902" y="1518076"/>
          <a:ext cx="1484448" cy="300712"/>
        </a:xfrm>
        <a:prstGeom prst="rect">
          <a:avLst/>
        </a:prstGeom>
        <a:noFill/>
        <a:ln>
          <a:noFill/>
        </a:ln>
        <a:effectLst/>
      </dgm:spPr>
      <dgm:t>
        <a:bodyPr/>
        <a:lstStyle/>
        <a:p>
          <a:pPr algn="l">
            <a:buNone/>
          </a:pPr>
          <a:r>
            <a:rPr lang="en-US" b="1" dirty="0">
              <a:solidFill>
                <a:sysClr val="windowText" lastClr="000000">
                  <a:hueOff val="0"/>
                  <a:satOff val="0"/>
                  <a:lumOff val="0"/>
                  <a:alphaOff val="0"/>
                </a:sysClr>
              </a:solidFill>
              <a:latin typeface="Calibri" panose="020F0502020204030204"/>
              <a:ea typeface="+mn-ea"/>
              <a:cs typeface="+mn-cs"/>
            </a:rPr>
            <a:t>3. Defina o seu público-alvo</a:t>
          </a:r>
        </a:p>
      </dgm:t>
    </dgm:pt>
    <dgm:pt modelId="{EDB9FC2B-5BDC-4A21-B56A-DD20FE4A748B}" type="parTrans" cxnId="{08A3EF08-F2FC-4775-BE72-90B74ADE03C0}">
      <dgm:prSet/>
      <dgm:spPr/>
      <dgm:t>
        <a:bodyPr/>
        <a:lstStyle/>
        <a:p>
          <a:endParaRPr lang="en-US"/>
        </a:p>
      </dgm:t>
    </dgm:pt>
    <dgm:pt modelId="{3C37F3EB-9078-4174-8AE2-80C7D7CA0FDB}" type="sibTrans" cxnId="{08A3EF08-F2FC-4775-BE72-90B74ADE03C0}">
      <dgm:prSet/>
      <dgm:spPr/>
      <dgm:t>
        <a:bodyPr/>
        <a:lstStyle/>
        <a:p>
          <a:endParaRPr lang="en-US"/>
        </a:p>
      </dgm:t>
    </dgm:pt>
    <dgm:pt modelId="{28056018-46F8-4ACB-BC1B-73D904A9C46C}">
      <dgm:prSet phldrT="[Text]"/>
      <dgm:spPr>
        <a:xfrm>
          <a:off x="1902996" y="1503980"/>
          <a:ext cx="4037701" cy="328904"/>
        </a:xfrm>
        <a:prstGeom prst="rect">
          <a:avLst/>
        </a:prstGeom>
        <a:solidFill>
          <a:srgbClr val="A5A5A5">
            <a:hueOff val="774457"/>
            <a:satOff val="28571"/>
            <a:lumOff val="-420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b="0" i="0" dirty="0">
              <a:solidFill>
                <a:sysClr val="window" lastClr="FFFFFF"/>
              </a:solidFill>
              <a:latin typeface="Calibri" panose="020F0502020204030204"/>
              <a:ea typeface="+mn-ea"/>
              <a:cs typeface="+mn-cs"/>
            </a:rPr>
            <a:t>No marketing digital, tem a oportunidade de executar campanhas com objectivos muito precisos (pode utilizar </a:t>
          </a:r>
          <a:r>
            <a:rPr lang="en-US" b="0" i="0" dirty="0">
              <a:solidFill>
                <a:sysClr val="window" lastClr="FFFFFF"/>
              </a:solidFill>
              <a:latin typeface="Calibri" panose="020F0502020204030204"/>
              <a:ea typeface="+mn-ea"/>
              <a:cs typeface="+mn-cs"/>
              <a:hlinkClick xmlns:r="http://schemas.openxmlformats.org/officeDocument/2006/relationships" r:id="rId1" tooltip="https://www.forbes.com/sites/forbesagencycouncil/2019/01/25/what-most-companies-get-wrong-about-buyer-personas/?sh=3edd65ca1a8f"/>
            </a:rPr>
            <a:t>buyer personas </a:t>
          </a:r>
          <a:r>
            <a:rPr lang="en-US" b="0" i="0" dirty="0">
              <a:solidFill>
                <a:sysClr val="window" lastClr="FFFFFF"/>
              </a:solidFill>
              <a:latin typeface="Calibri" panose="020F0502020204030204"/>
              <a:ea typeface="+mn-ea"/>
              <a:cs typeface="+mn-cs"/>
            </a:rPr>
            <a:t>)</a:t>
          </a:r>
          <a:endParaRPr lang="en-US" dirty="0">
            <a:solidFill>
              <a:sysClr val="window" lastClr="FFFFFF"/>
            </a:solidFill>
            <a:latin typeface="Calibri" panose="020F0502020204030204"/>
            <a:ea typeface="+mn-ea"/>
            <a:cs typeface="+mn-cs"/>
          </a:endParaRPr>
        </a:p>
      </dgm:t>
    </dgm:pt>
    <dgm:pt modelId="{F785D5EC-3472-4CC7-8597-ADB8D1DFC664}" type="parTrans" cxnId="{E57D3DDB-B433-443A-ACB4-7F0FF64A7410}">
      <dgm:prSet/>
      <dgm:spPr/>
      <dgm:t>
        <a:bodyPr/>
        <a:lstStyle/>
        <a:p>
          <a:endParaRPr lang="en-US"/>
        </a:p>
      </dgm:t>
    </dgm:pt>
    <dgm:pt modelId="{80956413-D674-4E4D-9D2E-116FAAD401B7}" type="sibTrans" cxnId="{E57D3DDB-B433-443A-ACB4-7F0FF64A7410}">
      <dgm:prSet/>
      <dgm:spPr/>
      <dgm:t>
        <a:bodyPr/>
        <a:lstStyle/>
        <a:p>
          <a:endParaRPr lang="en-US"/>
        </a:p>
      </dgm:t>
    </dgm:pt>
    <dgm:pt modelId="{67FE1836-3FF1-44EB-B155-450BD64DC011}">
      <dgm:prSet phldrT="[Text]"/>
      <dgm:spPr>
        <a:xfrm>
          <a:off x="2902" y="1879380"/>
          <a:ext cx="1484448" cy="300712"/>
        </a:xfrm>
        <a:prstGeom prst="rect">
          <a:avLst/>
        </a:prstGeom>
        <a:noFill/>
        <a:ln>
          <a:noFill/>
        </a:ln>
        <a:effectLst/>
      </dgm:spPr>
      <dgm:t>
        <a:bodyPr/>
        <a:lstStyle/>
        <a:p>
          <a:pPr algn="l">
            <a:buNone/>
          </a:pPr>
          <a:r>
            <a:rPr lang="en-US" b="1" dirty="0">
              <a:solidFill>
                <a:sysClr val="windowText" lastClr="000000">
                  <a:hueOff val="0"/>
                  <a:satOff val="0"/>
                  <a:lumOff val="0"/>
                  <a:alphaOff val="0"/>
                </a:sysClr>
              </a:solidFill>
              <a:latin typeface="Calibri" panose="020F0502020204030204"/>
              <a:ea typeface="+mn-ea"/>
              <a:cs typeface="+mn-cs"/>
            </a:rPr>
            <a:t>4. Crie a sua estratégia de conteúdos </a:t>
          </a:r>
        </a:p>
      </dgm:t>
    </dgm:pt>
    <dgm:pt modelId="{F2E2BE3C-DA6C-4DDE-BE99-AC690260ABA6}" type="parTrans" cxnId="{BC0B82A3-4A5F-4867-A9BC-18B6DDE28E9B}">
      <dgm:prSet/>
      <dgm:spPr/>
      <dgm:t>
        <a:bodyPr/>
        <a:lstStyle/>
        <a:p>
          <a:endParaRPr lang="en-US"/>
        </a:p>
      </dgm:t>
    </dgm:pt>
    <dgm:pt modelId="{374D895E-2CF6-446D-89A7-0246F869B329}" type="sibTrans" cxnId="{BC0B82A3-4A5F-4867-A9BC-18B6DDE28E9B}">
      <dgm:prSet/>
      <dgm:spPr/>
      <dgm:t>
        <a:bodyPr/>
        <a:lstStyle/>
        <a:p>
          <a:endParaRPr lang="en-US"/>
        </a:p>
      </dgm:t>
    </dgm:pt>
    <dgm:pt modelId="{1E76E71D-F2A6-4062-8940-AED50AD4F0A9}">
      <dgm:prSet phldrT="[Text]"/>
      <dgm:spPr>
        <a:xfrm>
          <a:off x="1902996" y="1865284"/>
          <a:ext cx="4037701" cy="328904"/>
        </a:xfrm>
        <a:prstGeom prst="rect">
          <a:avLst/>
        </a:prstGeom>
        <a:solidFill>
          <a:srgbClr val="A5A5A5">
            <a:hueOff val="1161685"/>
            <a:satOff val="42857"/>
            <a:lumOff val="-630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b="0" i="0" dirty="0">
              <a:solidFill>
                <a:sysClr val="window" lastClr="FFFFFF"/>
              </a:solidFill>
              <a:latin typeface="Calibri" panose="020F0502020204030204"/>
              <a:ea typeface="+mn-ea"/>
              <a:cs typeface="+mn-cs"/>
            </a:rPr>
            <a:t>traçar um plano de conteúdos (ver ideias dos canais sociais da concorrência, pesquisar em: </a:t>
          </a:r>
          <a:r>
            <a:rPr lang="pt-PT" b="0" i="0" dirty="0" err="1">
              <a:solidFill>
                <a:sysClr val="window" lastClr="FFFFFF"/>
              </a:solidFill>
              <a:latin typeface="Calibri" panose="020F0502020204030204"/>
              <a:ea typeface="+mn-ea"/>
              <a:cs typeface="+mn-cs"/>
              <a:hlinkClick xmlns:r="http://schemas.openxmlformats.org/officeDocument/2006/relationships" r:id="rId2" tooltip="https://blog.google/products/search/how-google-autocomplete-works-search/"/>
            </a:rPr>
            <a:t>Sugestões da Pesquisa </a:t>
          </a:r>
          <a:r>
            <a:rPr lang="pt-PT" b="0" i="0" dirty="0">
              <a:solidFill>
                <a:sysClr val="window" lastClr="FFFFFF"/>
              </a:solidFill>
              <a:latin typeface="Calibri" panose="020F0502020204030204"/>
              <a:ea typeface="+mn-ea"/>
              <a:cs typeface="+mn-cs"/>
              <a:hlinkClick xmlns:r="http://schemas.openxmlformats.org/officeDocument/2006/relationships" r:id="rId2" tooltip="https://blog.google/products/search/how-google-autocomplete-works-search/"/>
            </a:rPr>
            <a:t>Google </a:t>
          </a:r>
          <a:r>
            <a:rPr lang="pt-PT" b="0" i="0" dirty="0" err="1">
              <a:solidFill>
                <a:sysClr val="window" lastClr="FFFFFF"/>
              </a:solidFill>
              <a:latin typeface="Calibri" panose="020F0502020204030204"/>
              <a:ea typeface="+mn-ea"/>
              <a:cs typeface="+mn-cs"/>
            </a:rPr>
            <a:t>ou </a:t>
          </a:r>
          <a:r>
            <a:rPr lang="pt-PT" b="0" i="0" dirty="0" err="1">
              <a:solidFill>
                <a:sysClr val="window" lastClr="FFFFFF"/>
              </a:solidFill>
              <a:latin typeface="Calibri" panose="020F0502020204030204"/>
              <a:ea typeface="+mn-ea"/>
              <a:cs typeface="+mn-cs"/>
              <a:hlinkClick xmlns:r="http://schemas.openxmlformats.org/officeDocument/2006/relationships" r:id="rId3" tooltip="http://www.answerthepublic.com/"/>
            </a:rPr>
            <a:t>Responder ao Público</a:t>
          </a:r>
          <a:r>
            <a:rPr lang="pt-PT" b="0" i="0" dirty="0">
              <a:solidFill>
                <a:sysClr val="window" lastClr="FFFFFF"/>
              </a:solidFill>
              <a:latin typeface="Calibri" panose="020F0502020204030204"/>
              <a:ea typeface="+mn-ea"/>
              <a:cs typeface="+mn-cs"/>
            </a:rPr>
            <a:t>). </a:t>
          </a:r>
          <a:endParaRPr lang="en-US" dirty="0">
            <a:solidFill>
              <a:sysClr val="window" lastClr="FFFFFF"/>
            </a:solidFill>
            <a:latin typeface="Calibri" panose="020F0502020204030204"/>
            <a:ea typeface="+mn-ea"/>
            <a:cs typeface="+mn-cs"/>
          </a:endParaRPr>
        </a:p>
      </dgm:t>
    </dgm:pt>
    <dgm:pt modelId="{1DA31A74-5DCD-4696-8AB0-6202CCB058B9}" type="parTrans" cxnId="{6DA7ED51-154D-4203-9ED8-9D3D74418C98}">
      <dgm:prSet/>
      <dgm:spPr/>
      <dgm:t>
        <a:bodyPr/>
        <a:lstStyle/>
        <a:p>
          <a:endParaRPr lang="en-US"/>
        </a:p>
      </dgm:t>
    </dgm:pt>
    <dgm:pt modelId="{EC39CC68-D747-4FCB-AD5B-7E2EB03E73C7}" type="sibTrans" cxnId="{6DA7ED51-154D-4203-9ED8-9D3D74418C98}">
      <dgm:prSet/>
      <dgm:spPr/>
      <dgm:t>
        <a:bodyPr/>
        <a:lstStyle/>
        <a:p>
          <a:endParaRPr lang="en-US"/>
        </a:p>
      </dgm:t>
    </dgm:pt>
    <dgm:pt modelId="{1427E133-48F5-4F13-AEF6-469FF142A3AA}">
      <dgm:prSet phldrT="[Text]"/>
      <dgm:spPr>
        <a:xfrm>
          <a:off x="2902" y="2226588"/>
          <a:ext cx="1484448" cy="300712"/>
        </a:xfrm>
        <a:prstGeom prst="rect">
          <a:avLst/>
        </a:prstGeom>
        <a:noFill/>
        <a:ln>
          <a:noFill/>
        </a:ln>
        <a:effectLst/>
      </dgm:spPr>
      <dgm:t>
        <a:bodyPr/>
        <a:lstStyle/>
        <a:p>
          <a:pPr algn="l">
            <a:buNone/>
          </a:pPr>
          <a:r>
            <a:rPr lang="en-US" b="1" dirty="0">
              <a:solidFill>
                <a:sysClr val="windowText" lastClr="000000">
                  <a:hueOff val="0"/>
                  <a:satOff val="0"/>
                  <a:lumOff val="0"/>
                  <a:alphaOff val="0"/>
                </a:sysClr>
              </a:solidFill>
              <a:latin typeface="Calibri" panose="020F0502020204030204"/>
              <a:ea typeface="+mn-ea"/>
              <a:cs typeface="+mn-cs"/>
            </a:rPr>
            <a:t>5. Escolha os seus canais e tácticas</a:t>
          </a:r>
        </a:p>
      </dgm:t>
    </dgm:pt>
    <dgm:pt modelId="{61ED95BD-FC65-43BA-9BC9-8F7499791A71}" type="parTrans" cxnId="{EBC50FD1-C841-44CB-A9B2-2F49CD6EA238}">
      <dgm:prSet/>
      <dgm:spPr/>
      <dgm:t>
        <a:bodyPr/>
        <a:lstStyle/>
        <a:p>
          <a:endParaRPr lang="en-US"/>
        </a:p>
      </dgm:t>
    </dgm:pt>
    <dgm:pt modelId="{CC4352F9-299D-45DD-9CBD-BCE445BEAFE0}" type="sibTrans" cxnId="{EBC50FD1-C841-44CB-A9B2-2F49CD6EA238}">
      <dgm:prSet/>
      <dgm:spPr/>
      <dgm:t>
        <a:bodyPr/>
        <a:lstStyle/>
        <a:p>
          <a:endParaRPr lang="en-US"/>
        </a:p>
      </dgm:t>
    </dgm:pt>
    <dgm:pt modelId="{76DE33CA-B722-4267-A87C-781C6BBF27C0}">
      <dgm:prSet phldrT="[Text]"/>
      <dgm:spPr>
        <a:xfrm>
          <a:off x="1902996" y="2226588"/>
          <a:ext cx="4037701" cy="300712"/>
        </a:xfrm>
        <a:prstGeom prst="rect">
          <a:avLst/>
        </a:prstGeom>
        <a:solidFill>
          <a:srgbClr val="A5A5A5">
            <a:hueOff val="1548914"/>
            <a:satOff val="57143"/>
            <a:lumOff val="-840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dirty="0">
              <a:solidFill>
                <a:sysClr val="window" lastClr="FFFFFF"/>
              </a:solidFill>
              <a:latin typeface="Calibri" panose="020F0502020204030204"/>
              <a:ea typeface="+mn-ea"/>
              <a:cs typeface="+mn-cs"/>
            </a:rPr>
            <a:t>Pense e escolha </a:t>
          </a:r>
          <a:r>
            <a:rPr lang="en-US" b="0" i="0" dirty="0">
              <a:solidFill>
                <a:sysClr val="window" lastClr="FFFFFF"/>
              </a:solidFill>
              <a:latin typeface="Calibri" panose="020F0502020204030204"/>
              <a:ea typeface="+mn-ea"/>
              <a:cs typeface="+mn-cs"/>
            </a:rPr>
            <a:t>um canal que contribua para atingir o seu objetivo e meta</a:t>
          </a:r>
          <a:endParaRPr lang="en-US" dirty="0">
            <a:solidFill>
              <a:sysClr val="window" lastClr="FFFFFF"/>
            </a:solidFill>
            <a:latin typeface="Calibri" panose="020F0502020204030204"/>
            <a:ea typeface="+mn-ea"/>
            <a:cs typeface="+mn-cs"/>
          </a:endParaRPr>
        </a:p>
      </dgm:t>
    </dgm:pt>
    <dgm:pt modelId="{3C1EB542-64E9-41AA-8008-2BCF1B659B9F}" type="parTrans" cxnId="{B11A4E30-EF82-4893-8F34-D3F414AD391B}">
      <dgm:prSet/>
      <dgm:spPr/>
      <dgm:t>
        <a:bodyPr/>
        <a:lstStyle/>
        <a:p>
          <a:endParaRPr lang="en-US"/>
        </a:p>
      </dgm:t>
    </dgm:pt>
    <dgm:pt modelId="{36B90F3C-D5DE-4195-A9BF-0623C24D848C}" type="sibTrans" cxnId="{B11A4E30-EF82-4893-8F34-D3F414AD391B}">
      <dgm:prSet/>
      <dgm:spPr/>
      <dgm:t>
        <a:bodyPr/>
        <a:lstStyle/>
        <a:p>
          <a:endParaRPr lang="en-US"/>
        </a:p>
      </dgm:t>
    </dgm:pt>
    <dgm:pt modelId="{B2F043D7-4F44-43BC-B598-3C0D3029636A}">
      <dgm:prSet phldrT="[Text]"/>
      <dgm:spPr>
        <a:xfrm>
          <a:off x="2902" y="2573797"/>
          <a:ext cx="1484448" cy="300712"/>
        </a:xfrm>
        <a:prstGeom prst="rect">
          <a:avLst/>
        </a:prstGeom>
        <a:noFill/>
        <a:ln>
          <a:noFill/>
        </a:ln>
        <a:effectLst/>
      </dgm:spPr>
      <dgm:t>
        <a:bodyPr/>
        <a:lstStyle/>
        <a:p>
          <a:pPr algn="l">
            <a:buNone/>
          </a:pPr>
          <a:r>
            <a:rPr lang="en-US" b="1" dirty="0">
              <a:solidFill>
                <a:sysClr val="windowText" lastClr="000000">
                  <a:hueOff val="0"/>
                  <a:satOff val="0"/>
                  <a:lumOff val="0"/>
                  <a:alphaOff val="0"/>
                </a:sysClr>
              </a:solidFill>
              <a:latin typeface="Calibri" panose="020F0502020204030204"/>
              <a:ea typeface="+mn-ea"/>
              <a:cs typeface="+mn-cs"/>
            </a:rPr>
            <a:t>6. Estabelecer indicadores-chave de desempenho e valores de referência </a:t>
          </a:r>
        </a:p>
      </dgm:t>
    </dgm:pt>
    <dgm:pt modelId="{790557DE-BA53-47C2-8617-05BCE248EF16}" type="parTrans" cxnId="{C01C54FB-E26A-43BC-BC26-BD703AE7F3BE}">
      <dgm:prSet/>
      <dgm:spPr/>
      <dgm:t>
        <a:bodyPr/>
        <a:lstStyle/>
        <a:p>
          <a:endParaRPr lang="en-US"/>
        </a:p>
      </dgm:t>
    </dgm:pt>
    <dgm:pt modelId="{258B875F-182B-4FF2-AF36-B819FF4B7B58}" type="sibTrans" cxnId="{C01C54FB-E26A-43BC-BC26-BD703AE7F3BE}">
      <dgm:prSet/>
      <dgm:spPr/>
      <dgm:t>
        <a:bodyPr/>
        <a:lstStyle/>
        <a:p>
          <a:endParaRPr lang="en-US"/>
        </a:p>
      </dgm:t>
    </dgm:pt>
    <dgm:pt modelId="{44B183C2-4B71-466D-B198-62735B88017A}">
      <dgm:prSet phldrT="[Text]"/>
      <dgm:spPr>
        <a:xfrm>
          <a:off x="1902996" y="2559701"/>
          <a:ext cx="4037701" cy="328904"/>
        </a:xfrm>
        <a:prstGeom prst="rect">
          <a:avLst/>
        </a:prstGeom>
        <a:solidFill>
          <a:srgbClr val="A5A5A5">
            <a:hueOff val="1936142"/>
            <a:satOff val="71429"/>
            <a:lumOff val="-1050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b="0" i="0" dirty="0">
              <a:solidFill>
                <a:sysClr val="window" lastClr="FFFFFF"/>
              </a:solidFill>
              <a:latin typeface="Calibri" panose="020F0502020204030204"/>
              <a:ea typeface="+mn-ea"/>
              <a:cs typeface="+mn-cs"/>
            </a:rPr>
            <a:t>Cada atividade em que investe deve ter um KPI claro, que é a sua medida de sucesso. </a:t>
          </a:r>
          <a:endParaRPr lang="en-US" dirty="0">
            <a:solidFill>
              <a:sysClr val="window" lastClr="FFFFFF"/>
            </a:solidFill>
            <a:latin typeface="Calibri" panose="020F0502020204030204"/>
            <a:ea typeface="+mn-ea"/>
            <a:cs typeface="+mn-cs"/>
          </a:endParaRPr>
        </a:p>
      </dgm:t>
    </dgm:pt>
    <dgm:pt modelId="{BEB5DF7F-1DED-4F5D-AE0D-EA09BB3D4547}" type="parTrans" cxnId="{309845DF-D1B7-4DBB-8C1C-D6AE25AE1957}">
      <dgm:prSet/>
      <dgm:spPr/>
      <dgm:t>
        <a:bodyPr/>
        <a:lstStyle/>
        <a:p>
          <a:endParaRPr lang="en-US"/>
        </a:p>
      </dgm:t>
    </dgm:pt>
    <dgm:pt modelId="{E21F8CCD-70A5-4672-ABDF-6C556A78C9A0}" type="sibTrans" cxnId="{309845DF-D1B7-4DBB-8C1C-D6AE25AE1957}">
      <dgm:prSet/>
      <dgm:spPr/>
      <dgm:t>
        <a:bodyPr/>
        <a:lstStyle/>
        <a:p>
          <a:endParaRPr lang="en-US"/>
        </a:p>
      </dgm:t>
    </dgm:pt>
    <dgm:pt modelId="{531AB1AE-F754-4FA6-95E3-013B5EBA4762}">
      <dgm:prSet phldrT="[Text]"/>
      <dgm:spPr>
        <a:xfrm>
          <a:off x="2902" y="2921005"/>
          <a:ext cx="1484448" cy="300712"/>
        </a:xfrm>
        <a:prstGeom prst="rect">
          <a:avLst/>
        </a:prstGeom>
        <a:noFill/>
        <a:ln>
          <a:noFill/>
        </a:ln>
        <a:effectLst/>
      </dgm:spPr>
      <dgm:t>
        <a:bodyPr/>
        <a:lstStyle/>
        <a:p>
          <a:pPr algn="l">
            <a:buNone/>
          </a:pPr>
          <a:r>
            <a:rPr lang="en-US" b="1" dirty="0">
              <a:solidFill>
                <a:sysClr val="windowText" lastClr="000000">
                  <a:hueOff val="0"/>
                  <a:satOff val="0"/>
                  <a:lumOff val="0"/>
                  <a:alphaOff val="0"/>
                </a:sysClr>
              </a:solidFill>
              <a:latin typeface="Calibri" panose="020F0502020204030204"/>
              <a:ea typeface="+mn-ea"/>
              <a:cs typeface="+mn-cs"/>
            </a:rPr>
            <a:t>7. Executar com as melhores práticas </a:t>
          </a:r>
        </a:p>
      </dgm:t>
    </dgm:pt>
    <dgm:pt modelId="{A046FF47-FF61-43F7-8DF3-F7D67A8E29CE}" type="parTrans" cxnId="{3164A89D-CEA6-472C-91E6-26C0E4B65D0A}">
      <dgm:prSet/>
      <dgm:spPr/>
      <dgm:t>
        <a:bodyPr/>
        <a:lstStyle/>
        <a:p>
          <a:endParaRPr lang="en-US"/>
        </a:p>
      </dgm:t>
    </dgm:pt>
    <dgm:pt modelId="{8F6FA8FD-A373-4B6C-B0BF-837C1F3319ED}" type="sibTrans" cxnId="{3164A89D-CEA6-472C-91E6-26C0E4B65D0A}">
      <dgm:prSet/>
      <dgm:spPr/>
      <dgm:t>
        <a:bodyPr/>
        <a:lstStyle/>
        <a:p>
          <a:endParaRPr lang="en-US"/>
        </a:p>
      </dgm:t>
    </dgm:pt>
    <dgm:pt modelId="{35F3D940-E4AE-4FC3-8125-044DABE4C572}">
      <dgm:prSet phldrT="[Text]"/>
      <dgm:spPr>
        <a:xfrm>
          <a:off x="1902996" y="2921005"/>
          <a:ext cx="4037701" cy="300712"/>
        </a:xfrm>
        <a:prstGeom prst="rect">
          <a:avLst/>
        </a:prstGeom>
        <a:solidFill>
          <a:srgbClr val="A5A5A5">
            <a:hueOff val="2323371"/>
            <a:satOff val="85714"/>
            <a:lumOff val="-1260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b="0" i="0" dirty="0">
              <a:solidFill>
                <a:sysClr val="window" lastClr="FFFFFF"/>
              </a:solidFill>
              <a:latin typeface="Calibri" panose="020F0502020204030204"/>
              <a:ea typeface="+mn-ea"/>
              <a:cs typeface="+mn-cs"/>
            </a:rPr>
            <a:t>O marketing digital está em constante evolução, pelo que é importante estar atualizado sobre as tendências.</a:t>
          </a:r>
          <a:endParaRPr lang="en-US" dirty="0">
            <a:solidFill>
              <a:sysClr val="window" lastClr="FFFFFF"/>
            </a:solidFill>
            <a:latin typeface="Calibri" panose="020F0502020204030204"/>
            <a:ea typeface="+mn-ea"/>
            <a:cs typeface="+mn-cs"/>
          </a:endParaRPr>
        </a:p>
      </dgm:t>
    </dgm:pt>
    <dgm:pt modelId="{CCD86F75-F8E5-4520-BE8B-8335E2818503}" type="parTrans" cxnId="{D54EB7DF-514F-489A-B8B8-B6E14180B54B}">
      <dgm:prSet/>
      <dgm:spPr/>
      <dgm:t>
        <a:bodyPr/>
        <a:lstStyle/>
        <a:p>
          <a:endParaRPr lang="en-US"/>
        </a:p>
      </dgm:t>
    </dgm:pt>
    <dgm:pt modelId="{D926C3EB-74DB-4C0B-86A5-C5850DD1EA2D}" type="sibTrans" cxnId="{D54EB7DF-514F-489A-B8B8-B6E14180B54B}">
      <dgm:prSet/>
      <dgm:spPr/>
      <dgm:t>
        <a:bodyPr/>
        <a:lstStyle/>
        <a:p>
          <a:endParaRPr lang="en-US"/>
        </a:p>
      </dgm:t>
    </dgm:pt>
    <dgm:pt modelId="{1A0E49D9-FE4C-48E2-A783-A4BC8D9761A2}">
      <dgm:prSet phldrT="[Text]"/>
      <dgm:spPr>
        <a:xfrm>
          <a:off x="2902" y="3465730"/>
          <a:ext cx="1484448" cy="178200"/>
        </a:xfrm>
        <a:prstGeom prst="rect">
          <a:avLst/>
        </a:prstGeom>
        <a:noFill/>
        <a:ln>
          <a:noFill/>
        </a:ln>
        <a:effectLst/>
      </dgm:spPr>
      <dgm:t>
        <a:bodyPr/>
        <a:lstStyle/>
        <a:p>
          <a:pPr algn="l">
            <a:buNone/>
          </a:pPr>
          <a:r>
            <a:rPr lang="en-US" b="1" dirty="0">
              <a:solidFill>
                <a:sysClr val="windowText" lastClr="000000">
                  <a:hueOff val="0"/>
                  <a:satOff val="0"/>
                  <a:lumOff val="0"/>
                  <a:alphaOff val="0"/>
                </a:sysClr>
              </a:solidFill>
              <a:latin typeface="Calibri" panose="020F0502020204030204"/>
              <a:ea typeface="+mn-ea"/>
              <a:cs typeface="+mn-cs"/>
            </a:rPr>
            <a:t>8. Analisar e ajustar</a:t>
          </a:r>
        </a:p>
      </dgm:t>
    </dgm:pt>
    <dgm:pt modelId="{0F53ADAD-3F13-4673-854D-AB9CC6A619F0}" type="parTrans" cxnId="{5AFBE630-AD3B-4178-BC6E-9C6B294F8EF8}">
      <dgm:prSet/>
      <dgm:spPr/>
      <dgm:t>
        <a:bodyPr/>
        <a:lstStyle/>
        <a:p>
          <a:endParaRPr lang="en-US"/>
        </a:p>
      </dgm:t>
    </dgm:pt>
    <dgm:pt modelId="{6C10BA14-0EFA-4496-8961-8E50D1451C75}" type="sibTrans" cxnId="{5AFBE630-AD3B-4178-BC6E-9C6B294F8EF8}">
      <dgm:prSet/>
      <dgm:spPr/>
      <dgm:t>
        <a:bodyPr/>
        <a:lstStyle/>
        <a:p>
          <a:endParaRPr lang="en-US"/>
        </a:p>
      </dgm:t>
    </dgm:pt>
    <dgm:pt modelId="{8571C15E-5726-4354-A181-91F3C7BA9D12}">
      <dgm:prSet phldrT="[Text]"/>
      <dgm:spPr>
        <a:xfrm>
          <a:off x="1902996" y="3254118"/>
          <a:ext cx="4037701" cy="601425"/>
        </a:xfrm>
        <a:prstGeom prst="rect">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dirty="0">
              <a:solidFill>
                <a:sysClr val="window" lastClr="FFFFFF"/>
              </a:solidFill>
              <a:latin typeface="Calibri" panose="020F0502020204030204"/>
              <a:ea typeface="+mn-ea"/>
              <a:cs typeface="+mn-cs"/>
            </a:rPr>
            <a:t>É muito importante fazer mudanças e ajustamentos sempre que necessário. </a:t>
          </a:r>
          <a:r>
            <a:rPr lang="en-US" b="0" i="0" dirty="0">
              <a:solidFill>
                <a:sysClr val="window" lastClr="FFFFFF"/>
              </a:solidFill>
              <a:latin typeface="Calibri" panose="020F0502020204030204"/>
              <a:ea typeface="+mn-ea"/>
              <a:cs typeface="+mn-cs"/>
            </a:rPr>
            <a:t>Não é necessário criar um plano fixo e mantê-lo.</a:t>
          </a:r>
          <a:endParaRPr lang="en-US" dirty="0">
            <a:solidFill>
              <a:sysClr val="window" lastClr="FFFFFF"/>
            </a:solidFill>
            <a:latin typeface="Calibri" panose="020F0502020204030204"/>
            <a:ea typeface="+mn-ea"/>
            <a:cs typeface="+mn-cs"/>
          </a:endParaRPr>
        </a:p>
      </dgm:t>
    </dgm:pt>
    <dgm:pt modelId="{B380F0A3-36D7-4D22-AE6D-99DD8616287E}" type="parTrans" cxnId="{961DE34D-EC38-4D62-8AE1-0FEA7BAB2A75}">
      <dgm:prSet/>
      <dgm:spPr/>
      <dgm:t>
        <a:bodyPr/>
        <a:lstStyle/>
        <a:p>
          <a:endParaRPr lang="en-US"/>
        </a:p>
      </dgm:t>
    </dgm:pt>
    <dgm:pt modelId="{ABC4881E-30CA-42F4-8799-CD00A1444FCA}" type="sibTrans" cxnId="{961DE34D-EC38-4D62-8AE1-0FEA7BAB2A75}">
      <dgm:prSet/>
      <dgm:spPr/>
      <dgm:t>
        <a:bodyPr/>
        <a:lstStyle/>
        <a:p>
          <a:endParaRPr lang="en-US"/>
        </a:p>
      </dgm:t>
    </dgm:pt>
    <dgm:pt modelId="{316D4C3D-CEB7-4CA3-A5AF-0865CE749F19}">
      <dgm:prSet phldrT="[Text]"/>
      <dgm:spPr>
        <a:xfrm>
          <a:off x="1902996" y="106856"/>
          <a:ext cx="4037701" cy="864548"/>
        </a:xfrm>
        <a:prstGeom prst="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b="0" i="0" dirty="0">
              <a:solidFill>
                <a:sysClr val="window" lastClr="FFFFFF"/>
              </a:solidFill>
              <a:latin typeface="Calibri" panose="020F0502020204030204"/>
              <a:ea typeface="+mn-ea"/>
              <a:cs typeface="+mn-cs"/>
            </a:rPr>
            <a:t>Avalie os seus concorrentes. Passe algum tempo a analisar a presença digital dos seus concorrentes.</a:t>
          </a:r>
          <a:endParaRPr lang="en-US" dirty="0">
            <a:solidFill>
              <a:sysClr val="window" lastClr="FFFFFF"/>
            </a:solidFill>
            <a:latin typeface="Calibri" panose="020F0502020204030204"/>
            <a:ea typeface="+mn-ea"/>
            <a:cs typeface="+mn-cs"/>
          </a:endParaRPr>
        </a:p>
      </dgm:t>
    </dgm:pt>
    <dgm:pt modelId="{80B62C32-5125-4162-AA0F-2F26023363A3}" type="parTrans" cxnId="{9A9606DE-4FAE-410A-A68D-E420B6550CC3}">
      <dgm:prSet/>
      <dgm:spPr/>
      <dgm:t>
        <a:bodyPr/>
        <a:lstStyle/>
        <a:p>
          <a:endParaRPr lang="en-US"/>
        </a:p>
      </dgm:t>
    </dgm:pt>
    <dgm:pt modelId="{6B0A4D84-0C8D-4537-B184-49A23DC82CB9}" type="sibTrans" cxnId="{9A9606DE-4FAE-410A-A68D-E420B6550CC3}">
      <dgm:prSet/>
      <dgm:spPr/>
      <dgm:t>
        <a:bodyPr/>
        <a:lstStyle/>
        <a:p>
          <a:endParaRPr lang="en-US"/>
        </a:p>
      </dgm:t>
    </dgm:pt>
    <dgm:pt modelId="{B5209DF5-7DAE-445D-8A45-5388A934978E}">
      <dgm:prSet phldrT="[Text]"/>
      <dgm:spPr>
        <a:xfrm>
          <a:off x="1902996" y="106856"/>
          <a:ext cx="4037701" cy="864548"/>
        </a:xfrm>
        <a:prstGeom prst="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b="0" i="0" dirty="0">
              <a:solidFill>
                <a:sysClr val="window" lastClr="FFFFFF"/>
              </a:solidFill>
              <a:latin typeface="Calibri" panose="020F0502020204030204"/>
              <a:ea typeface="+mn-ea"/>
              <a:cs typeface="+mn-cs"/>
            </a:rPr>
            <a:t>Conheça os seus clientes (pode utilizar o </a:t>
          </a:r>
          <a:r>
            <a:rPr lang="pt-PT" b="0" i="0" dirty="0">
              <a:solidFill>
                <a:sysClr val="window" lastClr="FFFFFF"/>
              </a:solidFill>
              <a:latin typeface="Calibri" panose="020F0502020204030204"/>
              <a:ea typeface="+mn-ea"/>
              <a:cs typeface="+mn-cs"/>
              <a:hlinkClick xmlns:r="http://schemas.openxmlformats.org/officeDocument/2006/relationships" r:id="rId4" tooltip="https://www.facebook.com/business/insights/tools/audience-insights"/>
            </a:rPr>
            <a:t>Facebook </a:t>
          </a:r>
          <a:r>
            <a:rPr lang="pt-PT" b="0" i="0" dirty="0" err="1">
              <a:solidFill>
                <a:sysClr val="window" lastClr="FFFFFF"/>
              </a:solidFill>
              <a:latin typeface="Calibri" panose="020F0502020204030204"/>
              <a:ea typeface="+mn-ea"/>
              <a:cs typeface="+mn-cs"/>
              <a:hlinkClick xmlns:r="http://schemas.openxmlformats.org/officeDocument/2006/relationships" r:id="rId4" tooltip="https://www.facebook.com/business/insights/tools/audience-insights"/>
            </a:rPr>
            <a:t>Audience </a:t>
          </a:r>
          <a:r>
            <a:rPr lang="pt-PT" b="0" i="0" dirty="0">
              <a:solidFill>
                <a:sysClr val="window" lastClr="FFFFFF"/>
              </a:solidFill>
              <a:latin typeface="Calibri" panose="020F0502020204030204"/>
              <a:ea typeface="+mn-ea"/>
              <a:cs typeface="+mn-cs"/>
              <a:hlinkClick xmlns:r="http://schemas.openxmlformats.org/officeDocument/2006/relationships" r:id="rId4" tooltip="https://www.facebook.com/business/insights/tools/audience-insights"/>
            </a:rPr>
            <a:t>Insights </a:t>
          </a:r>
          <a:r>
            <a:rPr lang="pt-PT" b="0" i="0" dirty="0" err="1">
              <a:solidFill>
                <a:sysClr val="window" lastClr="FFFFFF"/>
              </a:solidFill>
              <a:latin typeface="Calibri" panose="020F0502020204030204"/>
              <a:ea typeface="+mn-ea"/>
              <a:cs typeface="+mn-cs"/>
            </a:rPr>
            <a:t>e </a:t>
          </a:r>
          <a:r>
            <a:rPr lang="pt-PT" b="0" i="0" dirty="0">
              <a:solidFill>
                <a:sysClr val="window" lastClr="FFFFFF"/>
              </a:solidFill>
              <a:latin typeface="Calibri" panose="020F0502020204030204"/>
              <a:ea typeface="+mn-ea"/>
              <a:cs typeface="+mn-cs"/>
              <a:hlinkClick xmlns:r="http://schemas.openxmlformats.org/officeDocument/2006/relationships" r:id="rId5" tooltip="https://trends.google.com/trends/"/>
            </a:rPr>
            <a:t>o Google </a:t>
          </a:r>
          <a:r>
            <a:rPr lang="pt-PT" b="0" i="0" dirty="0" err="1">
              <a:solidFill>
                <a:sysClr val="window" lastClr="FFFFFF"/>
              </a:solidFill>
              <a:latin typeface="Calibri" panose="020F0502020204030204"/>
              <a:ea typeface="+mn-ea"/>
              <a:cs typeface="+mn-cs"/>
              <a:hlinkClick xmlns:r="http://schemas.openxmlformats.org/officeDocument/2006/relationships" r:id="rId5" tooltip="https://trends.google.com/trends/"/>
            </a:rPr>
            <a:t>Trends</a:t>
          </a:r>
          <a:r>
            <a:rPr lang="pt-PT" b="0" i="0" dirty="0">
              <a:solidFill>
                <a:sysClr val="window" lastClr="FFFFFF"/>
              </a:solidFill>
              <a:latin typeface="Calibri" panose="020F0502020204030204"/>
              <a:ea typeface="+mn-ea"/>
              <a:cs typeface="+mn-cs"/>
            </a:rPr>
            <a:t>) </a:t>
          </a:r>
          <a:endParaRPr lang="en-US" dirty="0">
            <a:solidFill>
              <a:sysClr val="window" lastClr="FFFFFF"/>
            </a:solidFill>
            <a:latin typeface="Calibri" panose="020F0502020204030204"/>
            <a:ea typeface="+mn-ea"/>
            <a:cs typeface="+mn-cs"/>
          </a:endParaRPr>
        </a:p>
      </dgm:t>
    </dgm:pt>
    <dgm:pt modelId="{AAC008F0-87C5-4716-97D7-24920ED9A85D}" type="parTrans" cxnId="{F91C3710-8177-4A3C-BBB2-AE35C3AB29E1}">
      <dgm:prSet/>
      <dgm:spPr/>
      <dgm:t>
        <a:bodyPr/>
        <a:lstStyle/>
        <a:p>
          <a:endParaRPr lang="en-US"/>
        </a:p>
      </dgm:t>
    </dgm:pt>
    <dgm:pt modelId="{22D7AD92-6E98-44D9-91DE-8BA098545878}" type="sibTrans" cxnId="{F91C3710-8177-4A3C-BBB2-AE35C3AB29E1}">
      <dgm:prSet/>
      <dgm:spPr/>
      <dgm:t>
        <a:bodyPr/>
        <a:lstStyle/>
        <a:p>
          <a:endParaRPr lang="en-US"/>
        </a:p>
      </dgm:t>
    </dgm:pt>
    <dgm:pt modelId="{7AE9BE87-3CF4-4589-BBDB-015F949B7F8D}">
      <dgm:prSet phldrT="[Text]"/>
      <dgm:spPr>
        <a:xfrm>
          <a:off x="1902996" y="1003805"/>
          <a:ext cx="4037701" cy="467775"/>
        </a:xfrm>
        <a:prstGeom prst="rect">
          <a:avLst/>
        </a:prstGeom>
        <a:solidFill>
          <a:srgbClr val="A5A5A5">
            <a:hueOff val="387228"/>
            <a:satOff val="14286"/>
            <a:lumOff val="-2101"/>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dirty="0">
              <a:solidFill>
                <a:sysClr val="window" lastClr="FFFFFF"/>
              </a:solidFill>
              <a:latin typeface="Calibri" panose="020F0502020204030204"/>
              <a:ea typeface="+mn-ea"/>
              <a:cs typeface="+mn-cs"/>
            </a:rPr>
            <a:t>Determine uma estratégia, ou seja, </a:t>
          </a:r>
          <a:r>
            <a:rPr lang="en-US" b="0" i="0" dirty="0">
              <a:solidFill>
                <a:sysClr val="window" lastClr="FFFFFF"/>
              </a:solidFill>
              <a:latin typeface="Calibri" panose="020F0502020204030204"/>
              <a:ea typeface="+mn-ea"/>
              <a:cs typeface="+mn-cs"/>
            </a:rPr>
            <a:t>a abordagem que irá utilizar para atingir os seus objectivos. </a:t>
          </a:r>
          <a:endParaRPr lang="en-US" dirty="0">
            <a:solidFill>
              <a:sysClr val="window" lastClr="FFFFFF"/>
            </a:solidFill>
            <a:latin typeface="Calibri" panose="020F0502020204030204"/>
            <a:ea typeface="+mn-ea"/>
            <a:cs typeface="+mn-cs"/>
          </a:endParaRPr>
        </a:p>
      </dgm:t>
    </dgm:pt>
    <dgm:pt modelId="{A83D52D4-9F11-4C51-9EF4-CE0538BBC7CE}" type="parTrans" cxnId="{52C8D1AF-FBF8-4420-A576-6778F508D9FC}">
      <dgm:prSet/>
      <dgm:spPr/>
      <dgm:t>
        <a:bodyPr/>
        <a:lstStyle/>
        <a:p>
          <a:endParaRPr lang="en-US"/>
        </a:p>
      </dgm:t>
    </dgm:pt>
    <dgm:pt modelId="{79431F71-8B11-4637-AF23-CBB6EDD028C3}" type="sibTrans" cxnId="{52C8D1AF-FBF8-4420-A576-6778F508D9FC}">
      <dgm:prSet/>
      <dgm:spPr/>
      <dgm:t>
        <a:bodyPr/>
        <a:lstStyle/>
        <a:p>
          <a:endParaRPr lang="en-US"/>
        </a:p>
      </dgm:t>
    </dgm:pt>
    <dgm:pt modelId="{D3141805-FDE5-4154-BAF1-89A797A08080}">
      <dgm:prSet phldrT="[Text]"/>
      <dgm:spPr>
        <a:xfrm>
          <a:off x="1902996" y="3254118"/>
          <a:ext cx="4037701" cy="601425"/>
        </a:xfrm>
        <a:prstGeom prst="rect">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b="0" i="0" dirty="0">
              <a:solidFill>
                <a:sysClr val="window" lastClr="FFFFFF"/>
              </a:solidFill>
              <a:latin typeface="Calibri" panose="020F0502020204030204"/>
              <a:ea typeface="+mn-ea"/>
              <a:cs typeface="+mn-cs"/>
            </a:rPr>
            <a:t>Uma estratégia bem orientada significa que sabe claramente como cada parte do seu plano está a contribuir para os seus objectivos e a fazer avançar a sua empresa.</a:t>
          </a:r>
          <a:endParaRPr lang="en-US" dirty="0">
            <a:solidFill>
              <a:sysClr val="window" lastClr="FFFFFF"/>
            </a:solidFill>
            <a:latin typeface="Calibri" panose="020F0502020204030204"/>
            <a:ea typeface="+mn-ea"/>
            <a:cs typeface="+mn-cs"/>
          </a:endParaRPr>
        </a:p>
      </dgm:t>
    </dgm:pt>
    <dgm:pt modelId="{7FCE75BF-64C3-452D-9CE1-E138625A6118}" type="parTrans" cxnId="{32556FF4-FAC9-44E1-9236-E6BAD495F128}">
      <dgm:prSet/>
      <dgm:spPr/>
      <dgm:t>
        <a:bodyPr/>
        <a:lstStyle/>
        <a:p>
          <a:endParaRPr lang="en-US"/>
        </a:p>
      </dgm:t>
    </dgm:pt>
    <dgm:pt modelId="{18C4D470-99E5-4944-B786-650162E84BF7}" type="sibTrans" cxnId="{32556FF4-FAC9-44E1-9236-E6BAD495F128}">
      <dgm:prSet/>
      <dgm:spPr/>
      <dgm:t>
        <a:bodyPr/>
        <a:lstStyle/>
        <a:p>
          <a:endParaRPr lang="en-US"/>
        </a:p>
      </dgm:t>
    </dgm:pt>
    <dgm:pt modelId="{3BFC5FA3-3D85-4D0A-8086-17378D8C45BF}" type="pres">
      <dgm:prSet presAssocID="{9154F901-6859-495D-BE86-CAD81BF37E26}" presName="Name0" presStyleCnt="0">
        <dgm:presLayoutVars>
          <dgm:dir/>
          <dgm:animLvl val="lvl"/>
          <dgm:resizeHandles val="exact"/>
        </dgm:presLayoutVars>
      </dgm:prSet>
      <dgm:spPr/>
    </dgm:pt>
    <dgm:pt modelId="{03B9E028-3709-42A4-8B60-9649915AF855}" type="pres">
      <dgm:prSet presAssocID="{054D9054-F4B0-4442-AE30-81263F4C7D7E}" presName="linNode" presStyleCnt="0"/>
      <dgm:spPr/>
    </dgm:pt>
    <dgm:pt modelId="{FBAEF133-486C-42EC-8003-86A6F8E08F1E}" type="pres">
      <dgm:prSet presAssocID="{054D9054-F4B0-4442-AE30-81263F4C7D7E}" presName="parTx" presStyleLbl="revTx" presStyleIdx="0" presStyleCnt="8">
        <dgm:presLayoutVars>
          <dgm:chMax val="1"/>
          <dgm:bulletEnabled val="1"/>
        </dgm:presLayoutVars>
      </dgm:prSet>
      <dgm:spPr/>
    </dgm:pt>
    <dgm:pt modelId="{306108B0-A0A9-422A-A3B5-744ECFCF6F11}" type="pres">
      <dgm:prSet presAssocID="{054D9054-F4B0-4442-AE30-81263F4C7D7E}" presName="bracket" presStyleLbl="parChTrans1D1" presStyleIdx="0" presStyleCnt="8"/>
      <dgm:spPr>
        <a:xfrm>
          <a:off x="1487351" y="106856"/>
          <a:ext cx="296889" cy="864548"/>
        </a:xfrm>
        <a:prstGeom prst="leftBrace">
          <a:avLst>
            <a:gd name="adj1" fmla="val 35000"/>
            <a:gd name="adj2" fmla="val 50000"/>
          </a:avLst>
        </a:prstGeom>
        <a:noFill/>
        <a:ln w="12700" cap="flat" cmpd="sng" algn="ctr">
          <a:solidFill>
            <a:srgbClr val="A5A5A5">
              <a:hueOff val="0"/>
              <a:satOff val="0"/>
              <a:lumOff val="0"/>
              <a:alphaOff val="0"/>
            </a:srgbClr>
          </a:solidFill>
          <a:prstDash val="solid"/>
          <a:miter lim="800000"/>
        </a:ln>
        <a:effectLst/>
      </dgm:spPr>
    </dgm:pt>
    <dgm:pt modelId="{8D921604-36B1-4876-92E3-644D542A2C91}" type="pres">
      <dgm:prSet presAssocID="{054D9054-F4B0-4442-AE30-81263F4C7D7E}" presName="spH" presStyleCnt="0"/>
      <dgm:spPr/>
    </dgm:pt>
    <dgm:pt modelId="{AA56CD86-1F36-4DD4-91C2-E2594F5B85CE}" type="pres">
      <dgm:prSet presAssocID="{054D9054-F4B0-4442-AE30-81263F4C7D7E}" presName="desTx" presStyleLbl="node1" presStyleIdx="0" presStyleCnt="8">
        <dgm:presLayoutVars>
          <dgm:bulletEnabled val="1"/>
        </dgm:presLayoutVars>
      </dgm:prSet>
      <dgm:spPr/>
    </dgm:pt>
    <dgm:pt modelId="{4F5F4F11-C3EC-4384-A540-B5363C2F6B99}" type="pres">
      <dgm:prSet presAssocID="{1C3AE814-ADCC-4302-B99A-D8D1D1380C56}" presName="spV" presStyleCnt="0"/>
      <dgm:spPr/>
    </dgm:pt>
    <dgm:pt modelId="{96455C3C-ABF3-4077-B507-35AB3705044C}" type="pres">
      <dgm:prSet presAssocID="{7DB76240-BE9C-47B0-AAE2-F7DDD0824C10}" presName="linNode" presStyleCnt="0"/>
      <dgm:spPr/>
    </dgm:pt>
    <dgm:pt modelId="{2F641BD8-AEC1-482F-A6BA-94EAC43B521D}" type="pres">
      <dgm:prSet presAssocID="{7DB76240-BE9C-47B0-AAE2-F7DDD0824C10}" presName="parTx" presStyleLbl="revTx" presStyleIdx="1" presStyleCnt="8">
        <dgm:presLayoutVars>
          <dgm:chMax val="1"/>
          <dgm:bulletEnabled val="1"/>
        </dgm:presLayoutVars>
      </dgm:prSet>
      <dgm:spPr/>
    </dgm:pt>
    <dgm:pt modelId="{BC8ABE60-4F10-4D75-8263-E22B62AE9ED3}" type="pres">
      <dgm:prSet presAssocID="{7DB76240-BE9C-47B0-AAE2-F7DDD0824C10}" presName="bracket" presStyleLbl="parChTrans1D1" presStyleIdx="1" presStyleCnt="8"/>
      <dgm:spPr>
        <a:xfrm>
          <a:off x="1487351" y="1003805"/>
          <a:ext cx="296889" cy="467775"/>
        </a:xfrm>
        <a:prstGeom prst="leftBrace">
          <a:avLst>
            <a:gd name="adj1" fmla="val 35000"/>
            <a:gd name="adj2" fmla="val 50000"/>
          </a:avLst>
        </a:prstGeom>
        <a:noFill/>
        <a:ln w="12700" cap="flat" cmpd="sng" algn="ctr">
          <a:solidFill>
            <a:srgbClr val="A5A5A5">
              <a:hueOff val="0"/>
              <a:satOff val="0"/>
              <a:lumOff val="0"/>
              <a:alphaOff val="0"/>
            </a:srgbClr>
          </a:solidFill>
          <a:prstDash val="solid"/>
          <a:miter lim="800000"/>
        </a:ln>
        <a:effectLst/>
      </dgm:spPr>
    </dgm:pt>
    <dgm:pt modelId="{C5A20F4D-6FE2-4D57-9EA2-9A287D8177CE}" type="pres">
      <dgm:prSet presAssocID="{7DB76240-BE9C-47B0-AAE2-F7DDD0824C10}" presName="spH" presStyleCnt="0"/>
      <dgm:spPr/>
    </dgm:pt>
    <dgm:pt modelId="{E5DBD450-48C2-41D9-ABD0-0813BBDC4C6F}" type="pres">
      <dgm:prSet presAssocID="{7DB76240-BE9C-47B0-AAE2-F7DDD0824C10}" presName="desTx" presStyleLbl="node1" presStyleIdx="1" presStyleCnt="8">
        <dgm:presLayoutVars>
          <dgm:bulletEnabled val="1"/>
        </dgm:presLayoutVars>
      </dgm:prSet>
      <dgm:spPr/>
    </dgm:pt>
    <dgm:pt modelId="{F22C80B7-67A9-423D-A36B-ED73A1CEDDB6}" type="pres">
      <dgm:prSet presAssocID="{1DC60C42-C0D2-4059-ADA3-4EF35DAC1DB6}" presName="spV" presStyleCnt="0"/>
      <dgm:spPr/>
    </dgm:pt>
    <dgm:pt modelId="{8A7B341D-6DF9-44C3-8511-A61EBA050046}" type="pres">
      <dgm:prSet presAssocID="{630DB67C-2A6C-4072-A199-BC2670DC3304}" presName="linNode" presStyleCnt="0"/>
      <dgm:spPr/>
    </dgm:pt>
    <dgm:pt modelId="{4D669887-E5A9-4238-8D4A-FF174D8AF681}" type="pres">
      <dgm:prSet presAssocID="{630DB67C-2A6C-4072-A199-BC2670DC3304}" presName="parTx" presStyleLbl="revTx" presStyleIdx="2" presStyleCnt="8">
        <dgm:presLayoutVars>
          <dgm:chMax val="1"/>
          <dgm:bulletEnabled val="1"/>
        </dgm:presLayoutVars>
      </dgm:prSet>
      <dgm:spPr/>
    </dgm:pt>
    <dgm:pt modelId="{D636FC67-2FF1-4111-8B47-BA1B3C2CF811}" type="pres">
      <dgm:prSet presAssocID="{630DB67C-2A6C-4072-A199-BC2670DC3304}" presName="bracket" presStyleLbl="parChTrans1D1" presStyleIdx="2" presStyleCnt="8"/>
      <dgm:spPr>
        <a:xfrm>
          <a:off x="1487351" y="1503980"/>
          <a:ext cx="296889" cy="328904"/>
        </a:xfrm>
        <a:prstGeom prst="leftBrace">
          <a:avLst>
            <a:gd name="adj1" fmla="val 35000"/>
            <a:gd name="adj2" fmla="val 50000"/>
          </a:avLst>
        </a:prstGeom>
        <a:noFill/>
        <a:ln w="12700" cap="flat" cmpd="sng" algn="ctr">
          <a:solidFill>
            <a:srgbClr val="A5A5A5">
              <a:hueOff val="0"/>
              <a:satOff val="0"/>
              <a:lumOff val="0"/>
              <a:alphaOff val="0"/>
            </a:srgbClr>
          </a:solidFill>
          <a:prstDash val="solid"/>
          <a:miter lim="800000"/>
        </a:ln>
        <a:effectLst/>
      </dgm:spPr>
    </dgm:pt>
    <dgm:pt modelId="{2085C1FD-758D-4079-8137-B85A2FF8D6F8}" type="pres">
      <dgm:prSet presAssocID="{630DB67C-2A6C-4072-A199-BC2670DC3304}" presName="spH" presStyleCnt="0"/>
      <dgm:spPr/>
    </dgm:pt>
    <dgm:pt modelId="{E919808C-F014-45A6-97E5-6D0F3A9C0AF4}" type="pres">
      <dgm:prSet presAssocID="{630DB67C-2A6C-4072-A199-BC2670DC3304}" presName="desTx" presStyleLbl="node1" presStyleIdx="2" presStyleCnt="8">
        <dgm:presLayoutVars>
          <dgm:bulletEnabled val="1"/>
        </dgm:presLayoutVars>
      </dgm:prSet>
      <dgm:spPr/>
    </dgm:pt>
    <dgm:pt modelId="{77E90300-9135-44EC-9B79-43FE0D62C4C5}" type="pres">
      <dgm:prSet presAssocID="{3C37F3EB-9078-4174-8AE2-80C7D7CA0FDB}" presName="spV" presStyleCnt="0"/>
      <dgm:spPr/>
    </dgm:pt>
    <dgm:pt modelId="{E6A43D57-B1DE-4E6A-8836-020D4DA66373}" type="pres">
      <dgm:prSet presAssocID="{67FE1836-3FF1-44EB-B155-450BD64DC011}" presName="linNode" presStyleCnt="0"/>
      <dgm:spPr/>
    </dgm:pt>
    <dgm:pt modelId="{5497D8EC-0CC2-4A24-9F90-1738360CE74A}" type="pres">
      <dgm:prSet presAssocID="{67FE1836-3FF1-44EB-B155-450BD64DC011}" presName="parTx" presStyleLbl="revTx" presStyleIdx="3" presStyleCnt="8">
        <dgm:presLayoutVars>
          <dgm:chMax val="1"/>
          <dgm:bulletEnabled val="1"/>
        </dgm:presLayoutVars>
      </dgm:prSet>
      <dgm:spPr/>
    </dgm:pt>
    <dgm:pt modelId="{055E6F2C-DC8F-40FA-AA4C-04DD31DADAF6}" type="pres">
      <dgm:prSet presAssocID="{67FE1836-3FF1-44EB-B155-450BD64DC011}" presName="bracket" presStyleLbl="parChTrans1D1" presStyleIdx="3" presStyleCnt="8"/>
      <dgm:spPr>
        <a:xfrm>
          <a:off x="1487351" y="1865284"/>
          <a:ext cx="296889" cy="328904"/>
        </a:xfrm>
        <a:prstGeom prst="leftBrace">
          <a:avLst>
            <a:gd name="adj1" fmla="val 35000"/>
            <a:gd name="adj2" fmla="val 50000"/>
          </a:avLst>
        </a:prstGeom>
        <a:noFill/>
        <a:ln w="12700" cap="flat" cmpd="sng" algn="ctr">
          <a:solidFill>
            <a:srgbClr val="A5A5A5">
              <a:hueOff val="0"/>
              <a:satOff val="0"/>
              <a:lumOff val="0"/>
              <a:alphaOff val="0"/>
            </a:srgbClr>
          </a:solidFill>
          <a:prstDash val="solid"/>
          <a:miter lim="800000"/>
        </a:ln>
        <a:effectLst/>
      </dgm:spPr>
    </dgm:pt>
    <dgm:pt modelId="{B9C04AF2-2D2F-4F75-93A5-367BE35BA9C4}" type="pres">
      <dgm:prSet presAssocID="{67FE1836-3FF1-44EB-B155-450BD64DC011}" presName="spH" presStyleCnt="0"/>
      <dgm:spPr/>
    </dgm:pt>
    <dgm:pt modelId="{E87BD2D4-E17A-4943-B2D8-4FB1E0F3F629}" type="pres">
      <dgm:prSet presAssocID="{67FE1836-3FF1-44EB-B155-450BD64DC011}" presName="desTx" presStyleLbl="node1" presStyleIdx="3" presStyleCnt="8">
        <dgm:presLayoutVars>
          <dgm:bulletEnabled val="1"/>
        </dgm:presLayoutVars>
      </dgm:prSet>
      <dgm:spPr/>
    </dgm:pt>
    <dgm:pt modelId="{DB16B737-F96D-4C32-9286-E65F96721F36}" type="pres">
      <dgm:prSet presAssocID="{374D895E-2CF6-446D-89A7-0246F869B329}" presName="spV" presStyleCnt="0"/>
      <dgm:spPr/>
    </dgm:pt>
    <dgm:pt modelId="{3547EA21-F937-4AA1-8732-CB96DBF2F11C}" type="pres">
      <dgm:prSet presAssocID="{1427E133-48F5-4F13-AEF6-469FF142A3AA}" presName="linNode" presStyleCnt="0"/>
      <dgm:spPr/>
    </dgm:pt>
    <dgm:pt modelId="{92D7A53C-DCA8-49B8-9FF5-7D8D08B4CB75}" type="pres">
      <dgm:prSet presAssocID="{1427E133-48F5-4F13-AEF6-469FF142A3AA}" presName="parTx" presStyleLbl="revTx" presStyleIdx="4" presStyleCnt="8">
        <dgm:presLayoutVars>
          <dgm:chMax val="1"/>
          <dgm:bulletEnabled val="1"/>
        </dgm:presLayoutVars>
      </dgm:prSet>
      <dgm:spPr/>
    </dgm:pt>
    <dgm:pt modelId="{F7CA3AAA-DF8D-408F-9F5F-FEC2F6C2306D}" type="pres">
      <dgm:prSet presAssocID="{1427E133-48F5-4F13-AEF6-469FF142A3AA}" presName="bracket" presStyleLbl="parChTrans1D1" presStyleIdx="4" presStyleCnt="8"/>
      <dgm:spPr>
        <a:xfrm>
          <a:off x="1487351" y="2226588"/>
          <a:ext cx="296889" cy="300712"/>
        </a:xfrm>
        <a:prstGeom prst="leftBrace">
          <a:avLst>
            <a:gd name="adj1" fmla="val 35000"/>
            <a:gd name="adj2" fmla="val 50000"/>
          </a:avLst>
        </a:prstGeom>
        <a:noFill/>
        <a:ln w="12700" cap="flat" cmpd="sng" algn="ctr">
          <a:solidFill>
            <a:srgbClr val="A5A5A5">
              <a:hueOff val="0"/>
              <a:satOff val="0"/>
              <a:lumOff val="0"/>
              <a:alphaOff val="0"/>
            </a:srgbClr>
          </a:solidFill>
          <a:prstDash val="solid"/>
          <a:miter lim="800000"/>
        </a:ln>
        <a:effectLst/>
      </dgm:spPr>
    </dgm:pt>
    <dgm:pt modelId="{9458116E-6B4D-4828-B53A-36E1A5783585}" type="pres">
      <dgm:prSet presAssocID="{1427E133-48F5-4F13-AEF6-469FF142A3AA}" presName="spH" presStyleCnt="0"/>
      <dgm:spPr/>
    </dgm:pt>
    <dgm:pt modelId="{09E5D50F-BEC5-4862-AE4E-ACD9C05F38B7}" type="pres">
      <dgm:prSet presAssocID="{1427E133-48F5-4F13-AEF6-469FF142A3AA}" presName="desTx" presStyleLbl="node1" presStyleIdx="4" presStyleCnt="8">
        <dgm:presLayoutVars>
          <dgm:bulletEnabled val="1"/>
        </dgm:presLayoutVars>
      </dgm:prSet>
      <dgm:spPr/>
    </dgm:pt>
    <dgm:pt modelId="{2E8ECDAC-505F-44D0-9D38-E3C171CA0463}" type="pres">
      <dgm:prSet presAssocID="{CC4352F9-299D-45DD-9CBD-BCE445BEAFE0}" presName="spV" presStyleCnt="0"/>
      <dgm:spPr/>
    </dgm:pt>
    <dgm:pt modelId="{EC3AFDF8-45B6-4AFE-A959-056AE88C2D3D}" type="pres">
      <dgm:prSet presAssocID="{B2F043D7-4F44-43BC-B598-3C0D3029636A}" presName="linNode" presStyleCnt="0"/>
      <dgm:spPr/>
    </dgm:pt>
    <dgm:pt modelId="{EE8D489A-3E5F-4D1C-B3B0-4229F745FB05}" type="pres">
      <dgm:prSet presAssocID="{B2F043D7-4F44-43BC-B598-3C0D3029636A}" presName="parTx" presStyleLbl="revTx" presStyleIdx="5" presStyleCnt="8">
        <dgm:presLayoutVars>
          <dgm:chMax val="1"/>
          <dgm:bulletEnabled val="1"/>
        </dgm:presLayoutVars>
      </dgm:prSet>
      <dgm:spPr/>
    </dgm:pt>
    <dgm:pt modelId="{B3E225DD-35F7-41B5-A27B-920F6D8F25CC}" type="pres">
      <dgm:prSet presAssocID="{B2F043D7-4F44-43BC-B598-3C0D3029636A}" presName="bracket" presStyleLbl="parChTrans1D1" presStyleIdx="5" presStyleCnt="8"/>
      <dgm:spPr>
        <a:xfrm>
          <a:off x="1487351" y="2559701"/>
          <a:ext cx="296889" cy="328904"/>
        </a:xfrm>
        <a:prstGeom prst="leftBrace">
          <a:avLst>
            <a:gd name="adj1" fmla="val 35000"/>
            <a:gd name="adj2" fmla="val 50000"/>
          </a:avLst>
        </a:prstGeom>
        <a:noFill/>
        <a:ln w="12700" cap="flat" cmpd="sng" algn="ctr">
          <a:solidFill>
            <a:srgbClr val="A5A5A5">
              <a:hueOff val="0"/>
              <a:satOff val="0"/>
              <a:lumOff val="0"/>
              <a:alphaOff val="0"/>
            </a:srgbClr>
          </a:solidFill>
          <a:prstDash val="solid"/>
          <a:miter lim="800000"/>
        </a:ln>
        <a:effectLst/>
      </dgm:spPr>
    </dgm:pt>
    <dgm:pt modelId="{8B3FC977-C720-47D1-9596-F929AE0D4513}" type="pres">
      <dgm:prSet presAssocID="{B2F043D7-4F44-43BC-B598-3C0D3029636A}" presName="spH" presStyleCnt="0"/>
      <dgm:spPr/>
    </dgm:pt>
    <dgm:pt modelId="{67CABF61-9EE7-42A4-B51C-3A9EEA85BFB4}" type="pres">
      <dgm:prSet presAssocID="{B2F043D7-4F44-43BC-B598-3C0D3029636A}" presName="desTx" presStyleLbl="node1" presStyleIdx="5" presStyleCnt="8">
        <dgm:presLayoutVars>
          <dgm:bulletEnabled val="1"/>
        </dgm:presLayoutVars>
      </dgm:prSet>
      <dgm:spPr/>
    </dgm:pt>
    <dgm:pt modelId="{F702F95F-64AB-42AC-B152-2F7828954E2A}" type="pres">
      <dgm:prSet presAssocID="{258B875F-182B-4FF2-AF36-B819FF4B7B58}" presName="spV" presStyleCnt="0"/>
      <dgm:spPr/>
    </dgm:pt>
    <dgm:pt modelId="{46F82027-1445-48F4-8F4C-F1C950C7A549}" type="pres">
      <dgm:prSet presAssocID="{531AB1AE-F754-4FA6-95E3-013B5EBA4762}" presName="linNode" presStyleCnt="0"/>
      <dgm:spPr/>
    </dgm:pt>
    <dgm:pt modelId="{5FFEF054-11D5-43FA-A63E-DC7D6FC95EEA}" type="pres">
      <dgm:prSet presAssocID="{531AB1AE-F754-4FA6-95E3-013B5EBA4762}" presName="parTx" presStyleLbl="revTx" presStyleIdx="6" presStyleCnt="8">
        <dgm:presLayoutVars>
          <dgm:chMax val="1"/>
          <dgm:bulletEnabled val="1"/>
        </dgm:presLayoutVars>
      </dgm:prSet>
      <dgm:spPr/>
    </dgm:pt>
    <dgm:pt modelId="{6276FD25-62BF-40D6-926E-BF652A569EFD}" type="pres">
      <dgm:prSet presAssocID="{531AB1AE-F754-4FA6-95E3-013B5EBA4762}" presName="bracket" presStyleLbl="parChTrans1D1" presStyleIdx="6" presStyleCnt="8"/>
      <dgm:spPr>
        <a:xfrm>
          <a:off x="1487351" y="2921005"/>
          <a:ext cx="296889" cy="300712"/>
        </a:xfrm>
        <a:prstGeom prst="leftBrace">
          <a:avLst>
            <a:gd name="adj1" fmla="val 35000"/>
            <a:gd name="adj2" fmla="val 50000"/>
          </a:avLst>
        </a:prstGeom>
        <a:noFill/>
        <a:ln w="12700" cap="flat" cmpd="sng" algn="ctr">
          <a:solidFill>
            <a:srgbClr val="A5A5A5">
              <a:hueOff val="0"/>
              <a:satOff val="0"/>
              <a:lumOff val="0"/>
              <a:alphaOff val="0"/>
            </a:srgbClr>
          </a:solidFill>
          <a:prstDash val="solid"/>
          <a:miter lim="800000"/>
        </a:ln>
        <a:effectLst/>
      </dgm:spPr>
    </dgm:pt>
    <dgm:pt modelId="{E18900F4-E763-40CD-B499-59CA84860231}" type="pres">
      <dgm:prSet presAssocID="{531AB1AE-F754-4FA6-95E3-013B5EBA4762}" presName="spH" presStyleCnt="0"/>
      <dgm:spPr/>
    </dgm:pt>
    <dgm:pt modelId="{A4C7983C-309B-4E26-8C65-F6F6940CE523}" type="pres">
      <dgm:prSet presAssocID="{531AB1AE-F754-4FA6-95E3-013B5EBA4762}" presName="desTx" presStyleLbl="node1" presStyleIdx="6" presStyleCnt="8">
        <dgm:presLayoutVars>
          <dgm:bulletEnabled val="1"/>
        </dgm:presLayoutVars>
      </dgm:prSet>
      <dgm:spPr/>
    </dgm:pt>
    <dgm:pt modelId="{D01B67F5-FB96-4B79-9503-23CB87BF0027}" type="pres">
      <dgm:prSet presAssocID="{8F6FA8FD-A373-4B6C-B0BF-837C1F3319ED}" presName="spV" presStyleCnt="0"/>
      <dgm:spPr/>
    </dgm:pt>
    <dgm:pt modelId="{BDC9E7E1-4A2E-4466-80E7-8205CB5732A8}" type="pres">
      <dgm:prSet presAssocID="{1A0E49D9-FE4C-48E2-A783-A4BC8D9761A2}" presName="linNode" presStyleCnt="0"/>
      <dgm:spPr/>
    </dgm:pt>
    <dgm:pt modelId="{772B6415-2551-4D20-A48F-40B30860AD07}" type="pres">
      <dgm:prSet presAssocID="{1A0E49D9-FE4C-48E2-A783-A4BC8D9761A2}" presName="parTx" presStyleLbl="revTx" presStyleIdx="7" presStyleCnt="8">
        <dgm:presLayoutVars>
          <dgm:chMax val="1"/>
          <dgm:bulletEnabled val="1"/>
        </dgm:presLayoutVars>
      </dgm:prSet>
      <dgm:spPr/>
    </dgm:pt>
    <dgm:pt modelId="{6119BBA6-DFF5-49C0-A011-6E9B525E3CFC}" type="pres">
      <dgm:prSet presAssocID="{1A0E49D9-FE4C-48E2-A783-A4BC8D9761A2}" presName="bracket" presStyleLbl="parChTrans1D1" presStyleIdx="7" presStyleCnt="8"/>
      <dgm:spPr>
        <a:xfrm>
          <a:off x="1487351" y="3254118"/>
          <a:ext cx="296889" cy="601425"/>
        </a:xfrm>
        <a:prstGeom prst="leftBrace">
          <a:avLst>
            <a:gd name="adj1" fmla="val 35000"/>
            <a:gd name="adj2" fmla="val 50000"/>
          </a:avLst>
        </a:prstGeom>
        <a:noFill/>
        <a:ln w="12700" cap="flat" cmpd="sng" algn="ctr">
          <a:solidFill>
            <a:srgbClr val="A5A5A5">
              <a:hueOff val="0"/>
              <a:satOff val="0"/>
              <a:lumOff val="0"/>
              <a:alphaOff val="0"/>
            </a:srgbClr>
          </a:solidFill>
          <a:prstDash val="solid"/>
          <a:miter lim="800000"/>
        </a:ln>
        <a:effectLst/>
      </dgm:spPr>
    </dgm:pt>
    <dgm:pt modelId="{1DEB889E-843B-49B6-AC7C-60AA93E96D67}" type="pres">
      <dgm:prSet presAssocID="{1A0E49D9-FE4C-48E2-A783-A4BC8D9761A2}" presName="spH" presStyleCnt="0"/>
      <dgm:spPr/>
    </dgm:pt>
    <dgm:pt modelId="{47B5E949-677A-476E-B407-675728B5A28B}" type="pres">
      <dgm:prSet presAssocID="{1A0E49D9-FE4C-48E2-A783-A4BC8D9761A2}" presName="desTx" presStyleLbl="node1" presStyleIdx="7" presStyleCnt="8">
        <dgm:presLayoutVars>
          <dgm:bulletEnabled val="1"/>
        </dgm:presLayoutVars>
      </dgm:prSet>
      <dgm:spPr/>
    </dgm:pt>
  </dgm:ptLst>
  <dgm:cxnLst>
    <dgm:cxn modelId="{08A3EF08-F2FC-4775-BE72-90B74ADE03C0}" srcId="{9154F901-6859-495D-BE86-CAD81BF37E26}" destId="{630DB67C-2A6C-4072-A199-BC2670DC3304}" srcOrd="2" destOrd="0" parTransId="{EDB9FC2B-5BDC-4A21-B56A-DD20FE4A748B}" sibTransId="{3C37F3EB-9078-4174-8AE2-80C7D7CA0FDB}"/>
    <dgm:cxn modelId="{F91C3710-8177-4A3C-BBB2-AE35C3AB29E1}" srcId="{054D9054-F4B0-4442-AE30-81263F4C7D7E}" destId="{B5209DF5-7DAE-445D-8A45-5388A934978E}" srcOrd="2" destOrd="0" parTransId="{AAC008F0-87C5-4716-97D7-24920ED9A85D}" sibTransId="{22D7AD92-6E98-44D9-91DE-8BA098545878}"/>
    <dgm:cxn modelId="{29090D1B-AB0F-455A-AB69-9F49DC39C07D}" type="presOf" srcId="{D3141805-FDE5-4154-BAF1-89A797A08080}" destId="{47B5E949-677A-476E-B407-675728B5A28B}" srcOrd="0" destOrd="1" presId="urn:diagrams.loki3.com/BracketList"/>
    <dgm:cxn modelId="{AA78C22C-F2DF-4C1D-9552-607A06A8C946}" type="presOf" srcId="{44B183C2-4B71-466D-B198-62735B88017A}" destId="{67CABF61-9EE7-42A4-B51C-3A9EEA85BFB4}" srcOrd="0" destOrd="0" presId="urn:diagrams.loki3.com/BracketList"/>
    <dgm:cxn modelId="{B11A4E30-EF82-4893-8F34-D3F414AD391B}" srcId="{1427E133-48F5-4F13-AEF6-469FF142A3AA}" destId="{76DE33CA-B722-4267-A87C-781C6BBF27C0}" srcOrd="0" destOrd="0" parTransId="{3C1EB542-64E9-41AA-8008-2BCF1B659B9F}" sibTransId="{36B90F3C-D5DE-4195-A9BF-0623C24D848C}"/>
    <dgm:cxn modelId="{5AFBE630-AD3B-4178-BC6E-9C6B294F8EF8}" srcId="{9154F901-6859-495D-BE86-CAD81BF37E26}" destId="{1A0E49D9-FE4C-48E2-A783-A4BC8D9761A2}" srcOrd="7" destOrd="0" parTransId="{0F53ADAD-3F13-4673-854D-AB9CC6A619F0}" sibTransId="{6C10BA14-0EFA-4496-8961-8E50D1451C75}"/>
    <dgm:cxn modelId="{41E46938-9482-4BAF-8D9F-BFC0A0C747AD}" type="presOf" srcId="{316D4C3D-CEB7-4CA3-A5AF-0865CE749F19}" destId="{AA56CD86-1F36-4DD4-91C2-E2594F5B85CE}" srcOrd="0" destOrd="1" presId="urn:diagrams.loki3.com/BracketList"/>
    <dgm:cxn modelId="{E3FEA863-8751-40B8-8CE0-4302AB6D71C8}" type="presOf" srcId="{7DB76240-BE9C-47B0-AAE2-F7DDD0824C10}" destId="{2F641BD8-AEC1-482F-A6BA-94EAC43B521D}" srcOrd="0" destOrd="0" presId="urn:diagrams.loki3.com/BracketList"/>
    <dgm:cxn modelId="{2787AD64-47A8-4CEF-8D0A-0FEB36AA0C5D}" type="presOf" srcId="{35F3D940-E4AE-4FC3-8125-044DABE4C572}" destId="{A4C7983C-309B-4E26-8C65-F6F6940CE523}" srcOrd="0" destOrd="0" presId="urn:diagrams.loki3.com/BracketList"/>
    <dgm:cxn modelId="{B870F567-A885-4CD6-8DF0-F674B6F5D390}" type="presOf" srcId="{B5209DF5-7DAE-445D-8A45-5388A934978E}" destId="{AA56CD86-1F36-4DD4-91C2-E2594F5B85CE}" srcOrd="0" destOrd="2" presId="urn:diagrams.loki3.com/BracketList"/>
    <dgm:cxn modelId="{42E38249-F1FC-44BE-A352-AE685FAF1B6E}" type="presOf" srcId="{76DE33CA-B722-4267-A87C-781C6BBF27C0}" destId="{09E5D50F-BEC5-4862-AE4E-ACD9C05F38B7}" srcOrd="0" destOrd="0" presId="urn:diagrams.loki3.com/BracketList"/>
    <dgm:cxn modelId="{BBE67C6D-38B2-4BB0-9EB2-9E031DF03068}" type="presOf" srcId="{8571C15E-5726-4354-A181-91F3C7BA9D12}" destId="{47B5E949-677A-476E-B407-675728B5A28B}" srcOrd="0" destOrd="0" presId="urn:diagrams.loki3.com/BracketList"/>
    <dgm:cxn modelId="{961DE34D-EC38-4D62-8AE1-0FEA7BAB2A75}" srcId="{1A0E49D9-FE4C-48E2-A783-A4BC8D9761A2}" destId="{8571C15E-5726-4354-A181-91F3C7BA9D12}" srcOrd="0" destOrd="0" parTransId="{B380F0A3-36D7-4D22-AE6D-99DD8616287E}" sibTransId="{ABC4881E-30CA-42F4-8799-CD00A1444FCA}"/>
    <dgm:cxn modelId="{D52BB351-6E62-4D89-BADE-95D430540F95}" type="presOf" srcId="{28056018-46F8-4ACB-BC1B-73D904A9C46C}" destId="{E919808C-F014-45A6-97E5-6D0F3A9C0AF4}" srcOrd="0" destOrd="0" presId="urn:diagrams.loki3.com/BracketList"/>
    <dgm:cxn modelId="{6DA7ED51-154D-4203-9ED8-9D3D74418C98}" srcId="{67FE1836-3FF1-44EB-B155-450BD64DC011}" destId="{1E76E71D-F2A6-4062-8940-AED50AD4F0A9}" srcOrd="0" destOrd="0" parTransId="{1DA31A74-5DCD-4696-8AB0-6202CCB058B9}" sibTransId="{EC39CC68-D747-4FCB-AD5B-7E2EB03E73C7}"/>
    <dgm:cxn modelId="{8138D179-E679-4D82-9546-6273760BAD16}" srcId="{054D9054-F4B0-4442-AE30-81263F4C7D7E}" destId="{3BD9BF94-B9A5-46AF-A6F2-004C388307A4}" srcOrd="0" destOrd="0" parTransId="{CC8F5862-043F-404D-B481-9BAD00EC4CC8}" sibTransId="{05BAEB77-731E-4AA3-9D96-62CA9E629A7D}"/>
    <dgm:cxn modelId="{8DEF517B-14E2-4C4F-8491-59C13A25AAA7}" type="presOf" srcId="{630DB67C-2A6C-4072-A199-BC2670DC3304}" destId="{4D669887-E5A9-4238-8D4A-FF174D8AF681}" srcOrd="0" destOrd="0" presId="urn:diagrams.loki3.com/BracketList"/>
    <dgm:cxn modelId="{AC57A589-0E6A-4A70-8178-9D7A7E3B5DB1}" type="presOf" srcId="{1427E133-48F5-4F13-AEF6-469FF142A3AA}" destId="{92D7A53C-DCA8-49B8-9FF5-7D8D08B4CB75}" srcOrd="0" destOrd="0" presId="urn:diagrams.loki3.com/BracketList"/>
    <dgm:cxn modelId="{746F6A8B-97E8-47B3-8614-AF7312244C06}" type="presOf" srcId="{531AB1AE-F754-4FA6-95E3-013B5EBA4762}" destId="{5FFEF054-11D5-43FA-A63E-DC7D6FC95EEA}" srcOrd="0" destOrd="0" presId="urn:diagrams.loki3.com/BracketList"/>
    <dgm:cxn modelId="{EBE66790-575D-4CB2-98A0-F956DF08ED3B}" srcId="{9154F901-6859-495D-BE86-CAD81BF37E26}" destId="{7DB76240-BE9C-47B0-AAE2-F7DDD0824C10}" srcOrd="1" destOrd="0" parTransId="{683D476A-1843-449D-A4C1-7BD9A1B1DC64}" sibTransId="{1DC60C42-C0D2-4059-ADA3-4EF35DAC1DB6}"/>
    <dgm:cxn modelId="{38D5539B-37AC-4168-BCAF-913D29584D61}" type="presOf" srcId="{67FE1836-3FF1-44EB-B155-450BD64DC011}" destId="{5497D8EC-0CC2-4A24-9F90-1738360CE74A}" srcOrd="0" destOrd="0" presId="urn:diagrams.loki3.com/BracketList"/>
    <dgm:cxn modelId="{3164A89D-CEA6-472C-91E6-26C0E4B65D0A}" srcId="{9154F901-6859-495D-BE86-CAD81BF37E26}" destId="{531AB1AE-F754-4FA6-95E3-013B5EBA4762}" srcOrd="6" destOrd="0" parTransId="{A046FF47-FF61-43F7-8DF3-F7D67A8E29CE}" sibTransId="{8F6FA8FD-A373-4B6C-B0BF-837C1F3319ED}"/>
    <dgm:cxn modelId="{BC0B82A3-4A5F-4867-A9BC-18B6DDE28E9B}" srcId="{9154F901-6859-495D-BE86-CAD81BF37E26}" destId="{67FE1836-3FF1-44EB-B155-450BD64DC011}" srcOrd="3" destOrd="0" parTransId="{F2E2BE3C-DA6C-4DDE-BE99-AC690260ABA6}" sibTransId="{374D895E-2CF6-446D-89A7-0246F869B329}"/>
    <dgm:cxn modelId="{52C8D1AF-FBF8-4420-A576-6778F508D9FC}" srcId="{7DB76240-BE9C-47B0-AAE2-F7DDD0824C10}" destId="{7AE9BE87-3CF4-4589-BBDB-015F949B7F8D}" srcOrd="1" destOrd="0" parTransId="{A83D52D4-9F11-4C51-9EF4-CE0538BBC7CE}" sibTransId="{79431F71-8B11-4637-AF23-CBB6EDD028C3}"/>
    <dgm:cxn modelId="{FD06E0B3-F3FF-40F2-8CD4-D7CDE840D9E4}" type="presOf" srcId="{054D9054-F4B0-4442-AE30-81263F4C7D7E}" destId="{FBAEF133-486C-42EC-8003-86A6F8E08F1E}" srcOrd="0" destOrd="0" presId="urn:diagrams.loki3.com/BracketList"/>
    <dgm:cxn modelId="{5E60D4B6-74CB-475E-8237-7B73AA2AF886}" type="presOf" srcId="{9154F901-6859-495D-BE86-CAD81BF37E26}" destId="{3BFC5FA3-3D85-4D0A-8086-17378D8C45BF}" srcOrd="0" destOrd="0" presId="urn:diagrams.loki3.com/BracketList"/>
    <dgm:cxn modelId="{8CA93FBC-F954-41FE-B40D-725BD2F1CA87}" type="presOf" srcId="{B2F043D7-4F44-43BC-B598-3C0D3029636A}" destId="{EE8D489A-3E5F-4D1C-B3B0-4229F745FB05}" srcOrd="0" destOrd="0" presId="urn:diagrams.loki3.com/BracketList"/>
    <dgm:cxn modelId="{693C3ABD-16BB-4132-9DD4-2FEA11D58C36}" type="presOf" srcId="{1A0E49D9-FE4C-48E2-A783-A4BC8D9761A2}" destId="{772B6415-2551-4D20-A48F-40B30860AD07}" srcOrd="0" destOrd="0" presId="urn:diagrams.loki3.com/BracketList"/>
    <dgm:cxn modelId="{EBC50FD1-C841-44CB-A9B2-2F49CD6EA238}" srcId="{9154F901-6859-495D-BE86-CAD81BF37E26}" destId="{1427E133-48F5-4F13-AEF6-469FF142A3AA}" srcOrd="4" destOrd="0" parTransId="{61ED95BD-FC65-43BA-9BC9-8F7499791A71}" sibTransId="{CC4352F9-299D-45DD-9CBD-BCE445BEAFE0}"/>
    <dgm:cxn modelId="{D35B6FD2-FB8F-4389-AE1A-2599023942DE}" type="presOf" srcId="{1E76E71D-F2A6-4062-8940-AED50AD4F0A9}" destId="{E87BD2D4-E17A-4943-B2D8-4FB1E0F3F629}" srcOrd="0" destOrd="0" presId="urn:diagrams.loki3.com/BracketList"/>
    <dgm:cxn modelId="{4F4082D7-EAD2-4010-927F-569496282EFA}" type="presOf" srcId="{3410A69C-99F3-463B-85CA-578F2B7B5837}" destId="{E5DBD450-48C2-41D9-ABD0-0813BBDC4C6F}" srcOrd="0" destOrd="0" presId="urn:diagrams.loki3.com/BracketList"/>
    <dgm:cxn modelId="{E57D3DDB-B433-443A-ACB4-7F0FF64A7410}" srcId="{630DB67C-2A6C-4072-A199-BC2670DC3304}" destId="{28056018-46F8-4ACB-BC1B-73D904A9C46C}" srcOrd="0" destOrd="0" parTransId="{F785D5EC-3472-4CC7-8597-ADB8D1DFC664}" sibTransId="{80956413-D674-4E4D-9D2E-116FAAD401B7}"/>
    <dgm:cxn modelId="{9A9606DE-4FAE-410A-A68D-E420B6550CC3}" srcId="{054D9054-F4B0-4442-AE30-81263F4C7D7E}" destId="{316D4C3D-CEB7-4CA3-A5AF-0865CE749F19}" srcOrd="1" destOrd="0" parTransId="{80B62C32-5125-4162-AA0F-2F26023363A3}" sibTransId="{6B0A4D84-0C8D-4537-B184-49A23DC82CB9}"/>
    <dgm:cxn modelId="{309845DF-D1B7-4DBB-8C1C-D6AE25AE1957}" srcId="{B2F043D7-4F44-43BC-B598-3C0D3029636A}" destId="{44B183C2-4B71-466D-B198-62735B88017A}" srcOrd="0" destOrd="0" parTransId="{BEB5DF7F-1DED-4F5D-AE0D-EA09BB3D4547}" sibTransId="{E21F8CCD-70A5-4672-ABDF-6C556A78C9A0}"/>
    <dgm:cxn modelId="{D54EB7DF-514F-489A-B8B8-B6E14180B54B}" srcId="{531AB1AE-F754-4FA6-95E3-013B5EBA4762}" destId="{35F3D940-E4AE-4FC3-8125-044DABE4C572}" srcOrd="0" destOrd="0" parTransId="{CCD86F75-F8E5-4520-BE8B-8335E2818503}" sibTransId="{D926C3EB-74DB-4C0B-86A5-C5850DD1EA2D}"/>
    <dgm:cxn modelId="{D30F73E3-425A-40D8-8538-728F290F94D0}" srcId="{9154F901-6859-495D-BE86-CAD81BF37E26}" destId="{054D9054-F4B0-4442-AE30-81263F4C7D7E}" srcOrd="0" destOrd="0" parTransId="{EE39BA19-105B-472F-9C49-8A59B4D30433}" sibTransId="{1C3AE814-ADCC-4302-B99A-D8D1D1380C56}"/>
    <dgm:cxn modelId="{B03297E5-A8EE-4733-BD11-1908347CA2BA}" type="presOf" srcId="{7AE9BE87-3CF4-4589-BBDB-015F949B7F8D}" destId="{E5DBD450-48C2-41D9-ABD0-0813BBDC4C6F}" srcOrd="0" destOrd="1" presId="urn:diagrams.loki3.com/BracketList"/>
    <dgm:cxn modelId="{FD5839E9-41F3-4BAD-873B-ADF6462BC2D7}" type="presOf" srcId="{3BD9BF94-B9A5-46AF-A6F2-004C388307A4}" destId="{AA56CD86-1F36-4DD4-91C2-E2594F5B85CE}" srcOrd="0" destOrd="0" presId="urn:diagrams.loki3.com/BracketList"/>
    <dgm:cxn modelId="{48CEDCEE-A7EF-4CCD-8C4D-BBCAFDA4BE60}" srcId="{7DB76240-BE9C-47B0-AAE2-F7DDD0824C10}" destId="{3410A69C-99F3-463B-85CA-578F2B7B5837}" srcOrd="0" destOrd="0" parTransId="{720B092C-A9C5-4AA2-BF55-0066BA455E8E}" sibTransId="{E4773572-7614-4E6F-B01D-58A141284582}"/>
    <dgm:cxn modelId="{32556FF4-FAC9-44E1-9236-E6BAD495F128}" srcId="{1A0E49D9-FE4C-48E2-A783-A4BC8D9761A2}" destId="{D3141805-FDE5-4154-BAF1-89A797A08080}" srcOrd="1" destOrd="0" parTransId="{7FCE75BF-64C3-452D-9CE1-E138625A6118}" sibTransId="{18C4D470-99E5-4944-B786-650162E84BF7}"/>
    <dgm:cxn modelId="{C01C54FB-E26A-43BC-BC26-BD703AE7F3BE}" srcId="{9154F901-6859-495D-BE86-CAD81BF37E26}" destId="{B2F043D7-4F44-43BC-B598-3C0D3029636A}" srcOrd="5" destOrd="0" parTransId="{790557DE-BA53-47C2-8617-05BCE248EF16}" sibTransId="{258B875F-182B-4FF2-AF36-B819FF4B7B58}"/>
    <dgm:cxn modelId="{BBB2CA83-2309-4130-A5AD-5CDF826ABC86}" type="presParOf" srcId="{3BFC5FA3-3D85-4D0A-8086-17378D8C45BF}" destId="{03B9E028-3709-42A4-8B60-9649915AF855}" srcOrd="0" destOrd="0" presId="urn:diagrams.loki3.com/BracketList"/>
    <dgm:cxn modelId="{A273CCC0-5A2A-4007-9739-67A16C3F5CF3}" type="presParOf" srcId="{03B9E028-3709-42A4-8B60-9649915AF855}" destId="{FBAEF133-486C-42EC-8003-86A6F8E08F1E}" srcOrd="0" destOrd="0" presId="urn:diagrams.loki3.com/BracketList"/>
    <dgm:cxn modelId="{1CC4F644-0C5F-41F9-A7FA-2882C2C4EE02}" type="presParOf" srcId="{03B9E028-3709-42A4-8B60-9649915AF855}" destId="{306108B0-A0A9-422A-A3B5-744ECFCF6F11}" srcOrd="1" destOrd="0" presId="urn:diagrams.loki3.com/BracketList"/>
    <dgm:cxn modelId="{E44DADF2-E0C3-4EE2-A430-8FA0C0DA5AC5}" type="presParOf" srcId="{03B9E028-3709-42A4-8B60-9649915AF855}" destId="{8D921604-36B1-4876-92E3-644D542A2C91}" srcOrd="2" destOrd="0" presId="urn:diagrams.loki3.com/BracketList"/>
    <dgm:cxn modelId="{CACC27CF-E8B3-4966-8A91-C2F6121477FB}" type="presParOf" srcId="{03B9E028-3709-42A4-8B60-9649915AF855}" destId="{AA56CD86-1F36-4DD4-91C2-E2594F5B85CE}" srcOrd="3" destOrd="0" presId="urn:diagrams.loki3.com/BracketList"/>
    <dgm:cxn modelId="{64CF32A6-CAF1-49CC-9620-BF48B93D2861}" type="presParOf" srcId="{3BFC5FA3-3D85-4D0A-8086-17378D8C45BF}" destId="{4F5F4F11-C3EC-4384-A540-B5363C2F6B99}" srcOrd="1" destOrd="0" presId="urn:diagrams.loki3.com/BracketList"/>
    <dgm:cxn modelId="{12AB92AD-60C1-4F35-B329-5441688DD8EA}" type="presParOf" srcId="{3BFC5FA3-3D85-4D0A-8086-17378D8C45BF}" destId="{96455C3C-ABF3-4077-B507-35AB3705044C}" srcOrd="2" destOrd="0" presId="urn:diagrams.loki3.com/BracketList"/>
    <dgm:cxn modelId="{C34B8555-4B0D-4701-A584-91B33E520B6D}" type="presParOf" srcId="{96455C3C-ABF3-4077-B507-35AB3705044C}" destId="{2F641BD8-AEC1-482F-A6BA-94EAC43B521D}" srcOrd="0" destOrd="0" presId="urn:diagrams.loki3.com/BracketList"/>
    <dgm:cxn modelId="{64CE683B-263D-4635-9FE5-864572A1306F}" type="presParOf" srcId="{96455C3C-ABF3-4077-B507-35AB3705044C}" destId="{BC8ABE60-4F10-4D75-8263-E22B62AE9ED3}" srcOrd="1" destOrd="0" presId="urn:diagrams.loki3.com/BracketList"/>
    <dgm:cxn modelId="{BBCFB1C6-7932-426B-BC11-C61724F0DDC7}" type="presParOf" srcId="{96455C3C-ABF3-4077-B507-35AB3705044C}" destId="{C5A20F4D-6FE2-4D57-9EA2-9A287D8177CE}" srcOrd="2" destOrd="0" presId="urn:diagrams.loki3.com/BracketList"/>
    <dgm:cxn modelId="{EC818233-2836-4575-9ED5-732AD032570E}" type="presParOf" srcId="{96455C3C-ABF3-4077-B507-35AB3705044C}" destId="{E5DBD450-48C2-41D9-ABD0-0813BBDC4C6F}" srcOrd="3" destOrd="0" presId="urn:diagrams.loki3.com/BracketList"/>
    <dgm:cxn modelId="{3D1E8B4B-8BB9-455F-BF4D-67BDB9ECCC83}" type="presParOf" srcId="{3BFC5FA3-3D85-4D0A-8086-17378D8C45BF}" destId="{F22C80B7-67A9-423D-A36B-ED73A1CEDDB6}" srcOrd="3" destOrd="0" presId="urn:diagrams.loki3.com/BracketList"/>
    <dgm:cxn modelId="{7219BAAD-7F2E-4D0E-83A7-E8848DCC0427}" type="presParOf" srcId="{3BFC5FA3-3D85-4D0A-8086-17378D8C45BF}" destId="{8A7B341D-6DF9-44C3-8511-A61EBA050046}" srcOrd="4" destOrd="0" presId="urn:diagrams.loki3.com/BracketList"/>
    <dgm:cxn modelId="{17AB567D-1C9F-4213-8378-34EFF710AAD0}" type="presParOf" srcId="{8A7B341D-6DF9-44C3-8511-A61EBA050046}" destId="{4D669887-E5A9-4238-8D4A-FF174D8AF681}" srcOrd="0" destOrd="0" presId="urn:diagrams.loki3.com/BracketList"/>
    <dgm:cxn modelId="{9F7CD91B-85C8-4EA9-82ED-48BA47AF2637}" type="presParOf" srcId="{8A7B341D-6DF9-44C3-8511-A61EBA050046}" destId="{D636FC67-2FF1-4111-8B47-BA1B3C2CF811}" srcOrd="1" destOrd="0" presId="urn:diagrams.loki3.com/BracketList"/>
    <dgm:cxn modelId="{58A4D19D-28E7-487A-9D12-DA8E0CC418D7}" type="presParOf" srcId="{8A7B341D-6DF9-44C3-8511-A61EBA050046}" destId="{2085C1FD-758D-4079-8137-B85A2FF8D6F8}" srcOrd="2" destOrd="0" presId="urn:diagrams.loki3.com/BracketList"/>
    <dgm:cxn modelId="{52B850AB-7BD7-4509-BF98-DAD51D3B91F8}" type="presParOf" srcId="{8A7B341D-6DF9-44C3-8511-A61EBA050046}" destId="{E919808C-F014-45A6-97E5-6D0F3A9C0AF4}" srcOrd="3" destOrd="0" presId="urn:diagrams.loki3.com/BracketList"/>
    <dgm:cxn modelId="{3B3D3C7B-E226-4908-8398-C2C74895B562}" type="presParOf" srcId="{3BFC5FA3-3D85-4D0A-8086-17378D8C45BF}" destId="{77E90300-9135-44EC-9B79-43FE0D62C4C5}" srcOrd="5" destOrd="0" presId="urn:diagrams.loki3.com/BracketList"/>
    <dgm:cxn modelId="{5A463918-BE7F-4E2C-B276-D1ACB62CC3C4}" type="presParOf" srcId="{3BFC5FA3-3D85-4D0A-8086-17378D8C45BF}" destId="{E6A43D57-B1DE-4E6A-8836-020D4DA66373}" srcOrd="6" destOrd="0" presId="urn:diagrams.loki3.com/BracketList"/>
    <dgm:cxn modelId="{527A57B1-9C20-4D02-B6BA-01A24C8CE809}" type="presParOf" srcId="{E6A43D57-B1DE-4E6A-8836-020D4DA66373}" destId="{5497D8EC-0CC2-4A24-9F90-1738360CE74A}" srcOrd="0" destOrd="0" presId="urn:diagrams.loki3.com/BracketList"/>
    <dgm:cxn modelId="{F5588890-B4F5-4AA9-B3BF-17BDA0DF22F4}" type="presParOf" srcId="{E6A43D57-B1DE-4E6A-8836-020D4DA66373}" destId="{055E6F2C-DC8F-40FA-AA4C-04DD31DADAF6}" srcOrd="1" destOrd="0" presId="urn:diagrams.loki3.com/BracketList"/>
    <dgm:cxn modelId="{7CAA3574-BC12-4522-9543-800338E91725}" type="presParOf" srcId="{E6A43D57-B1DE-4E6A-8836-020D4DA66373}" destId="{B9C04AF2-2D2F-4F75-93A5-367BE35BA9C4}" srcOrd="2" destOrd="0" presId="urn:diagrams.loki3.com/BracketList"/>
    <dgm:cxn modelId="{494DD98F-A44F-4B76-9030-1473626B736F}" type="presParOf" srcId="{E6A43D57-B1DE-4E6A-8836-020D4DA66373}" destId="{E87BD2D4-E17A-4943-B2D8-4FB1E0F3F629}" srcOrd="3" destOrd="0" presId="urn:diagrams.loki3.com/BracketList"/>
    <dgm:cxn modelId="{34D79984-DF08-4FB8-A8DC-E9BB54F1DB84}" type="presParOf" srcId="{3BFC5FA3-3D85-4D0A-8086-17378D8C45BF}" destId="{DB16B737-F96D-4C32-9286-E65F96721F36}" srcOrd="7" destOrd="0" presId="urn:diagrams.loki3.com/BracketList"/>
    <dgm:cxn modelId="{23EE8E82-B4EA-42C0-8C21-CCA851D24772}" type="presParOf" srcId="{3BFC5FA3-3D85-4D0A-8086-17378D8C45BF}" destId="{3547EA21-F937-4AA1-8732-CB96DBF2F11C}" srcOrd="8" destOrd="0" presId="urn:diagrams.loki3.com/BracketList"/>
    <dgm:cxn modelId="{3958086E-F3D7-4D97-A331-BF90F89AC1F0}" type="presParOf" srcId="{3547EA21-F937-4AA1-8732-CB96DBF2F11C}" destId="{92D7A53C-DCA8-49B8-9FF5-7D8D08B4CB75}" srcOrd="0" destOrd="0" presId="urn:diagrams.loki3.com/BracketList"/>
    <dgm:cxn modelId="{5FAF86EE-6AE4-452F-8530-ADBD0B67E131}" type="presParOf" srcId="{3547EA21-F937-4AA1-8732-CB96DBF2F11C}" destId="{F7CA3AAA-DF8D-408F-9F5F-FEC2F6C2306D}" srcOrd="1" destOrd="0" presId="urn:diagrams.loki3.com/BracketList"/>
    <dgm:cxn modelId="{C42268ED-51AE-433E-B423-5D796812AE47}" type="presParOf" srcId="{3547EA21-F937-4AA1-8732-CB96DBF2F11C}" destId="{9458116E-6B4D-4828-B53A-36E1A5783585}" srcOrd="2" destOrd="0" presId="urn:diagrams.loki3.com/BracketList"/>
    <dgm:cxn modelId="{C2F9A87C-F308-4DE0-88E7-D9CC99B56B9E}" type="presParOf" srcId="{3547EA21-F937-4AA1-8732-CB96DBF2F11C}" destId="{09E5D50F-BEC5-4862-AE4E-ACD9C05F38B7}" srcOrd="3" destOrd="0" presId="urn:diagrams.loki3.com/BracketList"/>
    <dgm:cxn modelId="{2BF60144-DEEF-4B30-9015-B8EB0ACEC749}" type="presParOf" srcId="{3BFC5FA3-3D85-4D0A-8086-17378D8C45BF}" destId="{2E8ECDAC-505F-44D0-9D38-E3C171CA0463}" srcOrd="9" destOrd="0" presId="urn:diagrams.loki3.com/BracketList"/>
    <dgm:cxn modelId="{C6591DFD-6AE1-4DE8-8EB0-575768BFCEB7}" type="presParOf" srcId="{3BFC5FA3-3D85-4D0A-8086-17378D8C45BF}" destId="{EC3AFDF8-45B6-4AFE-A959-056AE88C2D3D}" srcOrd="10" destOrd="0" presId="urn:diagrams.loki3.com/BracketList"/>
    <dgm:cxn modelId="{1856F858-A8C9-41F8-9764-4585A1C7DB12}" type="presParOf" srcId="{EC3AFDF8-45B6-4AFE-A959-056AE88C2D3D}" destId="{EE8D489A-3E5F-4D1C-B3B0-4229F745FB05}" srcOrd="0" destOrd="0" presId="urn:diagrams.loki3.com/BracketList"/>
    <dgm:cxn modelId="{D5DB7537-AA18-42DB-A469-72DA8B8F835B}" type="presParOf" srcId="{EC3AFDF8-45B6-4AFE-A959-056AE88C2D3D}" destId="{B3E225DD-35F7-41B5-A27B-920F6D8F25CC}" srcOrd="1" destOrd="0" presId="urn:diagrams.loki3.com/BracketList"/>
    <dgm:cxn modelId="{F42C5B6B-127F-4405-9B0F-8BC748921A47}" type="presParOf" srcId="{EC3AFDF8-45B6-4AFE-A959-056AE88C2D3D}" destId="{8B3FC977-C720-47D1-9596-F929AE0D4513}" srcOrd="2" destOrd="0" presId="urn:diagrams.loki3.com/BracketList"/>
    <dgm:cxn modelId="{08EE5CF4-EAF1-465D-AF03-E3551424BFD1}" type="presParOf" srcId="{EC3AFDF8-45B6-4AFE-A959-056AE88C2D3D}" destId="{67CABF61-9EE7-42A4-B51C-3A9EEA85BFB4}" srcOrd="3" destOrd="0" presId="urn:diagrams.loki3.com/BracketList"/>
    <dgm:cxn modelId="{ECDAB9ED-E75E-40E6-961D-489584DDAE94}" type="presParOf" srcId="{3BFC5FA3-3D85-4D0A-8086-17378D8C45BF}" destId="{F702F95F-64AB-42AC-B152-2F7828954E2A}" srcOrd="11" destOrd="0" presId="urn:diagrams.loki3.com/BracketList"/>
    <dgm:cxn modelId="{8236EDC8-3C1F-4139-9144-AAD493CA194B}" type="presParOf" srcId="{3BFC5FA3-3D85-4D0A-8086-17378D8C45BF}" destId="{46F82027-1445-48F4-8F4C-F1C950C7A549}" srcOrd="12" destOrd="0" presId="urn:diagrams.loki3.com/BracketList"/>
    <dgm:cxn modelId="{D8E0D3FD-2D9C-4EE7-BDF4-6D629DB7BCB0}" type="presParOf" srcId="{46F82027-1445-48F4-8F4C-F1C950C7A549}" destId="{5FFEF054-11D5-43FA-A63E-DC7D6FC95EEA}" srcOrd="0" destOrd="0" presId="urn:diagrams.loki3.com/BracketList"/>
    <dgm:cxn modelId="{BF30A95A-95C0-4DB7-A849-241E7DD3DD04}" type="presParOf" srcId="{46F82027-1445-48F4-8F4C-F1C950C7A549}" destId="{6276FD25-62BF-40D6-926E-BF652A569EFD}" srcOrd="1" destOrd="0" presId="urn:diagrams.loki3.com/BracketList"/>
    <dgm:cxn modelId="{4904FCB9-0445-43D1-AF14-8F7BD64A82DB}" type="presParOf" srcId="{46F82027-1445-48F4-8F4C-F1C950C7A549}" destId="{E18900F4-E763-40CD-B499-59CA84860231}" srcOrd="2" destOrd="0" presId="urn:diagrams.loki3.com/BracketList"/>
    <dgm:cxn modelId="{5E712D75-CD73-4DC7-B28A-F32083541F00}" type="presParOf" srcId="{46F82027-1445-48F4-8F4C-F1C950C7A549}" destId="{A4C7983C-309B-4E26-8C65-F6F6940CE523}" srcOrd="3" destOrd="0" presId="urn:diagrams.loki3.com/BracketList"/>
    <dgm:cxn modelId="{72CC284A-011F-421A-A4AE-14D09249B8FA}" type="presParOf" srcId="{3BFC5FA3-3D85-4D0A-8086-17378D8C45BF}" destId="{D01B67F5-FB96-4B79-9503-23CB87BF0027}" srcOrd="13" destOrd="0" presId="urn:diagrams.loki3.com/BracketList"/>
    <dgm:cxn modelId="{D570271A-2CF4-4FE4-9177-377E8B817240}" type="presParOf" srcId="{3BFC5FA3-3D85-4D0A-8086-17378D8C45BF}" destId="{BDC9E7E1-4A2E-4466-80E7-8205CB5732A8}" srcOrd="14" destOrd="0" presId="urn:diagrams.loki3.com/BracketList"/>
    <dgm:cxn modelId="{50E2C0C6-5114-42A8-B147-2783E85E4AE7}" type="presParOf" srcId="{BDC9E7E1-4A2E-4466-80E7-8205CB5732A8}" destId="{772B6415-2551-4D20-A48F-40B30860AD07}" srcOrd="0" destOrd="0" presId="urn:diagrams.loki3.com/BracketList"/>
    <dgm:cxn modelId="{84A60B29-42FB-4F5D-AE21-61DBE15D962A}" type="presParOf" srcId="{BDC9E7E1-4A2E-4466-80E7-8205CB5732A8}" destId="{6119BBA6-DFF5-49C0-A011-6E9B525E3CFC}" srcOrd="1" destOrd="0" presId="urn:diagrams.loki3.com/BracketList"/>
    <dgm:cxn modelId="{34347C48-3D79-4E35-9AC2-673FD3A4FC5C}" type="presParOf" srcId="{BDC9E7E1-4A2E-4466-80E7-8205CB5732A8}" destId="{1DEB889E-843B-49B6-AC7C-60AA93E96D67}" srcOrd="2" destOrd="0" presId="urn:diagrams.loki3.com/BracketList"/>
    <dgm:cxn modelId="{BFDBE188-EDED-4F5E-82E5-C6B20B29621E}" type="presParOf" srcId="{BDC9E7E1-4A2E-4466-80E7-8205CB5732A8}" destId="{47B5E949-677A-476E-B407-675728B5A28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EF133-486C-42EC-8003-86A6F8E08F1E}">
      <dsp:nvSpPr>
        <dsp:cNvPr id="0" name=""/>
        <dsp:cNvSpPr/>
      </dsp:nvSpPr>
      <dsp:spPr>
        <a:xfrm>
          <a:off x="0" y="631577"/>
          <a:ext cx="3088389" cy="60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alibri" panose="020F0502020204030204"/>
              <a:ea typeface="+mn-ea"/>
              <a:cs typeface="+mn-cs"/>
            </a:rPr>
            <a:t>1. Explore a paisagem e </a:t>
          </a:r>
          <a:r>
            <a:rPr lang="en-US" sz="1800" b="1" kern="1200" dirty="0" err="1">
              <a:solidFill>
                <a:sysClr val="windowText" lastClr="000000">
                  <a:hueOff val="0"/>
                  <a:satOff val="0"/>
                  <a:lumOff val="0"/>
                  <a:alphaOff val="0"/>
                </a:sysClr>
              </a:solidFill>
              <a:latin typeface="Calibri" panose="020F0502020204030204"/>
              <a:ea typeface="+mn-ea"/>
              <a:cs typeface="+mn-cs"/>
            </a:rPr>
            <a:t>analise </a:t>
          </a:r>
          <a:r>
            <a:rPr lang="en-US" sz="1800" b="1" kern="1200" dirty="0">
              <a:solidFill>
                <a:sysClr val="windowText" lastClr="000000">
                  <a:hueOff val="0"/>
                  <a:satOff val="0"/>
                  <a:lumOff val="0"/>
                  <a:alphaOff val="0"/>
                </a:sysClr>
              </a:solidFill>
              <a:latin typeface="Calibri" panose="020F0502020204030204"/>
              <a:ea typeface="+mn-ea"/>
              <a:cs typeface="+mn-cs"/>
            </a:rPr>
            <a:t>os seus resultados </a:t>
          </a:r>
        </a:p>
      </dsp:txBody>
      <dsp:txXfrm>
        <a:off x="0" y="631577"/>
        <a:ext cx="3088389" cy="601425"/>
      </dsp:txXfrm>
    </dsp:sp>
    <dsp:sp modelId="{306108B0-A0A9-422A-A3B5-744ECFCF6F11}">
      <dsp:nvSpPr>
        <dsp:cNvPr id="0" name=""/>
        <dsp:cNvSpPr/>
      </dsp:nvSpPr>
      <dsp:spPr>
        <a:xfrm>
          <a:off x="3088389" y="67741"/>
          <a:ext cx="617677" cy="1729096"/>
        </a:xfrm>
        <a:prstGeom prst="leftBrace">
          <a:avLst>
            <a:gd name="adj1" fmla="val 35000"/>
            <a:gd name="adj2" fmla="val 50000"/>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A56CD86-1F36-4DD4-91C2-E2594F5B85CE}">
      <dsp:nvSpPr>
        <dsp:cNvPr id="0" name=""/>
        <dsp:cNvSpPr/>
      </dsp:nvSpPr>
      <dsp:spPr>
        <a:xfrm>
          <a:off x="3953138" y="67741"/>
          <a:ext cx="8400419" cy="1729096"/>
        </a:xfrm>
        <a:prstGeom prst="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pt-PT" sz="1800" b="0" i="0" kern="1200" dirty="0">
              <a:solidFill>
                <a:sysClr val="window" lastClr="FFFFFF"/>
              </a:solidFill>
              <a:latin typeface="Calibri" panose="020F0502020204030204"/>
              <a:ea typeface="+mn-ea"/>
              <a:cs typeface="+mn-cs"/>
            </a:rPr>
            <a:t>Analisar o seu desempenho no último ano e determinar uma lista de aspetos positivos que precisam de ser melhorados </a:t>
          </a:r>
          <a:endParaRPr lang="en-US" sz="1800" kern="1200" dirty="0">
            <a:solidFill>
              <a:sysClr val="window" lastClr="FFFFFF"/>
            </a:solidFill>
            <a:latin typeface="Calibri" panose="020F0502020204030204"/>
            <a:ea typeface="+mn-ea"/>
            <a:cs typeface="+mn-cs"/>
          </a:endParaRPr>
        </a:p>
        <a:p>
          <a:pPr marL="171450" lvl="1" indent="-171450" algn="l" defTabSz="800100">
            <a:lnSpc>
              <a:spcPct val="90000"/>
            </a:lnSpc>
            <a:spcBef>
              <a:spcPct val="0"/>
            </a:spcBef>
            <a:spcAft>
              <a:spcPct val="15000"/>
            </a:spcAft>
            <a:buChar char="•"/>
          </a:pPr>
          <a:r>
            <a:rPr lang="en-US" sz="1800" b="0" i="0" kern="1200" dirty="0">
              <a:solidFill>
                <a:sysClr val="window" lastClr="FFFFFF"/>
              </a:solidFill>
              <a:latin typeface="Calibri" panose="020F0502020204030204"/>
              <a:ea typeface="+mn-ea"/>
              <a:cs typeface="+mn-cs"/>
            </a:rPr>
            <a:t>Avalie os seus concorrentes. Passe algum tempo a analisar a presença digital dos seus concorrentes.</a:t>
          </a:r>
          <a:endParaRPr lang="en-US" sz="1800" kern="1200" dirty="0">
            <a:solidFill>
              <a:sysClr val="window" lastClr="FFFFFF"/>
            </a:solidFill>
            <a:latin typeface="Calibri" panose="020F0502020204030204"/>
            <a:ea typeface="+mn-ea"/>
            <a:cs typeface="+mn-cs"/>
          </a:endParaRPr>
        </a:p>
        <a:p>
          <a:pPr marL="171450" lvl="1" indent="-171450" algn="l" defTabSz="800100">
            <a:lnSpc>
              <a:spcPct val="90000"/>
            </a:lnSpc>
            <a:spcBef>
              <a:spcPct val="0"/>
            </a:spcBef>
            <a:spcAft>
              <a:spcPct val="15000"/>
            </a:spcAft>
            <a:buChar char="•"/>
          </a:pPr>
          <a:r>
            <a:rPr lang="en-US" sz="1800" b="0" i="0" kern="1200" dirty="0">
              <a:solidFill>
                <a:sysClr val="window" lastClr="FFFFFF"/>
              </a:solidFill>
              <a:latin typeface="Calibri" panose="020F0502020204030204"/>
              <a:ea typeface="+mn-ea"/>
              <a:cs typeface="+mn-cs"/>
            </a:rPr>
            <a:t>Conheça os seus clientes (pode utilizar o </a:t>
          </a:r>
          <a:r>
            <a:rPr lang="pt-PT" sz="1800" b="0" i="0" kern="1200" dirty="0">
              <a:solidFill>
                <a:sysClr val="window" lastClr="FFFFFF"/>
              </a:solidFill>
              <a:latin typeface="Calibri" panose="020F0502020204030204"/>
              <a:ea typeface="+mn-ea"/>
              <a:cs typeface="+mn-cs"/>
              <a:hlinkClick xmlns:r="http://schemas.openxmlformats.org/officeDocument/2006/relationships" r:id="rId1" tooltip="https://www.facebook.com/business/insights/tools/audience-insights"/>
            </a:rPr>
            <a:t>Facebook </a:t>
          </a:r>
          <a:r>
            <a:rPr lang="pt-PT" sz="1800" b="0" i="0" kern="1200" dirty="0" err="1">
              <a:solidFill>
                <a:sysClr val="window" lastClr="FFFFFF"/>
              </a:solidFill>
              <a:latin typeface="Calibri" panose="020F0502020204030204"/>
              <a:ea typeface="+mn-ea"/>
              <a:cs typeface="+mn-cs"/>
              <a:hlinkClick xmlns:r="http://schemas.openxmlformats.org/officeDocument/2006/relationships" r:id="rId1" tooltip="https://www.facebook.com/business/insights/tools/audience-insights"/>
            </a:rPr>
            <a:t>Audience </a:t>
          </a:r>
          <a:r>
            <a:rPr lang="pt-PT" sz="1800" b="0" i="0" kern="1200" dirty="0">
              <a:solidFill>
                <a:sysClr val="window" lastClr="FFFFFF"/>
              </a:solidFill>
              <a:latin typeface="Calibri" panose="020F0502020204030204"/>
              <a:ea typeface="+mn-ea"/>
              <a:cs typeface="+mn-cs"/>
              <a:hlinkClick xmlns:r="http://schemas.openxmlformats.org/officeDocument/2006/relationships" r:id="rId1" tooltip="https://www.facebook.com/business/insights/tools/audience-insights"/>
            </a:rPr>
            <a:t>Insights </a:t>
          </a:r>
          <a:r>
            <a:rPr lang="pt-PT" sz="1800" b="0" i="0" kern="1200" dirty="0" err="1">
              <a:solidFill>
                <a:sysClr val="window" lastClr="FFFFFF"/>
              </a:solidFill>
              <a:latin typeface="Calibri" panose="020F0502020204030204"/>
              <a:ea typeface="+mn-ea"/>
              <a:cs typeface="+mn-cs"/>
            </a:rPr>
            <a:t>e </a:t>
          </a:r>
          <a:r>
            <a:rPr lang="pt-PT" sz="1800" b="0" i="0" kern="1200" dirty="0">
              <a:solidFill>
                <a:sysClr val="window" lastClr="FFFFFF"/>
              </a:solidFill>
              <a:latin typeface="Calibri" panose="020F0502020204030204"/>
              <a:ea typeface="+mn-ea"/>
              <a:cs typeface="+mn-cs"/>
              <a:hlinkClick xmlns:r="http://schemas.openxmlformats.org/officeDocument/2006/relationships" r:id="rId2" tooltip="https://trends.google.com/trends/"/>
            </a:rPr>
            <a:t>o Google </a:t>
          </a:r>
          <a:r>
            <a:rPr lang="pt-PT" sz="1800" b="0" i="0" kern="1200" dirty="0" err="1">
              <a:solidFill>
                <a:sysClr val="window" lastClr="FFFFFF"/>
              </a:solidFill>
              <a:latin typeface="Calibri" panose="020F0502020204030204"/>
              <a:ea typeface="+mn-ea"/>
              <a:cs typeface="+mn-cs"/>
              <a:hlinkClick xmlns:r="http://schemas.openxmlformats.org/officeDocument/2006/relationships" r:id="rId2" tooltip="https://trends.google.com/trends/"/>
            </a:rPr>
            <a:t>Trends</a:t>
          </a:r>
          <a:r>
            <a:rPr lang="pt-PT" sz="1800" b="0" i="0" kern="1200" dirty="0">
              <a:solidFill>
                <a:sysClr val="window" lastClr="FFFFFF"/>
              </a:solidFill>
              <a:latin typeface="Calibri" panose="020F0502020204030204"/>
              <a:ea typeface="+mn-ea"/>
              <a:cs typeface="+mn-cs"/>
            </a:rPr>
            <a:t>) </a:t>
          </a:r>
          <a:endParaRPr lang="en-US" sz="1800" kern="1200" dirty="0">
            <a:solidFill>
              <a:sysClr val="window" lastClr="FFFFFF"/>
            </a:solidFill>
            <a:latin typeface="Calibri" panose="020F0502020204030204"/>
            <a:ea typeface="+mn-ea"/>
            <a:cs typeface="+mn-cs"/>
          </a:endParaRPr>
        </a:p>
      </dsp:txBody>
      <dsp:txXfrm>
        <a:off x="3953138" y="67741"/>
        <a:ext cx="8400419" cy="1729096"/>
      </dsp:txXfrm>
    </dsp:sp>
    <dsp:sp modelId="{2F641BD8-AEC1-482F-A6BA-94EAC43B521D}">
      <dsp:nvSpPr>
        <dsp:cNvPr id="0" name=""/>
        <dsp:cNvSpPr/>
      </dsp:nvSpPr>
      <dsp:spPr>
        <a:xfrm>
          <a:off x="0" y="2284863"/>
          <a:ext cx="3088389"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alibri" panose="020F0502020204030204"/>
              <a:ea typeface="+mn-ea"/>
              <a:cs typeface="+mn-cs"/>
            </a:rPr>
            <a:t>2. Trace a sua estratégia </a:t>
          </a:r>
        </a:p>
      </dsp:txBody>
      <dsp:txXfrm>
        <a:off x="0" y="2284863"/>
        <a:ext cx="3088389" cy="356400"/>
      </dsp:txXfrm>
    </dsp:sp>
    <dsp:sp modelId="{BC8ABE60-4F10-4D75-8263-E22B62AE9ED3}">
      <dsp:nvSpPr>
        <dsp:cNvPr id="0" name=""/>
        <dsp:cNvSpPr/>
      </dsp:nvSpPr>
      <dsp:spPr>
        <a:xfrm>
          <a:off x="3088389" y="1861638"/>
          <a:ext cx="617677" cy="1202850"/>
        </a:xfrm>
        <a:prstGeom prst="leftBrace">
          <a:avLst>
            <a:gd name="adj1" fmla="val 35000"/>
            <a:gd name="adj2" fmla="val 50000"/>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5DBD450-48C2-41D9-ABD0-0813BBDC4C6F}">
      <dsp:nvSpPr>
        <dsp:cNvPr id="0" name=""/>
        <dsp:cNvSpPr/>
      </dsp:nvSpPr>
      <dsp:spPr>
        <a:xfrm>
          <a:off x="3953138" y="1861638"/>
          <a:ext cx="8400419" cy="1202850"/>
        </a:xfrm>
        <a:prstGeom prst="rect">
          <a:avLst/>
        </a:prstGeom>
        <a:solidFill>
          <a:srgbClr val="A5A5A5">
            <a:hueOff val="387228"/>
            <a:satOff val="14286"/>
            <a:lumOff val="-210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solidFill>
                <a:sysClr val="window" lastClr="FFFFFF"/>
              </a:solidFill>
              <a:latin typeface="Calibri" panose="020F0502020204030204"/>
              <a:ea typeface="+mn-ea"/>
              <a:cs typeface="+mn-cs"/>
            </a:rPr>
            <a:t>Crie uma estratégia clara e realista com base no que pretende alcançar e na forma como o pretende fazer.</a:t>
          </a:r>
          <a:endParaRPr lang="en-US" sz="1800" kern="1200" dirty="0">
            <a:solidFill>
              <a:sysClr val="window" lastClr="FFFFFF"/>
            </a:solidFill>
            <a:latin typeface="Calibri" panose="020F0502020204030204"/>
            <a:ea typeface="+mn-ea"/>
            <a:cs typeface="+mn-cs"/>
          </a:endParaRPr>
        </a:p>
        <a:p>
          <a:pPr marL="171450" lvl="1" indent="-171450" algn="l" defTabSz="800100">
            <a:lnSpc>
              <a:spcPct val="90000"/>
            </a:lnSpc>
            <a:spcBef>
              <a:spcPct val="0"/>
            </a:spcBef>
            <a:spcAft>
              <a:spcPct val="15000"/>
            </a:spcAft>
            <a:buChar char="•"/>
          </a:pPr>
          <a:r>
            <a:rPr lang="en-US" sz="1800" kern="1200" dirty="0">
              <a:solidFill>
                <a:sysClr val="window" lastClr="FFFFFF"/>
              </a:solidFill>
              <a:latin typeface="Calibri" panose="020F0502020204030204"/>
              <a:ea typeface="+mn-ea"/>
              <a:cs typeface="+mn-cs"/>
            </a:rPr>
            <a:t>Determine uma estratégia, ou seja, </a:t>
          </a:r>
          <a:r>
            <a:rPr lang="en-US" sz="1800" b="0" i="0" kern="1200" dirty="0">
              <a:solidFill>
                <a:sysClr val="window" lastClr="FFFFFF"/>
              </a:solidFill>
              <a:latin typeface="Calibri" panose="020F0502020204030204"/>
              <a:ea typeface="+mn-ea"/>
              <a:cs typeface="+mn-cs"/>
            </a:rPr>
            <a:t>a abordagem que irá utilizar para atingir os seus objectivos. </a:t>
          </a:r>
          <a:endParaRPr lang="en-US" sz="1800" kern="1200" dirty="0">
            <a:solidFill>
              <a:sysClr val="window" lastClr="FFFFFF"/>
            </a:solidFill>
            <a:latin typeface="Calibri" panose="020F0502020204030204"/>
            <a:ea typeface="+mn-ea"/>
            <a:cs typeface="+mn-cs"/>
          </a:endParaRPr>
        </a:p>
      </dsp:txBody>
      <dsp:txXfrm>
        <a:off x="3953138" y="1861638"/>
        <a:ext cx="8400419" cy="1202850"/>
      </dsp:txXfrm>
    </dsp:sp>
    <dsp:sp modelId="{4D669887-E5A9-4238-8D4A-FF174D8AF681}">
      <dsp:nvSpPr>
        <dsp:cNvPr id="0" name=""/>
        <dsp:cNvSpPr/>
      </dsp:nvSpPr>
      <dsp:spPr>
        <a:xfrm>
          <a:off x="0" y="3274075"/>
          <a:ext cx="3091408"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alibri" panose="020F0502020204030204"/>
              <a:ea typeface="+mn-ea"/>
              <a:cs typeface="+mn-cs"/>
            </a:rPr>
            <a:t>3. Defina o seu público-alvo</a:t>
          </a:r>
        </a:p>
      </dsp:txBody>
      <dsp:txXfrm>
        <a:off x="0" y="3274075"/>
        <a:ext cx="3091408" cy="356400"/>
      </dsp:txXfrm>
    </dsp:sp>
    <dsp:sp modelId="{D636FC67-2FF1-4111-8B47-BA1B3C2CF811}">
      <dsp:nvSpPr>
        <dsp:cNvPr id="0" name=""/>
        <dsp:cNvSpPr/>
      </dsp:nvSpPr>
      <dsp:spPr>
        <a:xfrm>
          <a:off x="3091408" y="3129288"/>
          <a:ext cx="618281" cy="645975"/>
        </a:xfrm>
        <a:prstGeom prst="leftBrace">
          <a:avLst>
            <a:gd name="adj1" fmla="val 35000"/>
            <a:gd name="adj2" fmla="val 50000"/>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919808C-F014-45A6-97E5-6D0F3A9C0AF4}">
      <dsp:nvSpPr>
        <dsp:cNvPr id="0" name=""/>
        <dsp:cNvSpPr/>
      </dsp:nvSpPr>
      <dsp:spPr>
        <a:xfrm>
          <a:off x="3957002" y="3129288"/>
          <a:ext cx="8408631" cy="645975"/>
        </a:xfrm>
        <a:prstGeom prst="rect">
          <a:avLst/>
        </a:prstGeom>
        <a:solidFill>
          <a:srgbClr val="A5A5A5">
            <a:hueOff val="774457"/>
            <a:satOff val="28571"/>
            <a:lumOff val="-420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solidFill>
                <a:sysClr val="window" lastClr="FFFFFF"/>
              </a:solidFill>
              <a:latin typeface="Calibri" panose="020F0502020204030204"/>
              <a:ea typeface="+mn-ea"/>
              <a:cs typeface="+mn-cs"/>
            </a:rPr>
            <a:t>No marketing digital, tem a oportunidade de executar campanhas com objectivos muito precisos (pode utilizar </a:t>
          </a:r>
          <a:r>
            <a:rPr lang="en-US" sz="1800" b="0" i="0" kern="1200" dirty="0">
              <a:solidFill>
                <a:sysClr val="window" lastClr="FFFFFF"/>
              </a:solidFill>
              <a:latin typeface="Calibri" panose="020F0502020204030204"/>
              <a:ea typeface="+mn-ea"/>
              <a:cs typeface="+mn-cs"/>
              <a:hlinkClick xmlns:r="http://schemas.openxmlformats.org/officeDocument/2006/relationships" r:id="rId3" tooltip="https://www.forbes.com/sites/forbesagencycouncil/2019/01/25/what-most-companies-get-wrong-about-buyer-personas/?sh=3edd65ca1a8f"/>
            </a:rPr>
            <a:t>buyer personas </a:t>
          </a:r>
          <a:r>
            <a:rPr lang="en-US" sz="1800" b="0" i="0" kern="1200" dirty="0">
              <a:solidFill>
                <a:sysClr val="window" lastClr="FFFFFF"/>
              </a:solidFill>
              <a:latin typeface="Calibri" panose="020F0502020204030204"/>
              <a:ea typeface="+mn-ea"/>
              <a:cs typeface="+mn-cs"/>
            </a:rPr>
            <a:t>)</a:t>
          </a:r>
          <a:endParaRPr lang="en-US" sz="1800" kern="1200" dirty="0">
            <a:solidFill>
              <a:sysClr val="window" lastClr="FFFFFF"/>
            </a:solidFill>
            <a:latin typeface="Calibri" panose="020F0502020204030204"/>
            <a:ea typeface="+mn-ea"/>
            <a:cs typeface="+mn-cs"/>
          </a:endParaRPr>
        </a:p>
      </dsp:txBody>
      <dsp:txXfrm>
        <a:off x="3957002" y="3129288"/>
        <a:ext cx="8408631" cy="645975"/>
      </dsp:txXfrm>
    </dsp:sp>
    <dsp:sp modelId="{5497D8EC-0CC2-4A24-9F90-1738360CE74A}">
      <dsp:nvSpPr>
        <dsp:cNvPr id="0" name=""/>
        <dsp:cNvSpPr/>
      </dsp:nvSpPr>
      <dsp:spPr>
        <a:xfrm>
          <a:off x="0" y="3868255"/>
          <a:ext cx="3091408" cy="60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alibri" panose="020F0502020204030204"/>
              <a:ea typeface="+mn-ea"/>
              <a:cs typeface="+mn-cs"/>
            </a:rPr>
            <a:t>4. Crie a sua estratégia de conteúdos </a:t>
          </a:r>
        </a:p>
      </dsp:txBody>
      <dsp:txXfrm>
        <a:off x="0" y="3868255"/>
        <a:ext cx="3091408" cy="601425"/>
      </dsp:txXfrm>
    </dsp:sp>
    <dsp:sp modelId="{055E6F2C-DC8F-40FA-AA4C-04DD31DADAF6}">
      <dsp:nvSpPr>
        <dsp:cNvPr id="0" name=""/>
        <dsp:cNvSpPr/>
      </dsp:nvSpPr>
      <dsp:spPr>
        <a:xfrm>
          <a:off x="3091408" y="3840063"/>
          <a:ext cx="618281" cy="657808"/>
        </a:xfrm>
        <a:prstGeom prst="leftBrace">
          <a:avLst>
            <a:gd name="adj1" fmla="val 35000"/>
            <a:gd name="adj2" fmla="val 50000"/>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87BD2D4-E17A-4943-B2D8-4FB1E0F3F629}">
      <dsp:nvSpPr>
        <dsp:cNvPr id="0" name=""/>
        <dsp:cNvSpPr/>
      </dsp:nvSpPr>
      <dsp:spPr>
        <a:xfrm>
          <a:off x="3957002" y="3840063"/>
          <a:ext cx="8408631" cy="657808"/>
        </a:xfrm>
        <a:prstGeom prst="rect">
          <a:avLst/>
        </a:prstGeom>
        <a:solidFill>
          <a:srgbClr val="A5A5A5">
            <a:hueOff val="1161685"/>
            <a:satOff val="42857"/>
            <a:lumOff val="-630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solidFill>
                <a:sysClr val="window" lastClr="FFFFFF"/>
              </a:solidFill>
              <a:latin typeface="Calibri" panose="020F0502020204030204"/>
              <a:ea typeface="+mn-ea"/>
              <a:cs typeface="+mn-cs"/>
            </a:rPr>
            <a:t>traçar um plano de conteúdos (ver ideias dos canais sociais da concorrência, pesquisar em: </a:t>
          </a:r>
          <a:r>
            <a:rPr lang="pt-PT" sz="1800" b="0" i="0" kern="1200" dirty="0" err="1">
              <a:solidFill>
                <a:sysClr val="window" lastClr="FFFFFF"/>
              </a:solidFill>
              <a:latin typeface="Calibri" panose="020F0502020204030204"/>
              <a:ea typeface="+mn-ea"/>
              <a:cs typeface="+mn-cs"/>
              <a:hlinkClick xmlns:r="http://schemas.openxmlformats.org/officeDocument/2006/relationships" r:id="rId4" tooltip="https://blog.google/products/search/how-google-autocomplete-works-search/"/>
            </a:rPr>
            <a:t>Sugestões da Pesquisa </a:t>
          </a:r>
          <a:r>
            <a:rPr lang="pt-PT" sz="1800" b="0" i="0" kern="1200" dirty="0">
              <a:solidFill>
                <a:sysClr val="window" lastClr="FFFFFF"/>
              </a:solidFill>
              <a:latin typeface="Calibri" panose="020F0502020204030204"/>
              <a:ea typeface="+mn-ea"/>
              <a:cs typeface="+mn-cs"/>
              <a:hlinkClick xmlns:r="http://schemas.openxmlformats.org/officeDocument/2006/relationships" r:id="rId4" tooltip="https://blog.google/products/search/how-google-autocomplete-works-search/"/>
            </a:rPr>
            <a:t>Google </a:t>
          </a:r>
          <a:r>
            <a:rPr lang="pt-PT" sz="1800" b="0" i="0" kern="1200" dirty="0" err="1">
              <a:solidFill>
                <a:sysClr val="window" lastClr="FFFFFF"/>
              </a:solidFill>
              <a:latin typeface="Calibri" panose="020F0502020204030204"/>
              <a:ea typeface="+mn-ea"/>
              <a:cs typeface="+mn-cs"/>
            </a:rPr>
            <a:t>ou </a:t>
          </a:r>
          <a:r>
            <a:rPr lang="pt-PT" sz="1800" b="0" i="0" kern="1200" dirty="0" err="1">
              <a:solidFill>
                <a:sysClr val="window" lastClr="FFFFFF"/>
              </a:solidFill>
              <a:latin typeface="Calibri" panose="020F0502020204030204"/>
              <a:ea typeface="+mn-ea"/>
              <a:cs typeface="+mn-cs"/>
              <a:hlinkClick xmlns:r="http://schemas.openxmlformats.org/officeDocument/2006/relationships" r:id="rId5" tooltip="http://www.answerthepublic.com/"/>
            </a:rPr>
            <a:t>Responder ao Público</a:t>
          </a:r>
          <a:r>
            <a:rPr lang="pt-PT" sz="1800" b="0" i="0" kern="1200" dirty="0">
              <a:solidFill>
                <a:sysClr val="window" lastClr="FFFFFF"/>
              </a:solidFill>
              <a:latin typeface="Calibri" panose="020F0502020204030204"/>
              <a:ea typeface="+mn-ea"/>
              <a:cs typeface="+mn-cs"/>
            </a:rPr>
            <a:t>). </a:t>
          </a:r>
          <a:endParaRPr lang="en-US" sz="1800" kern="1200" dirty="0">
            <a:solidFill>
              <a:sysClr val="window" lastClr="FFFFFF"/>
            </a:solidFill>
            <a:latin typeface="Calibri" panose="020F0502020204030204"/>
            <a:ea typeface="+mn-ea"/>
            <a:cs typeface="+mn-cs"/>
          </a:endParaRPr>
        </a:p>
      </dsp:txBody>
      <dsp:txXfrm>
        <a:off x="3957002" y="3840063"/>
        <a:ext cx="8408631" cy="657808"/>
      </dsp:txXfrm>
    </dsp:sp>
    <dsp:sp modelId="{92D7A53C-DCA8-49B8-9FF5-7D8D08B4CB75}">
      <dsp:nvSpPr>
        <dsp:cNvPr id="0" name=""/>
        <dsp:cNvSpPr/>
      </dsp:nvSpPr>
      <dsp:spPr>
        <a:xfrm>
          <a:off x="0" y="4562671"/>
          <a:ext cx="3091408" cy="60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alibri" panose="020F0502020204030204"/>
              <a:ea typeface="+mn-ea"/>
              <a:cs typeface="+mn-cs"/>
            </a:rPr>
            <a:t>5. Escolha os seus canais e tácticas</a:t>
          </a:r>
        </a:p>
      </dsp:txBody>
      <dsp:txXfrm>
        <a:off x="0" y="4562671"/>
        <a:ext cx="3091408" cy="601425"/>
      </dsp:txXfrm>
    </dsp:sp>
    <dsp:sp modelId="{F7CA3AAA-DF8D-408F-9F5F-FEC2F6C2306D}">
      <dsp:nvSpPr>
        <dsp:cNvPr id="0" name=""/>
        <dsp:cNvSpPr/>
      </dsp:nvSpPr>
      <dsp:spPr>
        <a:xfrm>
          <a:off x="3091408" y="4562671"/>
          <a:ext cx="618281" cy="601425"/>
        </a:xfrm>
        <a:prstGeom prst="leftBrace">
          <a:avLst>
            <a:gd name="adj1" fmla="val 35000"/>
            <a:gd name="adj2" fmla="val 50000"/>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9E5D50F-BEC5-4862-AE4E-ACD9C05F38B7}">
      <dsp:nvSpPr>
        <dsp:cNvPr id="0" name=""/>
        <dsp:cNvSpPr/>
      </dsp:nvSpPr>
      <dsp:spPr>
        <a:xfrm>
          <a:off x="3957002" y="4562671"/>
          <a:ext cx="8408631" cy="601425"/>
        </a:xfrm>
        <a:prstGeom prst="rect">
          <a:avLst/>
        </a:prstGeom>
        <a:solidFill>
          <a:srgbClr val="A5A5A5">
            <a:hueOff val="1548914"/>
            <a:satOff val="57143"/>
            <a:lumOff val="-840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ysClr val="window" lastClr="FFFFFF"/>
              </a:solidFill>
              <a:latin typeface="Calibri" panose="020F0502020204030204"/>
              <a:ea typeface="+mn-ea"/>
              <a:cs typeface="+mn-cs"/>
            </a:rPr>
            <a:t>Pense e escolha </a:t>
          </a:r>
          <a:r>
            <a:rPr lang="en-US" sz="1800" b="0" i="0" kern="1200" dirty="0">
              <a:solidFill>
                <a:sysClr val="window" lastClr="FFFFFF"/>
              </a:solidFill>
              <a:latin typeface="Calibri" panose="020F0502020204030204"/>
              <a:ea typeface="+mn-ea"/>
              <a:cs typeface="+mn-cs"/>
            </a:rPr>
            <a:t>um canal que contribua para atingir o seu objetivo e meta</a:t>
          </a:r>
          <a:endParaRPr lang="en-US" sz="1800" kern="1200" dirty="0">
            <a:solidFill>
              <a:sysClr val="window" lastClr="FFFFFF"/>
            </a:solidFill>
            <a:latin typeface="Calibri" panose="020F0502020204030204"/>
            <a:ea typeface="+mn-ea"/>
            <a:cs typeface="+mn-cs"/>
          </a:endParaRPr>
        </a:p>
      </dsp:txBody>
      <dsp:txXfrm>
        <a:off x="3957002" y="4562671"/>
        <a:ext cx="8408631" cy="601425"/>
      </dsp:txXfrm>
    </dsp:sp>
    <dsp:sp modelId="{EE8D489A-3E5F-4D1C-B3B0-4229F745FB05}">
      <dsp:nvSpPr>
        <dsp:cNvPr id="0" name=""/>
        <dsp:cNvSpPr/>
      </dsp:nvSpPr>
      <dsp:spPr>
        <a:xfrm>
          <a:off x="0" y="5228896"/>
          <a:ext cx="3088389" cy="84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alibri" panose="020F0502020204030204"/>
              <a:ea typeface="+mn-ea"/>
              <a:cs typeface="+mn-cs"/>
            </a:rPr>
            <a:t>6. Estabelecer indicadores-chave de desempenho e valores de referência </a:t>
          </a:r>
        </a:p>
      </dsp:txBody>
      <dsp:txXfrm>
        <a:off x="0" y="5228896"/>
        <a:ext cx="3088389" cy="846450"/>
      </dsp:txXfrm>
    </dsp:sp>
    <dsp:sp modelId="{B3E225DD-35F7-41B5-A27B-920F6D8F25CC}">
      <dsp:nvSpPr>
        <dsp:cNvPr id="0" name=""/>
        <dsp:cNvSpPr/>
      </dsp:nvSpPr>
      <dsp:spPr>
        <a:xfrm>
          <a:off x="3088389" y="5228896"/>
          <a:ext cx="617677" cy="846450"/>
        </a:xfrm>
        <a:prstGeom prst="leftBrace">
          <a:avLst>
            <a:gd name="adj1" fmla="val 35000"/>
            <a:gd name="adj2" fmla="val 50000"/>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7CABF61-9EE7-42A4-B51C-3A9EEA85BFB4}">
      <dsp:nvSpPr>
        <dsp:cNvPr id="0" name=""/>
        <dsp:cNvSpPr/>
      </dsp:nvSpPr>
      <dsp:spPr>
        <a:xfrm>
          <a:off x="3953138" y="5228896"/>
          <a:ext cx="8400419" cy="846450"/>
        </a:xfrm>
        <a:prstGeom prst="rect">
          <a:avLst/>
        </a:prstGeom>
        <a:solidFill>
          <a:srgbClr val="A5A5A5">
            <a:hueOff val="1936142"/>
            <a:satOff val="71429"/>
            <a:lumOff val="-1050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solidFill>
                <a:sysClr val="window" lastClr="FFFFFF"/>
              </a:solidFill>
              <a:latin typeface="Calibri" panose="020F0502020204030204"/>
              <a:ea typeface="+mn-ea"/>
              <a:cs typeface="+mn-cs"/>
            </a:rPr>
            <a:t>Cada atividade em que investe deve ter um KPI claro, que é a sua medida de sucesso. </a:t>
          </a:r>
          <a:endParaRPr lang="en-US" sz="1800" kern="1200" dirty="0">
            <a:solidFill>
              <a:sysClr val="window" lastClr="FFFFFF"/>
            </a:solidFill>
            <a:latin typeface="Calibri" panose="020F0502020204030204"/>
            <a:ea typeface="+mn-ea"/>
            <a:cs typeface="+mn-cs"/>
          </a:endParaRPr>
        </a:p>
      </dsp:txBody>
      <dsp:txXfrm>
        <a:off x="3953138" y="5228896"/>
        <a:ext cx="8400419" cy="846450"/>
      </dsp:txXfrm>
    </dsp:sp>
    <dsp:sp modelId="{5FFEF054-11D5-43FA-A63E-DC7D6FC95EEA}">
      <dsp:nvSpPr>
        <dsp:cNvPr id="0" name=""/>
        <dsp:cNvSpPr/>
      </dsp:nvSpPr>
      <dsp:spPr>
        <a:xfrm>
          <a:off x="0" y="6168338"/>
          <a:ext cx="3088389" cy="60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alibri" panose="020F0502020204030204"/>
              <a:ea typeface="+mn-ea"/>
              <a:cs typeface="+mn-cs"/>
            </a:rPr>
            <a:t>7. Executar com as melhores práticas </a:t>
          </a:r>
        </a:p>
      </dsp:txBody>
      <dsp:txXfrm>
        <a:off x="0" y="6168338"/>
        <a:ext cx="3088389" cy="601425"/>
      </dsp:txXfrm>
    </dsp:sp>
    <dsp:sp modelId="{6276FD25-62BF-40D6-926E-BF652A569EFD}">
      <dsp:nvSpPr>
        <dsp:cNvPr id="0" name=""/>
        <dsp:cNvSpPr/>
      </dsp:nvSpPr>
      <dsp:spPr>
        <a:xfrm>
          <a:off x="3088389" y="6140146"/>
          <a:ext cx="617677" cy="657808"/>
        </a:xfrm>
        <a:prstGeom prst="leftBrace">
          <a:avLst>
            <a:gd name="adj1" fmla="val 35000"/>
            <a:gd name="adj2" fmla="val 50000"/>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4C7983C-309B-4E26-8C65-F6F6940CE523}">
      <dsp:nvSpPr>
        <dsp:cNvPr id="0" name=""/>
        <dsp:cNvSpPr/>
      </dsp:nvSpPr>
      <dsp:spPr>
        <a:xfrm>
          <a:off x="3953138" y="6140146"/>
          <a:ext cx="8400419" cy="657808"/>
        </a:xfrm>
        <a:prstGeom prst="rect">
          <a:avLst/>
        </a:prstGeom>
        <a:solidFill>
          <a:srgbClr val="A5A5A5">
            <a:hueOff val="2323371"/>
            <a:satOff val="85714"/>
            <a:lumOff val="-1260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solidFill>
                <a:sysClr val="window" lastClr="FFFFFF"/>
              </a:solidFill>
              <a:latin typeface="Calibri" panose="020F0502020204030204"/>
              <a:ea typeface="+mn-ea"/>
              <a:cs typeface="+mn-cs"/>
            </a:rPr>
            <a:t>O marketing digital está em constante evolução, pelo que é importante estar atualizado sobre as tendências.</a:t>
          </a:r>
          <a:endParaRPr lang="en-US" sz="1800" kern="1200" dirty="0">
            <a:solidFill>
              <a:sysClr val="window" lastClr="FFFFFF"/>
            </a:solidFill>
            <a:latin typeface="Calibri" panose="020F0502020204030204"/>
            <a:ea typeface="+mn-ea"/>
            <a:cs typeface="+mn-cs"/>
          </a:endParaRPr>
        </a:p>
      </dsp:txBody>
      <dsp:txXfrm>
        <a:off x="3953138" y="6140146"/>
        <a:ext cx="8400419" cy="657808"/>
      </dsp:txXfrm>
    </dsp:sp>
    <dsp:sp modelId="{772B6415-2551-4D20-A48F-40B30860AD07}">
      <dsp:nvSpPr>
        <dsp:cNvPr id="0" name=""/>
        <dsp:cNvSpPr/>
      </dsp:nvSpPr>
      <dsp:spPr>
        <a:xfrm>
          <a:off x="0" y="7285980"/>
          <a:ext cx="3088389"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alibri" panose="020F0502020204030204"/>
              <a:ea typeface="+mn-ea"/>
              <a:cs typeface="+mn-cs"/>
            </a:rPr>
            <a:t>8. Analisar e ajustar</a:t>
          </a:r>
        </a:p>
      </dsp:txBody>
      <dsp:txXfrm>
        <a:off x="0" y="7285980"/>
        <a:ext cx="3088389" cy="356400"/>
      </dsp:txXfrm>
    </dsp:sp>
    <dsp:sp modelId="{6119BBA6-DFF5-49C0-A011-6E9B525E3CFC}">
      <dsp:nvSpPr>
        <dsp:cNvPr id="0" name=""/>
        <dsp:cNvSpPr/>
      </dsp:nvSpPr>
      <dsp:spPr>
        <a:xfrm>
          <a:off x="3088389" y="6862755"/>
          <a:ext cx="617677" cy="1202850"/>
        </a:xfrm>
        <a:prstGeom prst="leftBrace">
          <a:avLst>
            <a:gd name="adj1" fmla="val 35000"/>
            <a:gd name="adj2" fmla="val 50000"/>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7B5E949-677A-476E-B407-675728B5A28B}">
      <dsp:nvSpPr>
        <dsp:cNvPr id="0" name=""/>
        <dsp:cNvSpPr/>
      </dsp:nvSpPr>
      <dsp:spPr>
        <a:xfrm>
          <a:off x="3953138" y="6862755"/>
          <a:ext cx="8400419" cy="1202850"/>
        </a:xfrm>
        <a:prstGeom prst="rect">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ysClr val="window" lastClr="FFFFFF"/>
              </a:solidFill>
              <a:latin typeface="Calibri" panose="020F0502020204030204"/>
              <a:ea typeface="+mn-ea"/>
              <a:cs typeface="+mn-cs"/>
            </a:rPr>
            <a:t>É muito importante fazer mudanças e ajustamentos sempre que necessário. </a:t>
          </a:r>
          <a:r>
            <a:rPr lang="en-US" sz="1800" b="0" i="0" kern="1200" dirty="0">
              <a:solidFill>
                <a:sysClr val="window" lastClr="FFFFFF"/>
              </a:solidFill>
              <a:latin typeface="Calibri" panose="020F0502020204030204"/>
              <a:ea typeface="+mn-ea"/>
              <a:cs typeface="+mn-cs"/>
            </a:rPr>
            <a:t>Não é necessário criar um plano fixo e mantê-lo.</a:t>
          </a:r>
          <a:endParaRPr lang="en-US" sz="1800" kern="1200" dirty="0">
            <a:solidFill>
              <a:sysClr val="window" lastClr="FFFFFF"/>
            </a:solidFill>
            <a:latin typeface="Calibri" panose="020F0502020204030204"/>
            <a:ea typeface="+mn-ea"/>
            <a:cs typeface="+mn-cs"/>
          </a:endParaRPr>
        </a:p>
        <a:p>
          <a:pPr marL="171450" lvl="1" indent="-171450" algn="l" defTabSz="800100">
            <a:lnSpc>
              <a:spcPct val="90000"/>
            </a:lnSpc>
            <a:spcBef>
              <a:spcPct val="0"/>
            </a:spcBef>
            <a:spcAft>
              <a:spcPct val="15000"/>
            </a:spcAft>
            <a:buChar char="•"/>
          </a:pPr>
          <a:r>
            <a:rPr lang="en-US" sz="1800" b="0" i="0" kern="1200" dirty="0">
              <a:solidFill>
                <a:sysClr val="window" lastClr="FFFFFF"/>
              </a:solidFill>
              <a:latin typeface="Calibri" panose="020F0502020204030204"/>
              <a:ea typeface="+mn-ea"/>
              <a:cs typeface="+mn-cs"/>
            </a:rPr>
            <a:t>Uma estratégia bem orientada significa que sabe claramente como cada parte do seu plano está a contribuir para os seus objectivos e a fazer avançar a sua empresa.</a:t>
          </a:r>
          <a:endParaRPr lang="en-US" sz="1800" kern="1200" dirty="0">
            <a:solidFill>
              <a:sysClr val="window" lastClr="FFFFFF"/>
            </a:solidFill>
            <a:latin typeface="Calibri" panose="020F0502020204030204"/>
            <a:ea typeface="+mn-ea"/>
            <a:cs typeface="+mn-cs"/>
          </a:endParaRPr>
        </a:p>
      </dsp:txBody>
      <dsp:txXfrm>
        <a:off x="3953138" y="6862755"/>
        <a:ext cx="8400419" cy="120285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143000" y="685800"/>
            <a:ext cx="4572000" cy="3429000"/>
          </a:xfrm>
          <a:prstGeom prst="rect">
            <a:avLst/>
          </a:prstGeom>
        </p:spPr>
        <p:txBody>
          <a:bodyPr/>
          <a:lstStyle/>
          <a:p>
            <a:endParaRPr/>
          </a:p>
        </p:txBody>
      </p:sp>
      <p:sp>
        <p:nvSpPr>
          <p:cNvPr id="159" name="Shape 15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1767019" y="13978236"/>
            <a:ext cx="18741762" cy="744419"/>
          </a:xfrm>
          <a:prstGeom prst="rect">
            <a:avLst/>
          </a:prstGeom>
        </p:spPr>
        <p:txBody>
          <a:bodyPr anchor="b"/>
          <a:lstStyle>
            <a:lvl1pPr marL="0" indent="0" defTabSz="947796">
              <a:lnSpc>
                <a:spcPct val="100000"/>
              </a:lnSpc>
              <a:spcBef>
                <a:spcPts val="0"/>
              </a:spcBef>
              <a:buSzTx/>
              <a:buNone/>
              <a:defRPr sz="3800" b="1"/>
            </a:lvl1pPr>
          </a:lstStyle>
          <a:p>
            <a:r>
              <a:t>Autor y fecha</a:t>
            </a:r>
          </a:p>
        </p:txBody>
      </p:sp>
      <p:sp>
        <p:nvSpPr>
          <p:cNvPr id="12" name="Título de la presentación"/>
          <p:cNvSpPr txBox="1">
            <a:spLocks noGrp="1"/>
          </p:cNvSpPr>
          <p:nvPr>
            <p:ph type="title" hasCustomPrompt="1"/>
          </p:nvPr>
        </p:nvSpPr>
        <p:spPr>
          <a:xfrm>
            <a:off x="1767019" y="2993760"/>
            <a:ext cx="18743790" cy="5331355"/>
          </a:xfrm>
          <a:prstGeom prst="rect">
            <a:avLst/>
          </a:prstGeom>
        </p:spPr>
        <p:txBody>
          <a:bodyPr anchor="b"/>
          <a:lstStyle>
            <a:lvl1pPr>
              <a:defRPr sz="13200" spc="-264"/>
            </a:lvl1pPr>
          </a:lstStyle>
          <a:p>
            <a:r>
              <a:t>Título de la presentación</a:t>
            </a:r>
          </a:p>
        </p:txBody>
      </p:sp>
      <p:sp>
        <p:nvSpPr>
          <p:cNvPr id="13" name="Nivel de texto 1…"/>
          <p:cNvSpPr txBox="1">
            <a:spLocks noGrp="1"/>
          </p:cNvSpPr>
          <p:nvPr>
            <p:ph type="body" sz="quarter" idx="1" hasCustomPrompt="1"/>
          </p:nvPr>
        </p:nvSpPr>
        <p:spPr>
          <a:xfrm>
            <a:off x="1767019" y="8243093"/>
            <a:ext cx="18741762" cy="2351478"/>
          </a:xfrm>
          <a:prstGeom prst="rect">
            <a:avLst/>
          </a:prstGeom>
        </p:spPr>
        <p:txBody>
          <a:bodyPr/>
          <a:lstStyle>
            <a:lvl1pPr marL="0" indent="0" defTabSz="947796">
              <a:lnSpc>
                <a:spcPct val="100000"/>
              </a:lnSpc>
              <a:spcBef>
                <a:spcPts val="0"/>
              </a:spcBef>
              <a:buSzTx/>
              <a:buNone/>
              <a:defRPr sz="6000" b="1"/>
            </a:lvl1pPr>
            <a:lvl2pPr marL="0" indent="457200" defTabSz="947796">
              <a:lnSpc>
                <a:spcPct val="100000"/>
              </a:lnSpc>
              <a:spcBef>
                <a:spcPts val="0"/>
              </a:spcBef>
              <a:buSzTx/>
              <a:buNone/>
              <a:defRPr sz="6000" b="1"/>
            </a:lvl2pPr>
            <a:lvl3pPr marL="0" indent="914400" defTabSz="947796">
              <a:lnSpc>
                <a:spcPct val="100000"/>
              </a:lnSpc>
              <a:spcBef>
                <a:spcPts val="0"/>
              </a:spcBef>
              <a:buSzTx/>
              <a:buNone/>
              <a:defRPr sz="6000" b="1"/>
            </a:lvl3pPr>
            <a:lvl4pPr marL="0" indent="1371600" defTabSz="947796">
              <a:lnSpc>
                <a:spcPct val="100000"/>
              </a:lnSpc>
              <a:spcBef>
                <a:spcPts val="0"/>
              </a:spcBef>
              <a:buSzTx/>
              <a:buNone/>
              <a:defRPr sz="6000" b="1"/>
            </a:lvl4pPr>
            <a:lvl5pPr marL="0" indent="1828800" defTabSz="947796">
              <a:lnSpc>
                <a:spcPct val="100000"/>
              </a:lnSpc>
              <a:spcBef>
                <a:spcPts val="0"/>
              </a:spcBef>
              <a:buSzTx/>
              <a:buNone/>
              <a:defRPr sz="6000" b="1"/>
            </a:lvl5pPr>
          </a:lstStyle>
          <a:p>
            <a:r>
              <a:t>Subtítulo de la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xfrm>
            <a:off x="10908305" y="14889207"/>
            <a:ext cx="459190" cy="46173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claración">
    <p:spTree>
      <p:nvGrpSpPr>
        <p:cNvPr id="1" name=""/>
        <p:cNvGrpSpPr/>
        <p:nvPr/>
      </p:nvGrpSpPr>
      <p:grpSpPr>
        <a:xfrm>
          <a:off x="0" y="0"/>
          <a:ext cx="0" cy="0"/>
          <a:chOff x="0" y="0"/>
          <a:chExt cx="0" cy="0"/>
        </a:xfrm>
      </p:grpSpPr>
      <p:sp>
        <p:nvSpPr>
          <p:cNvPr id="98" name="Nivel de texto 1…"/>
          <p:cNvSpPr txBox="1">
            <a:spLocks noGrp="1"/>
          </p:cNvSpPr>
          <p:nvPr>
            <p:ph type="body" sz="half" idx="1" hasCustomPrompt="1"/>
          </p:nvPr>
        </p:nvSpPr>
        <p:spPr>
          <a:xfrm>
            <a:off x="1767019" y="5761963"/>
            <a:ext cx="18741762" cy="4226637"/>
          </a:xfrm>
          <a:prstGeom prst="rect">
            <a:avLst/>
          </a:prstGeom>
        </p:spPr>
        <p:txBody>
          <a:bodyPr anchor="ctr"/>
          <a:lstStyle>
            <a:lvl1pPr marL="0" indent="0" algn="ctr">
              <a:lnSpc>
                <a:spcPct val="80000"/>
              </a:lnSpc>
              <a:spcBef>
                <a:spcPts val="0"/>
              </a:spcBef>
              <a:buSzTx/>
              <a:buNone/>
              <a:defRPr sz="13200" spc="-264">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3200" spc="-264">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3200" spc="-264">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3200" spc="-264">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3200" spc="-264">
                <a:latin typeface="Helvetica Neue Medium"/>
                <a:ea typeface="Helvetica Neue Medium"/>
                <a:cs typeface="Helvetica Neue Medium"/>
                <a:sym typeface="Helvetica Neue Medium"/>
              </a:defRPr>
            </a:lvl5pPr>
          </a:lstStyle>
          <a:p>
            <a:r>
              <a:t>Declaración</a:t>
            </a:r>
          </a:p>
          <a:p>
            <a:pPr lvl="1"/>
            <a:endParaRPr/>
          </a:p>
          <a:p>
            <a:pPr lvl="2"/>
            <a:endParaRPr/>
          </a:p>
          <a:p>
            <a:pPr lvl="3"/>
            <a:endParaRPr/>
          </a:p>
          <a:p>
            <a:pPr lvl="4"/>
            <a:endParaRPr/>
          </a:p>
        </p:txBody>
      </p:sp>
      <p:sp>
        <p:nvSpPr>
          <p:cNvPr id="9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ato importante">
    <p:spTree>
      <p:nvGrpSpPr>
        <p:cNvPr id="1" name=""/>
        <p:cNvGrpSpPr/>
        <p:nvPr/>
      </p:nvGrpSpPr>
      <p:grpSpPr>
        <a:xfrm>
          <a:off x="0" y="0"/>
          <a:ext cx="0" cy="0"/>
          <a:chOff x="0" y="0"/>
          <a:chExt cx="0" cy="0"/>
        </a:xfrm>
      </p:grpSpPr>
      <p:sp>
        <p:nvSpPr>
          <p:cNvPr id="106" name="Información fáctica"/>
          <p:cNvSpPr txBox="1">
            <a:spLocks noGrp="1"/>
          </p:cNvSpPr>
          <p:nvPr>
            <p:ph type="body" sz="quarter" idx="21" hasCustomPrompt="1"/>
          </p:nvPr>
        </p:nvSpPr>
        <p:spPr>
          <a:xfrm>
            <a:off x="1767019" y="10026529"/>
            <a:ext cx="18741761" cy="1084680"/>
          </a:xfrm>
          <a:prstGeom prst="rect">
            <a:avLst/>
          </a:prstGeom>
        </p:spPr>
        <p:txBody>
          <a:bodyPr/>
          <a:lstStyle>
            <a:lvl1pPr marL="0" indent="0" algn="ctr">
              <a:lnSpc>
                <a:spcPct val="100000"/>
              </a:lnSpc>
              <a:spcBef>
                <a:spcPts val="0"/>
              </a:spcBef>
              <a:buSzTx/>
              <a:buNone/>
              <a:defRPr sz="6000" b="1"/>
            </a:lvl1pPr>
          </a:lstStyle>
          <a:p>
            <a:r>
              <a:t>Información fáctica</a:t>
            </a:r>
          </a:p>
        </p:txBody>
      </p:sp>
      <p:sp>
        <p:nvSpPr>
          <p:cNvPr id="107" name="Nivel de texto 1…"/>
          <p:cNvSpPr txBox="1">
            <a:spLocks noGrp="1"/>
          </p:cNvSpPr>
          <p:nvPr>
            <p:ph type="body" idx="1" hasCustomPrompt="1"/>
          </p:nvPr>
        </p:nvSpPr>
        <p:spPr>
          <a:xfrm>
            <a:off x="1767019" y="1613076"/>
            <a:ext cx="18741762" cy="8413454"/>
          </a:xfrm>
          <a:prstGeom prst="rect">
            <a:avLst/>
          </a:prstGeom>
        </p:spPr>
        <p:txBody>
          <a:bodyPr anchor="b"/>
          <a:lstStyle>
            <a:lvl1pPr marL="0" indent="0" algn="ctr">
              <a:lnSpc>
                <a:spcPct val="80000"/>
              </a:lnSpc>
              <a:spcBef>
                <a:spcPts val="0"/>
              </a:spcBef>
              <a:buSzTx/>
              <a:buNone/>
              <a:defRPr sz="28400" b="1" spc="-284"/>
            </a:lvl1pPr>
            <a:lvl2pPr marL="0" indent="457200" algn="ctr">
              <a:lnSpc>
                <a:spcPct val="80000"/>
              </a:lnSpc>
              <a:spcBef>
                <a:spcPts val="0"/>
              </a:spcBef>
              <a:buSzTx/>
              <a:buNone/>
              <a:defRPr sz="28400" b="1" spc="-284"/>
            </a:lvl2pPr>
            <a:lvl3pPr marL="0" indent="914400" algn="ctr">
              <a:lnSpc>
                <a:spcPct val="80000"/>
              </a:lnSpc>
              <a:spcBef>
                <a:spcPts val="0"/>
              </a:spcBef>
              <a:buSzTx/>
              <a:buNone/>
              <a:defRPr sz="28400" b="1" spc="-284"/>
            </a:lvl3pPr>
            <a:lvl4pPr marL="0" indent="1371600" algn="ctr">
              <a:lnSpc>
                <a:spcPct val="80000"/>
              </a:lnSpc>
              <a:spcBef>
                <a:spcPts val="0"/>
              </a:spcBef>
              <a:buSzTx/>
              <a:buNone/>
              <a:defRPr sz="28400" b="1" spc="-284"/>
            </a:lvl4pPr>
            <a:lvl5pPr marL="0" indent="1828800" algn="ctr">
              <a:lnSpc>
                <a:spcPct val="80000"/>
              </a:lnSpc>
              <a:spcBef>
                <a:spcPts val="0"/>
              </a:spcBef>
              <a:buSzTx/>
              <a:buNone/>
              <a:defRPr sz="28400" b="1" spc="-284"/>
            </a:lvl5pPr>
          </a:lstStyle>
          <a:p>
            <a:r>
              <a:t>100 %</a:t>
            </a:r>
          </a:p>
          <a:p>
            <a:pPr lvl="1"/>
            <a:endParaRPr/>
          </a:p>
          <a:p>
            <a:pPr lvl="2"/>
            <a:endParaRPr/>
          </a:p>
          <a:p>
            <a:pPr lvl="3"/>
            <a:endParaRPr/>
          </a:p>
          <a:p>
            <a:pPr lvl="4"/>
            <a:endParaRPr/>
          </a:p>
        </p:txBody>
      </p:sp>
      <p:sp>
        <p:nvSpPr>
          <p:cNvPr id="10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115" name="Nivel de texto 1…"/>
          <p:cNvSpPr txBox="1">
            <a:spLocks noGrp="1"/>
          </p:cNvSpPr>
          <p:nvPr>
            <p:ph type="body" sz="quarter" idx="1" hasCustomPrompt="1"/>
          </p:nvPr>
        </p:nvSpPr>
        <p:spPr>
          <a:xfrm>
            <a:off x="1828535" y="6008025"/>
            <a:ext cx="18618731" cy="3752455"/>
          </a:xfrm>
          <a:prstGeom prst="rect">
            <a:avLst/>
          </a:prstGeom>
        </p:spPr>
        <p:txBody>
          <a:bodyPr anchor="ctr"/>
          <a:lstStyle>
            <a:lvl1pPr marL="738187" indent="-553640">
              <a:spcBef>
                <a:spcPts val="0"/>
              </a:spcBef>
              <a:buSzTx/>
              <a:buNone/>
              <a:defRPr sz="9600" spc="-192">
                <a:latin typeface="Helvetica Neue Medium"/>
                <a:ea typeface="Helvetica Neue Medium"/>
                <a:cs typeface="Helvetica Neue Medium"/>
                <a:sym typeface="Helvetica Neue Medium"/>
              </a:defRPr>
            </a:lvl1pPr>
            <a:lvl2pPr marL="738187" indent="-96440">
              <a:spcBef>
                <a:spcPts val="0"/>
              </a:spcBef>
              <a:buSzTx/>
              <a:buNone/>
              <a:defRPr sz="9600" spc="-192">
                <a:latin typeface="Helvetica Neue Medium"/>
                <a:ea typeface="Helvetica Neue Medium"/>
                <a:cs typeface="Helvetica Neue Medium"/>
                <a:sym typeface="Helvetica Neue Medium"/>
              </a:defRPr>
            </a:lvl2pPr>
            <a:lvl3pPr marL="738187" indent="360759">
              <a:spcBef>
                <a:spcPts val="0"/>
              </a:spcBef>
              <a:buSzTx/>
              <a:buNone/>
              <a:defRPr sz="9600" spc="-192">
                <a:latin typeface="Helvetica Neue Medium"/>
                <a:ea typeface="Helvetica Neue Medium"/>
                <a:cs typeface="Helvetica Neue Medium"/>
                <a:sym typeface="Helvetica Neue Medium"/>
              </a:defRPr>
            </a:lvl3pPr>
            <a:lvl4pPr marL="738187" indent="817959">
              <a:spcBef>
                <a:spcPts val="0"/>
              </a:spcBef>
              <a:buSzTx/>
              <a:buNone/>
              <a:defRPr sz="9600" spc="-192">
                <a:latin typeface="Helvetica Neue Medium"/>
                <a:ea typeface="Helvetica Neue Medium"/>
                <a:cs typeface="Helvetica Neue Medium"/>
                <a:sym typeface="Helvetica Neue Medium"/>
              </a:defRPr>
            </a:lvl4pPr>
            <a:lvl5pPr marL="738187" indent="1275159">
              <a:spcBef>
                <a:spcPts val="0"/>
              </a:spcBef>
              <a:buSzTx/>
              <a:buNone/>
              <a:defRPr sz="9600" spc="-192">
                <a:latin typeface="Helvetica Neue Medium"/>
                <a:ea typeface="Helvetica Neue Medium"/>
                <a:cs typeface="Helvetica Neue Medium"/>
                <a:sym typeface="Helvetica Neue Medium"/>
              </a:defRPr>
            </a:lvl5pPr>
          </a:lstStyle>
          <a:p>
            <a:r>
              <a:t>“Cita destacable”</a:t>
            </a:r>
          </a:p>
          <a:p>
            <a:pPr lvl="1"/>
            <a:endParaRPr/>
          </a:p>
          <a:p>
            <a:pPr lvl="2"/>
            <a:endParaRPr/>
          </a:p>
          <a:p>
            <a:pPr lvl="3"/>
            <a:endParaRPr/>
          </a:p>
          <a:p>
            <a:pPr lvl="4"/>
            <a:endParaRPr/>
          </a:p>
        </p:txBody>
      </p:sp>
      <p:sp>
        <p:nvSpPr>
          <p:cNvPr id="116" name="Atribución"/>
          <p:cNvSpPr txBox="1">
            <a:spLocks noGrp="1"/>
          </p:cNvSpPr>
          <p:nvPr>
            <p:ph type="body" sz="quarter" idx="21" hasCustomPrompt="1"/>
          </p:nvPr>
        </p:nvSpPr>
        <p:spPr>
          <a:xfrm>
            <a:off x="2607733" y="10375635"/>
            <a:ext cx="17839532" cy="744419"/>
          </a:xfrm>
          <a:prstGeom prst="rect">
            <a:avLst/>
          </a:prstGeom>
        </p:spPr>
        <p:txBody>
          <a:bodyPr/>
          <a:lstStyle>
            <a:lvl1pPr marL="0" indent="0" defTabSz="947796">
              <a:lnSpc>
                <a:spcPct val="100000"/>
              </a:lnSpc>
              <a:spcBef>
                <a:spcPts val="0"/>
              </a:spcBef>
              <a:buSzTx/>
              <a:buNone/>
              <a:defRPr sz="3800" b="1"/>
            </a:lvl1pPr>
          </a:lstStyle>
          <a:p>
            <a:r>
              <a:t>Atribución</a:t>
            </a:r>
          </a:p>
        </p:txBody>
      </p:sp>
      <p:sp>
        <p:nvSpPr>
          <p:cNvPr id="11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124" name="Cuenco de pappardelle con mantequilla de perejil, avellanas tostadas y lascas de queso parmesano"/>
          <p:cNvSpPr>
            <a:spLocks noGrp="1"/>
          </p:cNvSpPr>
          <p:nvPr>
            <p:ph type="pic" idx="21"/>
          </p:nvPr>
        </p:nvSpPr>
        <p:spPr>
          <a:xfrm>
            <a:off x="-2723622" y="1110119"/>
            <a:ext cx="18027130" cy="13520348"/>
          </a:xfrm>
          <a:prstGeom prst="rect">
            <a:avLst/>
          </a:prstGeom>
        </p:spPr>
        <p:txBody>
          <a:bodyPr lIns="91439" tIns="45719" rIns="91439" bIns="45719">
            <a:noAutofit/>
          </a:bodyPr>
          <a:lstStyle/>
          <a:p>
            <a:endParaRPr/>
          </a:p>
        </p:txBody>
      </p:sp>
      <p:sp>
        <p:nvSpPr>
          <p:cNvPr id="125" name="Cuenco de ensalada con arroz frito, huevos duros y palillos"/>
          <p:cNvSpPr>
            <a:spLocks noGrp="1"/>
          </p:cNvSpPr>
          <p:nvPr>
            <p:ph type="pic" sz="quarter" idx="22"/>
          </p:nvPr>
        </p:nvSpPr>
        <p:spPr>
          <a:xfrm>
            <a:off x="11291689" y="471619"/>
            <a:ext cx="9268355" cy="7414685"/>
          </a:xfrm>
          <a:prstGeom prst="rect">
            <a:avLst/>
          </a:prstGeom>
        </p:spPr>
        <p:txBody>
          <a:bodyPr lIns="91439" tIns="45719" rIns="91439" bIns="45719">
            <a:noAutofit/>
          </a:bodyPr>
          <a:lstStyle/>
          <a:p>
            <a:endParaRPr/>
          </a:p>
        </p:txBody>
      </p:sp>
      <p:sp>
        <p:nvSpPr>
          <p:cNvPr id="126" name="Cuenco con pasteles de salmón, ensalada y hummus"/>
          <p:cNvSpPr>
            <a:spLocks noGrp="1"/>
          </p:cNvSpPr>
          <p:nvPr>
            <p:ph type="pic" idx="23"/>
          </p:nvPr>
        </p:nvSpPr>
        <p:spPr>
          <a:xfrm>
            <a:off x="8687527" y="4439157"/>
            <a:ext cx="12815757" cy="14915966"/>
          </a:xfrm>
          <a:prstGeom prst="rect">
            <a:avLst/>
          </a:prstGeom>
        </p:spPr>
        <p:txBody>
          <a:bodyPr lIns="91439" tIns="45719" rIns="91439" bIns="45719">
            <a:noAutofit/>
          </a:bodyPr>
          <a:lstStyle/>
          <a:p>
            <a:endParaRPr/>
          </a:p>
        </p:txBody>
      </p:sp>
      <p:sp>
        <p:nvSpPr>
          <p:cNvPr id="12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Cuenco de ensalada con arroz frito, huevos duros y palillos"/>
          <p:cNvSpPr>
            <a:spLocks noGrp="1"/>
          </p:cNvSpPr>
          <p:nvPr>
            <p:ph type="pic" idx="21"/>
          </p:nvPr>
        </p:nvSpPr>
        <p:spPr>
          <a:xfrm>
            <a:off x="-1001184" y="-1701933"/>
            <a:ext cx="23293919" cy="18635135"/>
          </a:xfrm>
          <a:prstGeom prst="rect">
            <a:avLst/>
          </a:prstGeom>
        </p:spPr>
        <p:txBody>
          <a:bodyPr lIns="91439" tIns="45719" rIns="91439" bIns="45719">
            <a:noAutofit/>
          </a:bodyPr>
          <a:lstStyle/>
          <a:p>
            <a:endParaRPr/>
          </a:p>
        </p:txBody>
      </p:sp>
      <p:sp>
        <p:nvSpPr>
          <p:cNvPr id="135" name="Número de diapositiva"/>
          <p:cNvSpPr txBox="1">
            <a:spLocks noGrp="1"/>
          </p:cNvSpPr>
          <p:nvPr>
            <p:ph type="sldNum" sz="quarter" idx="2"/>
          </p:nvPr>
        </p:nvSpPr>
        <p:spPr>
          <a:xfrm>
            <a:off x="10908305" y="14889207"/>
            <a:ext cx="459190" cy="461731"/>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42"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foto">
    <p:spTree>
      <p:nvGrpSpPr>
        <p:cNvPr id="1" name=""/>
        <p:cNvGrpSpPr/>
        <p:nvPr/>
      </p:nvGrpSpPr>
      <p:grpSpPr>
        <a:xfrm>
          <a:off x="0" y="0"/>
          <a:ext cx="0" cy="0"/>
          <a:chOff x="0" y="0"/>
          <a:chExt cx="0" cy="0"/>
        </a:xfrm>
      </p:grpSpPr>
      <p:sp>
        <p:nvSpPr>
          <p:cNvPr id="21" name="Aguacates y limas"/>
          <p:cNvSpPr>
            <a:spLocks noGrp="1"/>
          </p:cNvSpPr>
          <p:nvPr>
            <p:ph type="pic" idx="21"/>
          </p:nvPr>
        </p:nvSpPr>
        <p:spPr>
          <a:xfrm>
            <a:off x="30911" y="-1478787"/>
            <a:ext cx="28797146" cy="17247294"/>
          </a:xfrm>
          <a:prstGeom prst="rect">
            <a:avLst/>
          </a:prstGeom>
        </p:spPr>
        <p:txBody>
          <a:bodyPr lIns="91439" tIns="45719" rIns="91439" bIns="45719">
            <a:noAutofit/>
          </a:bodyPr>
          <a:lstStyle/>
          <a:p>
            <a:endParaRPr/>
          </a:p>
        </p:txBody>
      </p:sp>
      <p:sp>
        <p:nvSpPr>
          <p:cNvPr id="22" name="Título de la presentación"/>
          <p:cNvSpPr txBox="1">
            <a:spLocks noGrp="1"/>
          </p:cNvSpPr>
          <p:nvPr>
            <p:ph type="title" hasCustomPrompt="1"/>
          </p:nvPr>
        </p:nvSpPr>
        <p:spPr>
          <a:xfrm>
            <a:off x="1767019" y="8366125"/>
            <a:ext cx="18741762" cy="5331355"/>
          </a:xfrm>
          <a:prstGeom prst="rect">
            <a:avLst/>
          </a:prstGeom>
        </p:spPr>
        <p:txBody>
          <a:bodyPr anchor="b"/>
          <a:lstStyle>
            <a:lvl1pPr>
              <a:defRPr sz="13200" spc="-264"/>
            </a:lvl1pPr>
          </a:lstStyle>
          <a:p>
            <a:r>
              <a:t>Título de la presentación</a:t>
            </a:r>
          </a:p>
        </p:txBody>
      </p:sp>
      <p:sp>
        <p:nvSpPr>
          <p:cNvPr id="23" name="Nivel de texto 1…"/>
          <p:cNvSpPr txBox="1">
            <a:spLocks noGrp="1"/>
          </p:cNvSpPr>
          <p:nvPr>
            <p:ph type="body" sz="quarter" idx="1" hasCustomPrompt="1"/>
          </p:nvPr>
        </p:nvSpPr>
        <p:spPr>
          <a:xfrm>
            <a:off x="1767019" y="13615458"/>
            <a:ext cx="18741762" cy="1113691"/>
          </a:xfrm>
          <a:prstGeom prst="rect">
            <a:avLst/>
          </a:prstGeom>
        </p:spPr>
        <p:txBody>
          <a:bodyPr/>
          <a:lstStyle>
            <a:lvl1pPr marL="0" indent="0" defTabSz="947796">
              <a:lnSpc>
                <a:spcPct val="100000"/>
              </a:lnSpc>
              <a:spcBef>
                <a:spcPts val="0"/>
              </a:spcBef>
              <a:buSzTx/>
              <a:buNone/>
              <a:defRPr sz="6000" b="1"/>
            </a:lvl1pPr>
            <a:lvl2pPr marL="0" indent="457200" defTabSz="947796">
              <a:lnSpc>
                <a:spcPct val="100000"/>
              </a:lnSpc>
              <a:spcBef>
                <a:spcPts val="0"/>
              </a:spcBef>
              <a:buSzTx/>
              <a:buNone/>
              <a:defRPr sz="6000" b="1"/>
            </a:lvl2pPr>
            <a:lvl3pPr marL="0" indent="914400" defTabSz="947796">
              <a:lnSpc>
                <a:spcPct val="100000"/>
              </a:lnSpc>
              <a:spcBef>
                <a:spcPts val="0"/>
              </a:spcBef>
              <a:buSzTx/>
              <a:buNone/>
              <a:defRPr sz="6000" b="1"/>
            </a:lvl3pPr>
            <a:lvl4pPr marL="0" indent="1371600" defTabSz="947796">
              <a:lnSpc>
                <a:spcPct val="100000"/>
              </a:lnSpc>
              <a:spcBef>
                <a:spcPts val="0"/>
              </a:spcBef>
              <a:buSzTx/>
              <a:buNone/>
              <a:defRPr sz="6000" b="1"/>
            </a:lvl4pPr>
            <a:lvl5pPr marL="0" indent="1828800" defTabSz="947796">
              <a:lnSpc>
                <a:spcPct val="100000"/>
              </a:lnSpc>
              <a:spcBef>
                <a:spcPts val="0"/>
              </a:spcBef>
              <a:buSzTx/>
              <a:buNone/>
              <a:defRPr sz="6000" b="1"/>
            </a:lvl5pPr>
          </a:lstStyle>
          <a:p>
            <a:r>
              <a:t>Subtítulo de la presentación</a:t>
            </a:r>
          </a:p>
          <a:p>
            <a:pPr lvl="1"/>
            <a:endParaRPr/>
          </a:p>
          <a:p>
            <a:pPr lvl="2"/>
            <a:endParaRPr/>
          </a:p>
          <a:p>
            <a:pPr lvl="3"/>
            <a:endParaRPr/>
          </a:p>
          <a:p>
            <a:pPr lvl="4"/>
            <a:endParaRPr/>
          </a:p>
        </p:txBody>
      </p:sp>
      <p:sp>
        <p:nvSpPr>
          <p:cNvPr id="24" name="Autor y fecha"/>
          <p:cNvSpPr txBox="1">
            <a:spLocks noGrp="1"/>
          </p:cNvSpPr>
          <p:nvPr>
            <p:ph type="body" sz="quarter" idx="22" hasCustomPrompt="1"/>
          </p:nvPr>
        </p:nvSpPr>
        <p:spPr>
          <a:xfrm>
            <a:off x="1767019" y="922734"/>
            <a:ext cx="18741762" cy="744418"/>
          </a:xfrm>
          <a:prstGeom prst="rect">
            <a:avLst/>
          </a:prstGeom>
        </p:spPr>
        <p:txBody>
          <a:bodyPr/>
          <a:lstStyle>
            <a:lvl1pPr marL="0" indent="0" defTabSz="947796">
              <a:lnSpc>
                <a:spcPct val="100000"/>
              </a:lnSpc>
              <a:spcBef>
                <a:spcPts val="0"/>
              </a:spcBef>
              <a:buSzTx/>
              <a:buNone/>
              <a:defRPr sz="3800" b="1"/>
            </a:lvl1pPr>
          </a:lstStyle>
          <a:p>
            <a:r>
              <a:t>Autor y fecha</a:t>
            </a:r>
          </a:p>
        </p:txBody>
      </p:sp>
      <p:sp>
        <p:nvSpPr>
          <p:cNvPr id="25" name="Número de diapositiva"/>
          <p:cNvSpPr txBox="1">
            <a:spLocks noGrp="1"/>
          </p:cNvSpPr>
          <p:nvPr>
            <p:ph type="sldNum" sz="quarter" idx="2"/>
          </p:nvPr>
        </p:nvSpPr>
        <p:spPr>
          <a:xfrm>
            <a:off x="10902727" y="14889207"/>
            <a:ext cx="459191" cy="46173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foto alt.">
    <p:spTree>
      <p:nvGrpSpPr>
        <p:cNvPr id="1" name=""/>
        <p:cNvGrpSpPr/>
        <p:nvPr/>
      </p:nvGrpSpPr>
      <p:grpSpPr>
        <a:xfrm>
          <a:off x="0" y="0"/>
          <a:ext cx="0" cy="0"/>
          <a:chOff x="0" y="0"/>
          <a:chExt cx="0" cy="0"/>
        </a:xfrm>
      </p:grpSpPr>
      <p:sp>
        <p:nvSpPr>
          <p:cNvPr id="32" name="Cuenco con pasteles de salmón, ensalada y hummus"/>
          <p:cNvSpPr>
            <a:spLocks noGrp="1"/>
          </p:cNvSpPr>
          <p:nvPr>
            <p:ph type="pic" idx="21"/>
          </p:nvPr>
        </p:nvSpPr>
        <p:spPr>
          <a:xfrm>
            <a:off x="9227411" y="799702"/>
            <a:ext cx="12180094" cy="14176136"/>
          </a:xfrm>
          <a:prstGeom prst="rect">
            <a:avLst/>
          </a:prstGeom>
        </p:spPr>
        <p:txBody>
          <a:bodyPr lIns="91439" tIns="45719" rIns="91439" bIns="45719">
            <a:noAutofit/>
          </a:bodyPr>
          <a:lstStyle/>
          <a:p>
            <a:endParaRPr/>
          </a:p>
        </p:txBody>
      </p:sp>
      <p:sp>
        <p:nvSpPr>
          <p:cNvPr id="33" name="Nivel de texto 1…"/>
          <p:cNvSpPr txBox="1">
            <a:spLocks noGrp="1"/>
          </p:cNvSpPr>
          <p:nvPr>
            <p:ph type="body" sz="quarter" idx="1" hasCustomPrompt="1"/>
          </p:nvPr>
        </p:nvSpPr>
        <p:spPr>
          <a:xfrm>
            <a:off x="1767019" y="8079051"/>
            <a:ext cx="8243095" cy="6530290"/>
          </a:xfrm>
          <a:prstGeom prst="rect">
            <a:avLst/>
          </a:prstGeom>
        </p:spPr>
        <p:txBody>
          <a:bodyPr/>
          <a:lstStyle>
            <a:lvl1pPr marL="0" indent="0" defTabSz="947796">
              <a:lnSpc>
                <a:spcPct val="100000"/>
              </a:lnSpc>
              <a:spcBef>
                <a:spcPts val="0"/>
              </a:spcBef>
              <a:buSzTx/>
              <a:buNone/>
              <a:defRPr sz="6000" b="1"/>
            </a:lvl1pPr>
            <a:lvl2pPr marL="0" indent="457200" defTabSz="947796">
              <a:lnSpc>
                <a:spcPct val="100000"/>
              </a:lnSpc>
              <a:spcBef>
                <a:spcPts val="0"/>
              </a:spcBef>
              <a:buSzTx/>
              <a:buNone/>
              <a:defRPr sz="6000" b="1"/>
            </a:lvl2pPr>
            <a:lvl3pPr marL="0" indent="914400" defTabSz="947796">
              <a:lnSpc>
                <a:spcPct val="100000"/>
              </a:lnSpc>
              <a:spcBef>
                <a:spcPts val="0"/>
              </a:spcBef>
              <a:buSzTx/>
              <a:buNone/>
              <a:defRPr sz="6000" b="1"/>
            </a:lvl3pPr>
            <a:lvl4pPr marL="0" indent="1371600" defTabSz="947796">
              <a:lnSpc>
                <a:spcPct val="100000"/>
              </a:lnSpc>
              <a:spcBef>
                <a:spcPts val="0"/>
              </a:spcBef>
              <a:buSzTx/>
              <a:buNone/>
              <a:defRPr sz="6000" b="1"/>
            </a:lvl4pPr>
            <a:lvl5pPr marL="0" indent="1828800" defTabSz="947796">
              <a:lnSpc>
                <a:spcPct val="100000"/>
              </a:lnSpc>
              <a:spcBef>
                <a:spcPts val="0"/>
              </a:spcBef>
              <a:buSzTx/>
              <a:buNone/>
              <a:defRPr sz="6000" b="1"/>
            </a:lvl5pPr>
          </a:lstStyle>
          <a:p>
            <a:r>
              <a:t>Subtítulo de la diapositiva</a:t>
            </a:r>
          </a:p>
          <a:p>
            <a:pPr lvl="1"/>
            <a:endParaRPr/>
          </a:p>
          <a:p>
            <a:pPr lvl="2"/>
            <a:endParaRPr/>
          </a:p>
          <a:p>
            <a:pPr lvl="3"/>
            <a:endParaRPr/>
          </a:p>
          <a:p>
            <a:pPr lvl="4"/>
            <a:endParaRPr/>
          </a:p>
        </p:txBody>
      </p:sp>
      <p:sp>
        <p:nvSpPr>
          <p:cNvPr id="34" name="Título de la diapositiva"/>
          <p:cNvSpPr txBox="1">
            <a:spLocks noGrp="1"/>
          </p:cNvSpPr>
          <p:nvPr>
            <p:ph type="title" hasCustomPrompt="1"/>
          </p:nvPr>
        </p:nvSpPr>
        <p:spPr>
          <a:xfrm>
            <a:off x="1767019" y="1118154"/>
            <a:ext cx="8243095" cy="7083930"/>
          </a:xfrm>
          <a:prstGeom prst="rect">
            <a:avLst/>
          </a:prstGeom>
        </p:spPr>
        <p:txBody>
          <a:bodyPr anchor="b"/>
          <a:lstStyle/>
          <a:p>
            <a:r>
              <a:t>Título de la diapositiva</a:t>
            </a:r>
          </a:p>
        </p:txBody>
      </p:sp>
      <p:sp>
        <p:nvSpPr>
          <p:cNvPr id="35"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42" name="Nivel de texto 1…"/>
          <p:cNvSpPr txBox="1">
            <a:spLocks noGrp="1"/>
          </p:cNvSpPr>
          <p:nvPr>
            <p:ph type="body" idx="1" hasCustomPrompt="1"/>
          </p:nvPr>
        </p:nvSpPr>
        <p:spPr>
          <a:prstGeom prst="rect">
            <a:avLst/>
          </a:prstGeom>
        </p:spPr>
        <p:txBody>
          <a:bodyPr/>
          <a:lstStyle/>
          <a:p>
            <a:r>
              <a:t>Texto de viñeta de la diapositiva</a:t>
            </a:r>
          </a:p>
          <a:p>
            <a:pPr lvl="1"/>
            <a:endParaRPr/>
          </a:p>
          <a:p>
            <a:pPr lvl="2"/>
            <a:endParaRPr/>
          </a:p>
          <a:p>
            <a:pPr lvl="3"/>
            <a:endParaRPr/>
          </a:p>
          <a:p>
            <a:pPr lvl="4"/>
            <a:endParaRPr/>
          </a:p>
        </p:txBody>
      </p:sp>
      <p:sp>
        <p:nvSpPr>
          <p:cNvPr id="43" name="Subtítulo de la diapositiva"/>
          <p:cNvSpPr txBox="1">
            <a:spLocks noGrp="1"/>
          </p:cNvSpPr>
          <p:nvPr>
            <p:ph type="body" sz="quarter" idx="21" hasCustomPrompt="1"/>
          </p:nvPr>
        </p:nvSpPr>
        <p:spPr>
          <a:xfrm>
            <a:off x="1767019" y="2281370"/>
            <a:ext cx="18741762" cy="1084680"/>
          </a:xfrm>
          <a:prstGeom prst="rect">
            <a:avLst/>
          </a:prstGeom>
        </p:spPr>
        <p:txBody>
          <a:bodyPr/>
          <a:lstStyle>
            <a:lvl1pPr marL="0" indent="0" defTabSz="947796">
              <a:lnSpc>
                <a:spcPct val="100000"/>
              </a:lnSpc>
              <a:spcBef>
                <a:spcPts val="0"/>
              </a:spcBef>
              <a:buSzTx/>
              <a:buNone/>
              <a:defRPr sz="6000" b="1"/>
            </a:lvl1pPr>
          </a:lstStyle>
          <a:p>
            <a:r>
              <a:t>Subtítulo de la diapositiva</a:t>
            </a:r>
          </a:p>
        </p:txBody>
      </p:sp>
      <p:sp>
        <p:nvSpPr>
          <p:cNvPr id="44" name="Título de la diapositiva"/>
          <p:cNvSpPr txBox="1">
            <a:spLocks noGrp="1"/>
          </p:cNvSpPr>
          <p:nvPr>
            <p:ph type="title" hasCustomPrompt="1"/>
          </p:nvPr>
        </p:nvSpPr>
        <p:spPr>
          <a:prstGeom prst="rect">
            <a:avLst/>
          </a:prstGeom>
        </p:spPr>
        <p:txBody>
          <a:bodyPr/>
          <a:lstStyle/>
          <a:p>
            <a:r>
              <a:t>Título de la diapositiva</a:t>
            </a: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52" name="Nivel de texto 1…"/>
          <p:cNvSpPr txBox="1">
            <a:spLocks noGrp="1"/>
          </p:cNvSpPr>
          <p:nvPr>
            <p:ph type="body" idx="1" hasCustomPrompt="1"/>
          </p:nvPr>
        </p:nvSpPr>
        <p:spPr>
          <a:prstGeom prst="rect">
            <a:avLst/>
          </a:prstGeom>
        </p:spPr>
        <p:txBody>
          <a:bodyPr numCol="2" spcCol="951568"/>
          <a:lstStyle/>
          <a:p>
            <a:r>
              <a:t>Texto de viñeta de la diapositiva</a:t>
            </a:r>
          </a:p>
          <a:p>
            <a:pPr lvl="1"/>
            <a:endParaRPr/>
          </a:p>
          <a:p>
            <a:pPr lvl="2"/>
            <a:endParaRPr/>
          </a:p>
          <a:p>
            <a:pPr lvl="3"/>
            <a:endParaRPr/>
          </a:p>
          <a:p>
            <a:pPr lvl="4"/>
            <a:endParaRPr/>
          </a:p>
        </p:txBody>
      </p:sp>
      <p:sp>
        <p:nvSpPr>
          <p:cNvPr id="53"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0" name="Cuenco de pappardelle con mantequilla de perejil, avellanas tostadas y lascas de queso parmesano"/>
          <p:cNvSpPr>
            <a:spLocks noGrp="1"/>
          </p:cNvSpPr>
          <p:nvPr>
            <p:ph type="pic" idx="21"/>
          </p:nvPr>
        </p:nvSpPr>
        <p:spPr>
          <a:xfrm>
            <a:off x="10604764" y="963744"/>
            <a:ext cx="10411520" cy="13882028"/>
          </a:xfrm>
          <a:prstGeom prst="rect">
            <a:avLst/>
          </a:prstGeom>
        </p:spPr>
        <p:txBody>
          <a:bodyPr lIns="91439" tIns="45719" rIns="91439" bIns="45719">
            <a:noAutofit/>
          </a:bodyPr>
          <a:lstStyle/>
          <a:p>
            <a:endParaRPr/>
          </a:p>
        </p:txBody>
      </p:sp>
      <p:sp>
        <p:nvSpPr>
          <p:cNvPr id="61" name="Título de la diapositiva"/>
          <p:cNvSpPr txBox="1">
            <a:spLocks noGrp="1"/>
          </p:cNvSpPr>
          <p:nvPr>
            <p:ph type="title" hasCustomPrompt="1"/>
          </p:nvPr>
        </p:nvSpPr>
        <p:spPr>
          <a:xfrm>
            <a:off x="1767019" y="717682"/>
            <a:ext cx="8243095" cy="1640417"/>
          </a:xfrm>
          <a:prstGeom prst="rect">
            <a:avLst/>
          </a:prstGeom>
        </p:spPr>
        <p:txBody>
          <a:bodyPr/>
          <a:lstStyle/>
          <a:p>
            <a:r>
              <a:t>Título de la diapositiva</a:t>
            </a:r>
          </a:p>
        </p:txBody>
      </p:sp>
      <p:sp>
        <p:nvSpPr>
          <p:cNvPr id="62" name="Subtítulo de la diapositiva"/>
          <p:cNvSpPr txBox="1">
            <a:spLocks noGrp="1"/>
          </p:cNvSpPr>
          <p:nvPr>
            <p:ph type="body" sz="quarter" idx="22" hasCustomPrompt="1"/>
          </p:nvPr>
        </p:nvSpPr>
        <p:spPr>
          <a:xfrm>
            <a:off x="1767019" y="2281370"/>
            <a:ext cx="8243095" cy="1084680"/>
          </a:xfrm>
          <a:prstGeom prst="rect">
            <a:avLst/>
          </a:prstGeom>
        </p:spPr>
        <p:txBody>
          <a:bodyPr/>
          <a:lstStyle>
            <a:lvl1pPr marL="0" indent="0" defTabSz="815104">
              <a:lnSpc>
                <a:spcPct val="100000"/>
              </a:lnSpc>
              <a:spcBef>
                <a:spcPts val="0"/>
              </a:spcBef>
              <a:buSzTx/>
              <a:buNone/>
              <a:defRPr sz="5160" b="1"/>
            </a:lvl1pPr>
          </a:lstStyle>
          <a:p>
            <a:r>
              <a:t>Subtítulo de la diapositiva</a:t>
            </a:r>
          </a:p>
        </p:txBody>
      </p:sp>
      <p:sp>
        <p:nvSpPr>
          <p:cNvPr id="63" name="Nivel de texto 1…"/>
          <p:cNvSpPr txBox="1">
            <a:spLocks noGrp="1"/>
          </p:cNvSpPr>
          <p:nvPr>
            <p:ph type="body" sz="half" idx="1" hasCustomPrompt="1"/>
          </p:nvPr>
        </p:nvSpPr>
        <p:spPr>
          <a:xfrm>
            <a:off x="1767019" y="5619067"/>
            <a:ext cx="8243095" cy="9030624"/>
          </a:xfrm>
          <a:prstGeom prst="rect">
            <a:avLst/>
          </a:prstGeom>
        </p:spPr>
        <p:txBody>
          <a:bodyPr/>
          <a:lstStyle/>
          <a:p>
            <a:r>
              <a:t>Texto de viñeta de la diapositiva</a:t>
            </a:r>
          </a:p>
          <a:p>
            <a:pPr lvl="1"/>
            <a:endParaRPr/>
          </a:p>
          <a:p>
            <a:pPr lvl="2"/>
            <a:endParaRPr/>
          </a:p>
          <a:p>
            <a:pPr lvl="3"/>
            <a:endParaRPr/>
          </a:p>
          <a:p>
            <a:pPr lvl="4"/>
            <a:endParaRPr/>
          </a:p>
        </p:txBody>
      </p:sp>
      <p:sp>
        <p:nvSpPr>
          <p:cNvPr id="64"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ción">
    <p:spTree>
      <p:nvGrpSpPr>
        <p:cNvPr id="1" name=""/>
        <p:cNvGrpSpPr/>
        <p:nvPr/>
      </p:nvGrpSpPr>
      <p:grpSpPr>
        <a:xfrm>
          <a:off x="0" y="0"/>
          <a:ext cx="0" cy="0"/>
          <a:chOff x="0" y="0"/>
          <a:chExt cx="0" cy="0"/>
        </a:xfrm>
      </p:grpSpPr>
      <p:sp>
        <p:nvSpPr>
          <p:cNvPr id="71" name="Título de sección"/>
          <p:cNvSpPr txBox="1">
            <a:spLocks noGrp="1"/>
          </p:cNvSpPr>
          <p:nvPr>
            <p:ph type="title" hasCustomPrompt="1"/>
          </p:nvPr>
        </p:nvSpPr>
        <p:spPr>
          <a:xfrm>
            <a:off x="1767019" y="5208322"/>
            <a:ext cx="18741762" cy="5331356"/>
          </a:xfrm>
          <a:prstGeom prst="rect">
            <a:avLst/>
          </a:prstGeom>
        </p:spPr>
        <p:txBody>
          <a:bodyPr anchor="ctr"/>
          <a:lstStyle>
            <a:lvl1pPr>
              <a:defRPr sz="13200" b="0" spc="-264">
                <a:latin typeface="Helvetica Neue Medium"/>
                <a:ea typeface="Helvetica Neue Medium"/>
                <a:cs typeface="Helvetica Neue Medium"/>
                <a:sym typeface="Helvetica Neue Medium"/>
              </a:defRPr>
            </a:lvl1pPr>
          </a:lstStyle>
          <a:p>
            <a:r>
              <a:t>Título de sección</a:t>
            </a:r>
          </a:p>
        </p:txBody>
      </p:sp>
      <p:sp>
        <p:nvSpPr>
          <p:cNvPr id="72"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olo título">
    <p:spTree>
      <p:nvGrpSpPr>
        <p:cNvPr id="1" name=""/>
        <p:cNvGrpSpPr/>
        <p:nvPr/>
      </p:nvGrpSpPr>
      <p:grpSpPr>
        <a:xfrm>
          <a:off x="0" y="0"/>
          <a:ext cx="0" cy="0"/>
          <a:chOff x="0" y="0"/>
          <a:chExt cx="0" cy="0"/>
        </a:xfrm>
      </p:grpSpPr>
      <p:sp>
        <p:nvSpPr>
          <p:cNvPr id="79" name="Título de la diapositiva"/>
          <p:cNvSpPr txBox="1">
            <a:spLocks noGrp="1"/>
          </p:cNvSpPr>
          <p:nvPr>
            <p:ph type="title" hasCustomPrompt="1"/>
          </p:nvPr>
        </p:nvSpPr>
        <p:spPr>
          <a:prstGeom prst="rect">
            <a:avLst/>
          </a:prstGeom>
        </p:spPr>
        <p:txBody>
          <a:bodyPr/>
          <a:lstStyle/>
          <a:p>
            <a:r>
              <a:t>Título de la diapositiva</a:t>
            </a:r>
          </a:p>
        </p:txBody>
      </p:sp>
      <p:sp>
        <p:nvSpPr>
          <p:cNvPr id="80" name="Subtítulo de la diapositiva"/>
          <p:cNvSpPr txBox="1">
            <a:spLocks noGrp="1"/>
          </p:cNvSpPr>
          <p:nvPr>
            <p:ph type="body" sz="quarter" idx="21" hasCustomPrompt="1"/>
          </p:nvPr>
        </p:nvSpPr>
        <p:spPr>
          <a:xfrm>
            <a:off x="1767019" y="2281370"/>
            <a:ext cx="18741762" cy="1084680"/>
          </a:xfrm>
          <a:prstGeom prst="rect">
            <a:avLst/>
          </a:prstGeom>
        </p:spPr>
        <p:txBody>
          <a:bodyPr/>
          <a:lstStyle>
            <a:lvl1pPr marL="0" indent="0" defTabSz="947796">
              <a:lnSpc>
                <a:spcPct val="100000"/>
              </a:lnSpc>
              <a:spcBef>
                <a:spcPts val="0"/>
              </a:spcBef>
              <a:buSzTx/>
              <a:buNone/>
              <a:defRPr sz="6000" b="1"/>
            </a:lvl1pPr>
          </a:lstStyle>
          <a:p>
            <a:r>
              <a:t>Subtítulo de la diapositiva</a:t>
            </a:r>
          </a:p>
        </p:txBody>
      </p:sp>
      <p:sp>
        <p:nvSpPr>
          <p:cNvPr id="8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e agenda"/>
          <p:cNvSpPr txBox="1">
            <a:spLocks noGrp="1"/>
          </p:cNvSpPr>
          <p:nvPr>
            <p:ph type="title" hasCustomPrompt="1"/>
          </p:nvPr>
        </p:nvSpPr>
        <p:spPr>
          <a:xfrm>
            <a:off x="1767019" y="717682"/>
            <a:ext cx="18741762" cy="1640417"/>
          </a:xfrm>
          <a:prstGeom prst="rect">
            <a:avLst/>
          </a:prstGeom>
        </p:spPr>
        <p:txBody>
          <a:bodyPr/>
          <a:lstStyle/>
          <a:p>
            <a:r>
              <a:t>Título de agenda</a:t>
            </a:r>
          </a:p>
        </p:txBody>
      </p:sp>
      <p:sp>
        <p:nvSpPr>
          <p:cNvPr id="89" name="Subtítulo de agenda"/>
          <p:cNvSpPr txBox="1">
            <a:spLocks noGrp="1"/>
          </p:cNvSpPr>
          <p:nvPr>
            <p:ph type="body" sz="quarter" idx="21" hasCustomPrompt="1"/>
          </p:nvPr>
        </p:nvSpPr>
        <p:spPr>
          <a:xfrm>
            <a:off x="1767019" y="2276077"/>
            <a:ext cx="18741762" cy="1084681"/>
          </a:xfrm>
          <a:prstGeom prst="rect">
            <a:avLst/>
          </a:prstGeom>
        </p:spPr>
        <p:txBody>
          <a:bodyPr/>
          <a:lstStyle>
            <a:lvl1pPr marL="0" indent="0" defTabSz="947796">
              <a:lnSpc>
                <a:spcPct val="100000"/>
              </a:lnSpc>
              <a:spcBef>
                <a:spcPts val="0"/>
              </a:spcBef>
              <a:buSzTx/>
              <a:buNone/>
              <a:defRPr sz="6000" b="1"/>
            </a:lvl1pPr>
          </a:lstStyle>
          <a:p>
            <a:r>
              <a:t>Subtítulo de agenda</a:t>
            </a:r>
          </a:p>
        </p:txBody>
      </p:sp>
      <p:sp>
        <p:nvSpPr>
          <p:cNvPr id="90" name="Nivel de texto 1…"/>
          <p:cNvSpPr txBox="1">
            <a:spLocks noGrp="1"/>
          </p:cNvSpPr>
          <p:nvPr>
            <p:ph type="body" idx="1" hasCustomPrompt="1"/>
          </p:nvPr>
        </p:nvSpPr>
        <p:spPr>
          <a:prstGeom prst="rect">
            <a:avLst/>
          </a:prstGeom>
        </p:spPr>
        <p:txBody>
          <a:bodyPr/>
          <a:lstStyle>
            <a:lvl1pPr marL="0" indent="0">
              <a:spcBef>
                <a:spcPts val="2000"/>
              </a:spcBef>
              <a:buSzTx/>
              <a:buNone/>
              <a:defRPr sz="6000" spc="-59"/>
            </a:lvl1pPr>
            <a:lvl2pPr marL="0" indent="457200">
              <a:spcBef>
                <a:spcPts val="2000"/>
              </a:spcBef>
              <a:buSzTx/>
              <a:buNone/>
              <a:defRPr sz="6000" spc="-59"/>
            </a:lvl2pPr>
            <a:lvl3pPr marL="0" indent="914400">
              <a:spcBef>
                <a:spcPts val="2000"/>
              </a:spcBef>
              <a:buSzTx/>
              <a:buNone/>
              <a:defRPr sz="6000" spc="-59"/>
            </a:lvl3pPr>
            <a:lvl4pPr marL="0" indent="1371600">
              <a:spcBef>
                <a:spcPts val="2000"/>
              </a:spcBef>
              <a:buSzTx/>
              <a:buNone/>
              <a:defRPr sz="6000" spc="-59"/>
            </a:lvl4pPr>
            <a:lvl5pPr marL="0" indent="1828800">
              <a:spcBef>
                <a:spcPts val="2000"/>
              </a:spcBef>
              <a:buSzTx/>
              <a:buNone/>
              <a:defRPr sz="6000" spc="-59"/>
            </a:lvl5pPr>
          </a:lstStyle>
          <a:p>
            <a:r>
              <a:t>Temas relacionados con la agenda</a:t>
            </a:r>
          </a:p>
          <a:p>
            <a:pPr lvl="1"/>
            <a:endParaRPr/>
          </a:p>
          <a:p>
            <a:pPr lvl="2"/>
            <a:endParaRPr/>
          </a:p>
          <a:p>
            <a:pPr lvl="3"/>
            <a:endParaRPr/>
          </a:p>
          <a:p>
            <a:pPr lvl="4"/>
            <a:endParaRPr/>
          </a:p>
        </p:txBody>
      </p:sp>
      <p:sp>
        <p:nvSpPr>
          <p:cNvPr id="9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ivel de texto 1…"/>
          <p:cNvSpPr txBox="1">
            <a:spLocks noGrp="1"/>
          </p:cNvSpPr>
          <p:nvPr>
            <p:ph type="body" idx="1" hasCustomPrompt="1"/>
          </p:nvPr>
        </p:nvSpPr>
        <p:spPr>
          <a:xfrm>
            <a:off x="1767019" y="4777713"/>
            <a:ext cx="18741762" cy="9842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2020" tIns="82020" rIns="82020" bIns="82020">
            <a:normAutofit/>
          </a:bodyPr>
          <a:lstStyle/>
          <a:p>
            <a:r>
              <a:t>Texto de viñeta de la diapositiva</a:t>
            </a:r>
          </a:p>
          <a:p>
            <a:pPr lvl="1"/>
            <a:endParaRPr/>
          </a:p>
          <a:p>
            <a:pPr lvl="2"/>
            <a:endParaRPr/>
          </a:p>
          <a:p>
            <a:pPr lvl="3"/>
            <a:endParaRPr/>
          </a:p>
          <a:p>
            <a:pPr lvl="4"/>
            <a:endParaRPr/>
          </a:p>
        </p:txBody>
      </p:sp>
      <p:sp>
        <p:nvSpPr>
          <p:cNvPr id="3" name="Título de la diapositiva"/>
          <p:cNvSpPr txBox="1">
            <a:spLocks noGrp="1"/>
          </p:cNvSpPr>
          <p:nvPr>
            <p:ph type="title" hasCustomPrompt="1"/>
          </p:nvPr>
        </p:nvSpPr>
        <p:spPr>
          <a:xfrm>
            <a:off x="1767019" y="710847"/>
            <a:ext cx="18741762" cy="1640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2020" tIns="82020" rIns="82020" bIns="82020">
            <a:normAutofit/>
          </a:bodyPr>
          <a:lstStyle/>
          <a:p>
            <a:r>
              <a:t>Título da fotografia</a:t>
            </a:r>
          </a:p>
        </p:txBody>
      </p:sp>
      <p:sp>
        <p:nvSpPr>
          <p:cNvPr id="4" name="Número de diapositiva"/>
          <p:cNvSpPr txBox="1">
            <a:spLocks noGrp="1"/>
          </p:cNvSpPr>
          <p:nvPr>
            <p:ph type="sldNum" sz="quarter" idx="2"/>
          </p:nvPr>
        </p:nvSpPr>
        <p:spPr>
          <a:xfrm>
            <a:off x="10902837" y="14889207"/>
            <a:ext cx="459190" cy="461731"/>
          </a:xfrm>
          <a:prstGeom prst="rect">
            <a:avLst/>
          </a:prstGeom>
          <a:ln w="12700">
            <a:miter lim="400000"/>
          </a:ln>
        </p:spPr>
        <p:txBody>
          <a:bodyPr wrap="none" lIns="82020" tIns="82020" rIns="82020" bIns="82020" anchor="b">
            <a:spAutoFit/>
          </a:bodyPr>
          <a:lstStyle>
            <a:lvl1pPr defTabSz="943239">
              <a:defRPr sz="20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1pPr>
      <a:lvl2pPr marL="0" marR="0" indent="45720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2pPr>
      <a:lvl3pPr marL="0" marR="0" indent="91440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3pPr>
      <a:lvl4pPr marL="0" marR="0" indent="137160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4pPr>
      <a:lvl5pPr marL="0" marR="0" indent="182880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5pPr>
      <a:lvl6pPr marL="0" marR="0" indent="228600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6pPr>
      <a:lvl7pPr marL="0" marR="0" indent="274320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7pPr>
      <a:lvl8pPr marL="0" marR="0" indent="320040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8pPr>
      <a:lvl9pPr marL="0" marR="0" indent="3657600" algn="l" defTabSz="2799574" rtl="0" latinLnBrk="0">
        <a:lnSpc>
          <a:spcPct val="80000"/>
        </a:lnSpc>
        <a:spcBef>
          <a:spcPts val="0"/>
        </a:spcBef>
        <a:spcAft>
          <a:spcPts val="0"/>
        </a:spcAft>
        <a:buClrTx/>
        <a:buSzTx/>
        <a:buFontTx/>
        <a:buNone/>
        <a:tabLst/>
        <a:defRPr sz="9600" b="1" i="0" u="none" strike="noStrike" cap="none" spc="-192" baseline="0">
          <a:solidFill>
            <a:srgbClr val="000000"/>
          </a:solidFill>
          <a:uFillTx/>
          <a:latin typeface="+mn-lt"/>
          <a:ea typeface="+mn-ea"/>
          <a:cs typeface="+mn-cs"/>
          <a:sym typeface="Helvetica Neue"/>
        </a:defRPr>
      </a:lvl9pPr>
    </p:titleStyle>
    <p:bodyStyle>
      <a:lvl1pPr marL="609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990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371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1752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2133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2514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2895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3276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3657600" marR="0" indent="-609600" algn="l" defTabSz="2799574" rtl="0" latinLnBrk="0">
        <a:lnSpc>
          <a:spcPct val="90000"/>
        </a:lnSpc>
        <a:spcBef>
          <a:spcPts val="51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1pPr>
      <a:lvl2pPr marL="0" marR="0" indent="45720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2pPr>
      <a:lvl3pPr marL="0" marR="0" indent="91440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3pPr>
      <a:lvl4pPr marL="0" marR="0" indent="137160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4pPr>
      <a:lvl5pPr marL="0" marR="0" indent="182880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5pPr>
      <a:lvl6pPr marL="0" marR="0" indent="228600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6pPr>
      <a:lvl7pPr marL="0" marR="0" indent="274320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7pPr>
      <a:lvl8pPr marL="0" marR="0" indent="320040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8pPr>
      <a:lvl9pPr marL="0" marR="0" indent="3657600" algn="ctr" defTabSz="943239"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sDoFp1vi4nY"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3x77U2U8URQ"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wOMJXK_zi0U"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Xtkjbtn_J_A"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rWhvuK5hhRw"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Figura"/>
          <p:cNvSpPr/>
          <p:nvPr/>
        </p:nvSpPr>
        <p:spPr>
          <a:xfrm>
            <a:off x="-374871" y="-276045"/>
            <a:ext cx="22790944" cy="16195752"/>
          </a:xfrm>
          <a:custGeom>
            <a:avLst/>
            <a:gdLst/>
            <a:ahLst/>
            <a:cxnLst>
              <a:cxn ang="0">
                <a:pos x="wd2" y="hd2"/>
              </a:cxn>
              <a:cxn ang="5400000">
                <a:pos x="wd2" y="hd2"/>
              </a:cxn>
              <a:cxn ang="10800000">
                <a:pos x="wd2" y="hd2"/>
              </a:cxn>
              <a:cxn ang="16200000">
                <a:pos x="wd2" y="hd2"/>
              </a:cxn>
            </a:cxnLst>
            <a:rect l="0" t="0" r="r" b="b"/>
            <a:pathLst>
              <a:path w="21600" h="21600" extrusionOk="0">
                <a:moveTo>
                  <a:pt x="9927" y="49"/>
                </a:moveTo>
                <a:cubicBezTo>
                  <a:pt x="9182" y="1859"/>
                  <a:pt x="8154" y="3411"/>
                  <a:pt x="6922" y="4587"/>
                </a:cubicBezTo>
                <a:cubicBezTo>
                  <a:pt x="4919" y="6497"/>
                  <a:pt x="2491" y="7326"/>
                  <a:pt x="86" y="6922"/>
                </a:cubicBezTo>
                <a:lnTo>
                  <a:pt x="0" y="21600"/>
                </a:lnTo>
                <a:lnTo>
                  <a:pt x="21600" y="21600"/>
                </a:lnTo>
                <a:lnTo>
                  <a:pt x="21577" y="0"/>
                </a:lnTo>
                <a:lnTo>
                  <a:pt x="9927" y="49"/>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a:p>
        </p:txBody>
      </p:sp>
      <p:pic>
        <p:nvPicPr>
          <p:cNvPr id="162" name="logoflavours02.png" descr="logoflavours02.png"/>
          <p:cNvPicPr>
            <a:picLocks noChangeAspect="1"/>
          </p:cNvPicPr>
          <p:nvPr/>
        </p:nvPicPr>
        <p:blipFill>
          <a:blip r:embed="rId2"/>
          <a:stretch>
            <a:fillRect/>
          </a:stretch>
        </p:blipFill>
        <p:spPr>
          <a:xfrm>
            <a:off x="842216" y="817671"/>
            <a:ext cx="5814666" cy="2512709"/>
          </a:xfrm>
          <a:prstGeom prst="rect">
            <a:avLst/>
          </a:prstGeom>
          <a:ln w="12700">
            <a:miter lim="400000"/>
          </a:ln>
        </p:spPr>
      </p:pic>
      <p:sp>
        <p:nvSpPr>
          <p:cNvPr id="163" name="Welcome!"/>
          <p:cNvSpPr txBox="1"/>
          <p:nvPr/>
        </p:nvSpPr>
        <p:spPr>
          <a:xfrm>
            <a:off x="16308448" y="2145545"/>
            <a:ext cx="5181833" cy="148256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t>Bem-vindo!</a:t>
            </a:r>
          </a:p>
        </p:txBody>
      </p:sp>
      <p:sp>
        <p:nvSpPr>
          <p:cNvPr id="164" name="Hello everyone! I introduce myself. I'm Jana. I'm going to accompany you throughout this course with some ideas, tips and comments, with the aim of helping you to complete the course successfully.…"/>
          <p:cNvSpPr txBox="1"/>
          <p:nvPr/>
        </p:nvSpPr>
        <p:spPr>
          <a:xfrm>
            <a:off x="7643076" y="4278855"/>
            <a:ext cx="13933969" cy="114764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spAutoFit/>
          </a:bodyPr>
          <a:lstStyle/>
          <a:p>
            <a:pPr algn="just" defTabSz="457200">
              <a:defRPr sz="3500">
                <a:solidFill>
                  <a:srgbClr val="FFFFFF"/>
                </a:solidFill>
              </a:defRPr>
            </a:pPr>
            <a:r>
              <a:rPr lang="pt-BR" dirty="0"/>
              <a:t>Olá! Deixe-me apresentar-me. O meu nome é Jana. Vou oferecer-lhe algumas ideias, sugestões e comentários para que possa concluir este curso com sucesso.</a:t>
            </a:r>
          </a:p>
          <a:p>
            <a:pPr algn="just" defTabSz="457200">
              <a:defRPr sz="3500">
                <a:solidFill>
                  <a:srgbClr val="FFFFFF"/>
                </a:solidFill>
              </a:defRPr>
            </a:pPr>
            <a:endParaRPr dirty="0"/>
          </a:p>
          <a:p>
            <a:pPr algn="just" defTabSz="457200">
              <a:defRPr sz="3500">
                <a:solidFill>
                  <a:srgbClr val="FFFFFF"/>
                </a:solidFill>
              </a:defRPr>
            </a:pPr>
            <a:r>
              <a:rPr lang="pt-BR" dirty="0"/>
              <a:t>Antes de tudo, vamos relembrar algumas coisas:</a:t>
            </a:r>
          </a:p>
          <a:p>
            <a:pPr algn="just" defTabSz="457200">
              <a:defRPr sz="3500">
                <a:solidFill>
                  <a:srgbClr val="FFFFFF"/>
                </a:solidFill>
              </a:defRPr>
            </a:pPr>
            <a:endParaRPr dirty="0"/>
          </a:p>
          <a:p>
            <a:pPr marL="228600" indent="-228600" algn="just" defTabSz="457200">
              <a:buSzPct val="100000"/>
              <a:buChar char="•"/>
              <a:defRPr sz="3500">
                <a:solidFill>
                  <a:srgbClr val="FFFFFF"/>
                </a:solidFill>
              </a:defRPr>
            </a:pPr>
            <a:r>
              <a:rPr dirty="0"/>
              <a:t>Cada módulo está dividido em unidades. No final de cada unidade, </a:t>
            </a:r>
            <a:r>
              <a:rPr lang="pt-BR" dirty="0"/>
              <a:t>ser-lhe-á pedido que responda ao questionário de autoavaliação para avançar para a fase seguinte.</a:t>
            </a:r>
          </a:p>
          <a:p>
            <a:pPr marL="228600" indent="-228600" algn="just" defTabSz="457200">
              <a:buSzPct val="100000"/>
              <a:buChar char="•"/>
              <a:defRPr sz="3500">
                <a:solidFill>
                  <a:srgbClr val="FFFFFF"/>
                </a:solidFill>
              </a:defRPr>
            </a:pPr>
            <a:r>
              <a:rPr dirty="0"/>
              <a:t>Para além do material de cada módulo, existem vários materiais suplementares para melhorar os seus conhecimentos sobre cada tópico:</a:t>
            </a:r>
          </a:p>
          <a:p>
            <a:pPr marL="2057400" lvl="4" indent="-228600" algn="just" defTabSz="457200">
              <a:buSzPct val="100000"/>
              <a:buChar char="•"/>
              <a:defRPr sz="3500">
                <a:solidFill>
                  <a:srgbClr val="FFFFFF"/>
                </a:solidFill>
              </a:defRPr>
            </a:pPr>
            <a:r>
              <a:rPr b="1" dirty="0">
                <a:solidFill>
                  <a:schemeClr val="accent4">
                    <a:hueOff val="-476017"/>
                    <a:lumOff val="-10042"/>
                  </a:schemeClr>
                </a:solidFill>
              </a:rPr>
              <a:t>Ligações de interesse. </a:t>
            </a:r>
            <a:r>
              <a:rPr lang="en-GB" dirty="0"/>
              <a:t>Sites</a:t>
            </a:r>
            <a:r>
              <a:rPr dirty="0"/>
              <a:t> </a:t>
            </a:r>
            <a:r>
              <a:rPr lang="pt-BR" dirty="0"/>
              <a:t>com informações complementares;</a:t>
            </a:r>
          </a:p>
          <a:p>
            <a:pPr marL="2057400" lvl="4" indent="-228600" algn="just" defTabSz="457200">
              <a:buSzPct val="100000"/>
              <a:buChar char="•"/>
              <a:defRPr sz="3500">
                <a:solidFill>
                  <a:srgbClr val="FFFFFF"/>
                </a:solidFill>
              </a:defRPr>
            </a:pPr>
            <a:r>
              <a:rPr b="1" dirty="0" err="1">
                <a:solidFill>
                  <a:schemeClr val="accent4">
                    <a:hueOff val="-476017"/>
                    <a:lumOff val="-10042"/>
                  </a:schemeClr>
                </a:solidFill>
              </a:rPr>
              <a:t>Informação</a:t>
            </a:r>
            <a:r>
              <a:rPr b="1" dirty="0">
                <a:solidFill>
                  <a:schemeClr val="accent4">
                    <a:hueOff val="-476017"/>
                    <a:lumOff val="-10042"/>
                  </a:schemeClr>
                </a:solidFill>
              </a:rPr>
              <a:t> adicional. </a:t>
            </a:r>
            <a:r>
              <a:rPr dirty="0"/>
              <a:t>Algumas caixas que aparecerão no texto para clarificar algumas ideias, conceitos, </a:t>
            </a:r>
            <a:r>
              <a:rPr dirty="0" err="1"/>
              <a:t>definições</a:t>
            </a:r>
            <a:r>
              <a:rPr lang="pt-PT" dirty="0"/>
              <a:t>, etc.,</a:t>
            </a:r>
            <a:endParaRPr dirty="0"/>
          </a:p>
          <a:p>
            <a:pPr marL="2057400" lvl="4" indent="-228600" algn="just" defTabSz="457200">
              <a:buSzPct val="100000"/>
              <a:buChar char="•"/>
              <a:defRPr sz="3500">
                <a:solidFill>
                  <a:srgbClr val="FFFFFF"/>
                </a:solidFill>
              </a:defRPr>
            </a:pPr>
            <a:r>
              <a:rPr b="1" dirty="0">
                <a:solidFill>
                  <a:schemeClr val="accent4">
                    <a:hueOff val="-476017"/>
                    <a:lumOff val="-10042"/>
                  </a:schemeClr>
                </a:solidFill>
              </a:rPr>
              <a:t>Estudos de caso. </a:t>
            </a:r>
            <a:r>
              <a:rPr dirty="0"/>
              <a:t>As melhores experiências para o ajudar a ter uma visão prática de cada um dos temas. </a:t>
            </a:r>
          </a:p>
          <a:p>
            <a:pPr marL="228600" indent="-228600" algn="just" defTabSz="457200">
              <a:buSzPct val="100000"/>
              <a:buChar char="•"/>
              <a:defRPr sz="3500">
                <a:solidFill>
                  <a:srgbClr val="FFFFFF"/>
                </a:solidFill>
              </a:defRPr>
            </a:pPr>
            <a:r>
              <a:rPr dirty="0"/>
              <a:t>Estamos à vossa disposição para vos ajudar em tudo o que precisarem durante este processo de aprendizagem.</a:t>
            </a:r>
          </a:p>
        </p:txBody>
      </p:sp>
      <p:pic>
        <p:nvPicPr>
          <p:cNvPr id="165" name="Imagen" descr="Imagen"/>
          <p:cNvPicPr>
            <a:picLocks noChangeAspect="1"/>
          </p:cNvPicPr>
          <p:nvPr/>
        </p:nvPicPr>
        <p:blipFill>
          <a:blip r:embed="rId3"/>
          <a:stretch>
            <a:fillRect/>
          </a:stretch>
        </p:blipFill>
        <p:spPr>
          <a:xfrm>
            <a:off x="2459517" y="3773530"/>
            <a:ext cx="4515914" cy="1042593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66"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270" name="UNIT 2…"/>
          <p:cNvSpPr txBox="1"/>
          <p:nvPr/>
        </p:nvSpPr>
        <p:spPr>
          <a:xfrm>
            <a:off x="740130" y="3496431"/>
            <a:ext cx="3043223" cy="1135138"/>
          </a:xfrm>
          <a:prstGeom prst="rect">
            <a:avLst/>
          </a:prstGeom>
          <a:ln w="12700">
            <a:miter lim="400000"/>
          </a:ln>
          <a:extLst>
            <a:ext uri="{C572A759-6A51-4108-AA02-DFA0A04FC94B}">
              <ma14:wrappingTextBoxFlag xmlns="" xmlns:a16="http://schemas.microsoft.com/office/drawing/2014/main" xmlns:p14="http://schemas.microsoft.com/office/powerpoint/2010/main" xmlns:dgm="http://schemas.openxmlformats.org/drawingml/2006/diagram"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2</a:t>
            </a:r>
          </a:p>
          <a:p>
            <a:pPr algn="l" defTabSz="457200">
              <a:defRPr sz="2100" b="1">
                <a:solidFill>
                  <a:srgbClr val="FFFFFF"/>
                </a:solidFill>
              </a:defRPr>
            </a:pPr>
            <a:r>
              <a:rPr lang="en-US" dirty="0"/>
              <a:t>Como criar uma estratégia de marketing digital</a:t>
            </a:r>
            <a:r>
              <a:rPr dirty="0"/>
              <a:t>.</a:t>
            </a:r>
          </a:p>
        </p:txBody>
      </p:sp>
      <p:sp>
        <p:nvSpPr>
          <p:cNvPr id="272" name="HISTORY…"/>
          <p:cNvSpPr txBox="1"/>
          <p:nvPr/>
        </p:nvSpPr>
        <p:spPr>
          <a:xfrm>
            <a:off x="6683966" y="1192159"/>
            <a:ext cx="14359574" cy="4166737"/>
          </a:xfrm>
          <a:prstGeom prst="rect">
            <a:avLst/>
          </a:prstGeom>
          <a:ln w="12700">
            <a:miter lim="400000"/>
          </a:ln>
          <a:extLst>
            <a:ext uri="{C572A759-6A51-4108-AA02-DFA0A04FC94B}">
              <ma14:wrappingTextBoxFlag xmlns="" xmlns:a16="http://schemas.microsoft.com/office/drawing/2014/main" xmlns:p14="http://schemas.microsoft.com/office/powerpoint/2010/main" xmlns:dgm="http://schemas.openxmlformats.org/drawingml/2006/diagram" xmlns:ma14="http://schemas.microsoft.com/office/mac/drawingml/2011/main" xmlns:a14="http://schemas.microsoft.com/office/drawing/2010/main" xmlns:m="http://schemas.openxmlformats.org/officeDocument/2006/math" val="1"/>
            </a:ext>
          </a:extLst>
        </p:spPr>
        <p:txBody>
          <a:bodyPr wrap="square" lIns="82020" tIns="82020" rIns="82020" bIns="82020">
            <a:spAutoFit/>
          </a:bodyPr>
          <a:lstStyle/>
          <a:p>
            <a:pPr algn="just" defTabSz="457200">
              <a:defRPr sz="2600">
                <a:solidFill>
                  <a:schemeClr val="accent1">
                    <a:hueOff val="114395"/>
                    <a:lumOff val="-24975"/>
                  </a:schemeClr>
                </a:solidFill>
              </a:defRPr>
            </a:pPr>
            <a:r>
              <a:rPr lang="en-US" dirty="0"/>
              <a:t>De acordo com </a:t>
            </a:r>
            <a:r>
              <a:rPr lang="en-US" dirty="0" err="1"/>
              <a:t>Neher</a:t>
            </a:r>
            <a:r>
              <a:rPr lang="en-US" dirty="0"/>
              <a:t> (2022), num artigo da Forbes sobre </a:t>
            </a:r>
            <a:r>
              <a:rPr lang="en-US" sz="2600" b="1" dirty="0">
                <a:solidFill>
                  <a:schemeClr val="accent1">
                    <a:hueOff val="114395"/>
                    <a:lumOff val="-24975"/>
                  </a:schemeClr>
                </a:solidFill>
              </a:rPr>
              <a:t>"How To Create A Digital Marketing Strategy: Eight Steps To Laser Focus Your Plan", </a:t>
            </a:r>
            <a:r>
              <a:rPr lang="en-US" sz="2600" dirty="0">
                <a:solidFill>
                  <a:schemeClr val="accent1">
                    <a:hueOff val="114395"/>
                    <a:lumOff val="-24975"/>
                  </a:schemeClr>
                </a:solidFill>
              </a:rPr>
              <a:t>para </a:t>
            </a:r>
            <a:r>
              <a:rPr lang="en-US" dirty="0"/>
              <a:t>além da ideia original de Marketing, agora o Marketing Digital está a crescer em importância, e as pessoas estão a investir tempo e dinheiro online para promover o seu negócio digitalmente, para atingir um grupo-alvo mais vasto. </a:t>
            </a:r>
          </a:p>
          <a:p>
            <a:pPr algn="just" defTabSz="457200">
              <a:defRPr sz="2600">
                <a:solidFill>
                  <a:schemeClr val="accent1">
                    <a:hueOff val="114395"/>
                    <a:lumOff val="-24975"/>
                  </a:schemeClr>
                </a:solidFill>
              </a:defRPr>
            </a:pPr>
            <a:r>
              <a:rPr lang="en-US" dirty="0" err="1"/>
              <a:t>Neher</a:t>
            </a:r>
            <a:r>
              <a:rPr lang="en-US" dirty="0"/>
              <a:t> (2022) salienta a importância de investir realmente numa estratégia de </a:t>
            </a:r>
            <a:r>
              <a:rPr lang="en-US" dirty="0" err="1"/>
              <a:t>crescimento</a:t>
            </a:r>
            <a:r>
              <a:rPr lang="en-US" dirty="0"/>
              <a:t> online, a fim de reduzir o desperdício, concentrando-se na construção e promoção do que já está a </a:t>
            </a:r>
            <a:r>
              <a:rPr lang="en-US" dirty="0" err="1"/>
              <a:t>funcionar</a:t>
            </a:r>
            <a:r>
              <a:rPr lang="en-US" dirty="0"/>
              <a:t>.</a:t>
            </a:r>
          </a:p>
          <a:p>
            <a:pPr algn="just" defTabSz="457200">
              <a:defRPr sz="2600">
                <a:solidFill>
                  <a:schemeClr val="accent1">
                    <a:hueOff val="114395"/>
                    <a:lumOff val="-24975"/>
                  </a:schemeClr>
                </a:solidFill>
              </a:defRPr>
            </a:pPr>
            <a:r>
              <a:rPr lang="en-US" dirty="0"/>
              <a:t>Nesse sentido, neste artigo, </a:t>
            </a:r>
            <a:r>
              <a:rPr lang="en-US" dirty="0" err="1"/>
              <a:t>Neher </a:t>
            </a:r>
            <a:r>
              <a:rPr lang="en-US" dirty="0"/>
              <a:t>oferece 3 maneiras de implementar uma estratégia sólida de marketing digital, e vamos resumi-las no esquema a seguir: </a:t>
            </a:r>
            <a:endParaRPr dirty="0"/>
          </a:p>
        </p:txBody>
      </p:sp>
      <p:grpSp>
        <p:nvGrpSpPr>
          <p:cNvPr id="279" name="Agrupar"/>
          <p:cNvGrpSpPr/>
          <p:nvPr/>
        </p:nvGrpSpPr>
        <p:grpSpPr>
          <a:xfrm>
            <a:off x="20340637" y="14829510"/>
            <a:ext cx="1300908" cy="446058"/>
            <a:chOff x="0" y="0"/>
            <a:chExt cx="1300907" cy="446057"/>
          </a:xfrm>
        </p:grpSpPr>
        <p:sp>
          <p:nvSpPr>
            <p:cNvPr id="277"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78"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graphicFrame>
        <p:nvGraphicFramePr>
          <p:cNvPr id="17" name="Diagram 16">
            <a:extLst>
              <a:ext uri="{FF2B5EF4-FFF2-40B4-BE49-F238E27FC236}">
                <a16:creationId xmlns:a16="http://schemas.microsoft.com/office/drawing/2014/main" id="{3E340618-240E-23BC-EADB-0A9F1EEC5A11}"/>
              </a:ext>
            </a:extLst>
          </p:cNvPr>
          <p:cNvGraphicFramePr/>
          <p:nvPr>
            <p:extLst>
              <p:ext uri="{D42A27DB-BD31-4B8C-83A1-F6EECF244321}">
                <p14:modId xmlns:p14="http://schemas.microsoft.com/office/powerpoint/2010/main" val="1921466928"/>
              </p:ext>
            </p:extLst>
          </p:nvPr>
        </p:nvGraphicFramePr>
        <p:xfrm>
          <a:off x="7059482" y="5915700"/>
          <a:ext cx="12365634" cy="8133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586DA4ED-E00D-FD5D-F91E-261D1C07A82A}"/>
              </a:ext>
            </a:extLst>
          </p:cNvPr>
          <p:cNvSpPr txBox="1"/>
          <p:nvPr/>
        </p:nvSpPr>
        <p:spPr>
          <a:xfrm>
            <a:off x="7905351" y="14465391"/>
            <a:ext cx="11144250" cy="5871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ct val="150000"/>
              </a:lnSpc>
              <a:defRPr i="1">
                <a:solidFill>
                  <a:schemeClr val="accent1">
                    <a:hueOff val="114395"/>
                    <a:lumOff val="-24975"/>
                  </a:schemeClr>
                </a:solidFill>
              </a:defRPr>
            </a:lvl1pPr>
          </a:lstStyle>
          <a:p>
            <a:r>
              <a:rPr lang="en-US" dirty="0"/>
              <a:t>Figura 1: Oito passos para concentrar o seu plano. Forbes. </a:t>
            </a:r>
            <a:endParaRPr lang="el-G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82"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284" name="GEOGRAPHY…"/>
          <p:cNvSpPr txBox="1"/>
          <p:nvPr/>
        </p:nvSpPr>
        <p:spPr>
          <a:xfrm>
            <a:off x="6193888" y="906496"/>
            <a:ext cx="14374498" cy="835249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spAutoFit/>
          </a:bodyPr>
          <a:lstStyle/>
          <a:p>
            <a:pPr algn="just" defTabSz="457200">
              <a:defRPr sz="2600">
                <a:solidFill>
                  <a:schemeClr val="accent1">
                    <a:hueOff val="114395"/>
                    <a:lumOff val="-24975"/>
                  </a:schemeClr>
                </a:solidFill>
              </a:defRPr>
            </a:pPr>
            <a:r>
              <a:rPr lang="en-US" sz="2800" dirty="0"/>
              <a:t>Seguindo esta perspetiva, há também outros </a:t>
            </a:r>
            <a:r>
              <a:rPr lang="en-US" sz="2800" dirty="0" err="1"/>
              <a:t>aspetos</a:t>
            </a:r>
            <a:r>
              <a:rPr lang="en-US" sz="2800" dirty="0"/>
              <a:t> que devem ser tidos em consideração ao preparar a sua própria estratégia de marketing, que não foram mencionados por </a:t>
            </a:r>
            <a:r>
              <a:rPr lang="en-US" sz="2800" dirty="0" err="1"/>
              <a:t>Neher</a:t>
            </a:r>
            <a:r>
              <a:rPr lang="en-US" sz="2800" dirty="0"/>
              <a:t>, que é Desenvolver a marca da sua empresa (</a:t>
            </a:r>
            <a:r>
              <a:rPr lang="en-US" sz="2800" b="1" dirty="0"/>
              <a:t>8 Steps to Marketing Your Business | Small Business Development Corporation</a:t>
            </a:r>
            <a:r>
              <a:rPr lang="en-US" sz="2800" dirty="0"/>
              <a:t>, n.d.). É importante que cada empresa tenha a sua própria marca e imagem, independentemente da sua dimensão ou objetivo. E, ter uma imagem pode ser muito mais do que um logótipo ou um slogan, é importante criar uma marca que seja capaz de se ligar </a:t>
            </a:r>
            <a:r>
              <a:rPr lang="en-US" sz="2800" b="1" dirty="0">
                <a:solidFill>
                  <a:schemeClr val="accent4">
                    <a:hueOff val="-476017"/>
                    <a:lumOff val="-10042"/>
                  </a:schemeClr>
                </a:solidFill>
              </a:rPr>
              <a:t>"(...) com os seus clientes-alvo e transmita quem é, o que representa e o que pode oferecer." </a:t>
            </a:r>
            <a:r>
              <a:rPr lang="en-US" sz="2800" dirty="0"/>
              <a:t>(</a:t>
            </a:r>
            <a:r>
              <a:rPr lang="en-US" sz="2800" b="1" dirty="0"/>
              <a:t>8 Steps to Marketing Your Business | Small Business Development Corporation</a:t>
            </a:r>
            <a:r>
              <a:rPr lang="en-US" sz="2800" dirty="0"/>
              <a:t>, n</a:t>
            </a:r>
            <a:r>
              <a:rPr lang="en-US" sz="2800" b="1" dirty="0"/>
              <a:t>.d.</a:t>
            </a:r>
            <a:r>
              <a:rPr lang="en-US" sz="2800" dirty="0"/>
              <a:t>).</a:t>
            </a:r>
            <a:endParaRPr lang="el-GR" sz="2800" dirty="0"/>
          </a:p>
          <a:p>
            <a:pPr algn="just" defTabSz="457200">
              <a:defRPr sz="2600">
                <a:solidFill>
                  <a:schemeClr val="accent1">
                    <a:hueOff val="114395"/>
                    <a:lumOff val="-24975"/>
                  </a:schemeClr>
                </a:solidFill>
              </a:defRPr>
            </a:pPr>
            <a:endParaRPr lang="el-GR" sz="2800" dirty="0"/>
          </a:p>
          <a:p>
            <a:pPr algn="just" defTabSz="457200">
              <a:defRPr sz="2600">
                <a:solidFill>
                  <a:schemeClr val="accent1">
                    <a:hueOff val="114395"/>
                    <a:lumOff val="-24975"/>
                  </a:schemeClr>
                </a:solidFill>
              </a:defRPr>
            </a:pPr>
            <a:r>
              <a:rPr lang="en-US" sz="2800" dirty="0"/>
              <a:t>É importante sublinhar que o marketing é uma boa fonte de rendimentos e receitas e trará benefícios para a sua empresa. De um modo geral, o marketing proporciona oportunidades, alcançando mais pessoas de uma forma mais simples. Além disso, os especialistas referem que </a:t>
            </a:r>
            <a:r>
              <a:rPr lang="en-US" sz="2800" b="1" dirty="0">
                <a:solidFill>
                  <a:schemeClr val="accent4">
                    <a:hueOff val="-476017"/>
                    <a:lumOff val="-10042"/>
                  </a:schemeClr>
                </a:solidFill>
              </a:rPr>
              <a:t>"o marketing proporciona oportunidades de obter lucros no processo de compra e venda de bens, criando utilidades de tempo, lugar e posse. Este rendimento e lucro são reinvestidos na empresa, obtendo-se assim mais lucros no futuro. Deve ser dada a maior importância ao marketing, uma vez que a própria sobrevivência da empresa depende da eficácia da função de marketing"</a:t>
            </a:r>
            <a:r>
              <a:rPr lang="el-GR" sz="2800" b="1" dirty="0">
                <a:solidFill>
                  <a:schemeClr val="accent4">
                    <a:hueOff val="-476017"/>
                    <a:lumOff val="-10042"/>
                  </a:schemeClr>
                </a:solidFill>
              </a:rPr>
              <a:t>. </a:t>
            </a:r>
            <a:r>
              <a:rPr lang="en-US" sz="2800" b="1" dirty="0"/>
              <a:t>("7 Major Importance of Marketing | Marketing Management"</a:t>
            </a:r>
            <a:r>
              <a:rPr lang="el-GR" sz="2800" b="1" dirty="0"/>
              <a:t>, </a:t>
            </a:r>
            <a:r>
              <a:rPr lang="en-US" sz="2800" b="1" dirty="0"/>
              <a:t>2014</a:t>
            </a:r>
            <a:r>
              <a:rPr lang="en-US" sz="2800" dirty="0"/>
              <a:t>). </a:t>
            </a:r>
            <a:endParaRPr sz="2800" dirty="0"/>
          </a:p>
        </p:txBody>
      </p:sp>
      <p:grpSp>
        <p:nvGrpSpPr>
          <p:cNvPr id="295" name="Agrupar"/>
          <p:cNvGrpSpPr/>
          <p:nvPr/>
        </p:nvGrpSpPr>
        <p:grpSpPr>
          <a:xfrm>
            <a:off x="20340637" y="14829510"/>
            <a:ext cx="1300908" cy="446058"/>
            <a:chOff x="0" y="0"/>
            <a:chExt cx="1300907" cy="446057"/>
          </a:xfrm>
        </p:grpSpPr>
        <p:sp>
          <p:nvSpPr>
            <p:cNvPr id="293"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94"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2…">
            <a:extLst>
              <a:ext uri="{FF2B5EF4-FFF2-40B4-BE49-F238E27FC236}">
                <a16:creationId xmlns:a16="http://schemas.microsoft.com/office/drawing/2014/main" id="{C166D85C-72CA-6FA1-6A01-6E0C32231DEE}"/>
              </a:ext>
            </a:extLst>
          </p:cNvPr>
          <p:cNvSpPr txBox="1"/>
          <p:nvPr/>
        </p:nvSpPr>
        <p:spPr>
          <a:xfrm>
            <a:off x="740130" y="3496431"/>
            <a:ext cx="3043223" cy="113513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2</a:t>
            </a:r>
          </a:p>
          <a:p>
            <a:pPr algn="l" defTabSz="457200">
              <a:defRPr sz="2100" b="1">
                <a:solidFill>
                  <a:srgbClr val="FFFFFF"/>
                </a:solidFill>
              </a:defRPr>
            </a:pPr>
            <a:r>
              <a:rPr lang="en-US" dirty="0"/>
              <a:t>Como criar uma estratégia de marketing digital</a:t>
            </a:r>
            <a:r>
              <a:rPr dirty="0"/>
              <a:t>.</a:t>
            </a:r>
          </a:p>
        </p:txBody>
      </p:sp>
      <p:pic>
        <p:nvPicPr>
          <p:cNvPr id="4" name="Picture 3" descr="A picture containing text, indoor, items, various&#10;&#10;Description automatically generated">
            <a:extLst>
              <a:ext uri="{FF2B5EF4-FFF2-40B4-BE49-F238E27FC236}">
                <a16:creationId xmlns:a16="http://schemas.microsoft.com/office/drawing/2014/main" id="{7E45BF4F-50AE-0C96-E01A-2915BE2285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2329" y="9739883"/>
            <a:ext cx="8797036" cy="5864691"/>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98"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300" name="ART AND LITERATURE…"/>
          <p:cNvSpPr txBox="1"/>
          <p:nvPr/>
        </p:nvSpPr>
        <p:spPr>
          <a:xfrm>
            <a:off x="7059482" y="918491"/>
            <a:ext cx="13879160" cy="9368161"/>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spAutoFit/>
          </a:bodyPr>
          <a:lstStyle/>
          <a:p>
            <a:pPr algn="just" defTabSz="457200">
              <a:defRPr sz="2600">
                <a:solidFill>
                  <a:schemeClr val="accent1">
                    <a:hueOff val="114395"/>
                    <a:lumOff val="-24975"/>
                  </a:schemeClr>
                </a:solidFill>
              </a:defRPr>
            </a:pPr>
            <a:r>
              <a:rPr lang="en-US" dirty="0"/>
              <a:t>Para finalizar este capítulo, é também relevante contextualizar como é que as pequenas empresas podem ser </a:t>
            </a:r>
            <a:r>
              <a:rPr lang="en-US" dirty="0" err="1"/>
              <a:t>ativas</a:t>
            </a:r>
            <a:r>
              <a:rPr lang="en-US" dirty="0"/>
              <a:t> neste grande e competitivo mundo do marketing, para isso, vamos inspirar-nos no artigo "Small Business Marketing 101", da Forbes, escrito por Pritchett, onde ela definiu um conjunto de práticas cruciais que podem ajudar qualquer pequena empresa. </a:t>
            </a:r>
            <a:endParaRPr lang="el-GR" dirty="0"/>
          </a:p>
          <a:p>
            <a:pPr algn="just" defTabSz="457200">
              <a:defRPr sz="2600">
                <a:solidFill>
                  <a:schemeClr val="accent1">
                    <a:hueOff val="114395"/>
                    <a:lumOff val="-24975"/>
                  </a:schemeClr>
                </a:solidFill>
              </a:defRPr>
            </a:pPr>
            <a:endParaRPr lang="en-US" dirty="0"/>
          </a:p>
          <a:p>
            <a:pPr algn="just" defTabSz="457200">
              <a:defRPr sz="2600">
                <a:solidFill>
                  <a:schemeClr val="accent1">
                    <a:hueOff val="114395"/>
                    <a:lumOff val="-24975"/>
                  </a:schemeClr>
                </a:solidFill>
              </a:defRPr>
            </a:pPr>
            <a:r>
              <a:rPr lang="en-US" dirty="0"/>
              <a:t>Primeiro, </a:t>
            </a:r>
            <a:r>
              <a:rPr lang="en-US" b="1" dirty="0"/>
              <a:t>organize-se, </a:t>
            </a:r>
            <a:r>
              <a:rPr lang="en-US" dirty="0"/>
              <a:t>ou seja, pense em ideias, faça brainstorming com colegas e prepare uma lista de tarefas. Depois, um dos conselhos mencionados é a criação </a:t>
            </a:r>
            <a:r>
              <a:rPr lang="en-US" b="1" dirty="0"/>
              <a:t>de um site</a:t>
            </a:r>
            <a:r>
              <a:rPr lang="en-US" dirty="0"/>
              <a:t>, que é extremamente importante para crescer online. "Precisa de um site para mostrar que é real e para oferecer informações sobre o seu negócio a potenciais clientes. Certifique-se de que o </a:t>
            </a:r>
            <a:r>
              <a:rPr lang="en-US" dirty="0" err="1"/>
              <a:t>seu</a:t>
            </a:r>
            <a:r>
              <a:rPr lang="en-US" dirty="0"/>
              <a:t> site é compatível com dispositivos móveis e não se esqueça de solicitar a otimização para os motores de busca". (Pritchett, 2018). </a:t>
            </a:r>
            <a:endParaRPr lang="el-GR" dirty="0"/>
          </a:p>
          <a:p>
            <a:pPr algn="just" defTabSz="457200">
              <a:defRPr sz="2600">
                <a:solidFill>
                  <a:schemeClr val="accent1">
                    <a:hueOff val="114395"/>
                    <a:lumOff val="-24975"/>
                  </a:schemeClr>
                </a:solidFill>
              </a:defRPr>
            </a:pPr>
            <a:endParaRPr lang="en-US" dirty="0"/>
          </a:p>
          <a:p>
            <a:pPr algn="just" defTabSz="457200">
              <a:defRPr sz="2600">
                <a:solidFill>
                  <a:schemeClr val="accent1">
                    <a:hueOff val="114395"/>
                    <a:lumOff val="-24975"/>
                  </a:schemeClr>
                </a:solidFill>
              </a:defRPr>
            </a:pPr>
            <a:r>
              <a:rPr lang="en-US" dirty="0"/>
              <a:t>Outra ação muito importante deve ser a </a:t>
            </a:r>
            <a:r>
              <a:rPr lang="en-US" b="1" dirty="0"/>
              <a:t>criação da sua </a:t>
            </a:r>
            <a:r>
              <a:rPr lang="en-US" b="1" dirty="0" err="1"/>
              <a:t>empresa</a:t>
            </a:r>
            <a:r>
              <a:rPr lang="en-US" b="1" dirty="0"/>
              <a:t> </a:t>
            </a:r>
            <a:r>
              <a:rPr lang="en-US" dirty="0"/>
              <a:t>online. </a:t>
            </a:r>
            <a:r>
              <a:rPr lang="en-US" dirty="0" err="1"/>
              <a:t>Princhett</a:t>
            </a:r>
            <a:r>
              <a:rPr lang="en-US" dirty="0"/>
              <a:t> refere que, quer queira quer não, as informações sobre a sua empresa estarão </a:t>
            </a:r>
            <a:r>
              <a:rPr lang="en-US" dirty="0" err="1"/>
              <a:t>disponíveis</a:t>
            </a:r>
            <a:r>
              <a:rPr lang="en-US" dirty="0"/>
              <a:t> online, pelo que deve estar ciente disso e tentar controlá-las! Aconselha a "fazer uma pesquisa em diferentes navegadores para ver que informações encontra sobre a sua empresa e, em seguida, reivindicar ou criar uma listagem para a sua empresa". (Pritchett, 2018).</a:t>
            </a:r>
            <a:endParaRPr lang="el-GR" dirty="0"/>
          </a:p>
          <a:p>
            <a:pPr algn="just" defTabSz="457200">
              <a:defRPr sz="2600">
                <a:solidFill>
                  <a:schemeClr val="accent1">
                    <a:hueOff val="114395"/>
                    <a:lumOff val="-24975"/>
                  </a:schemeClr>
                </a:solidFill>
              </a:defRPr>
            </a:pPr>
            <a:endParaRPr lang="en-US" dirty="0"/>
          </a:p>
          <a:p>
            <a:pPr algn="just" defTabSz="457200">
              <a:defRPr sz="2600">
                <a:solidFill>
                  <a:schemeClr val="accent1">
                    <a:hueOff val="114395"/>
                    <a:lumOff val="-24975"/>
                  </a:schemeClr>
                </a:solidFill>
              </a:defRPr>
            </a:pPr>
            <a:r>
              <a:rPr lang="en-US" dirty="0"/>
              <a:t>Outro aspeto importante é que deve criar uma consciência local e estabelecer uma rede, o que pode ser considerado muito importante para crescer em qualquer área, não só para alcançar clientes, mas também patrocinadores. Esta metodologia permitir-lhe-á criar boas ligações, aumentar a notoriedade da marca e obter referências. </a:t>
            </a:r>
            <a:endParaRPr dirty="0"/>
          </a:p>
        </p:txBody>
      </p:sp>
      <p:sp>
        <p:nvSpPr>
          <p:cNvPr id="301" name="Rectángulo redondeado"/>
          <p:cNvSpPr/>
          <p:nvPr/>
        </p:nvSpPr>
        <p:spPr>
          <a:xfrm>
            <a:off x="7059481" y="11237495"/>
            <a:ext cx="11493213" cy="4038074"/>
          </a:xfrm>
          <a:prstGeom prst="roundRect">
            <a:avLst>
              <a:gd name="adj" fmla="val 9029"/>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02" name="&quot;If your aspirations are not greater than your resources, you are not an entrepreneur.&quot; (C.K. Prahalad)"/>
          <p:cNvSpPr txBox="1"/>
          <p:nvPr/>
        </p:nvSpPr>
        <p:spPr>
          <a:xfrm>
            <a:off x="9208224" y="11954648"/>
            <a:ext cx="8959460" cy="2874076"/>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lnSpc>
                <a:spcPts val="5100"/>
              </a:lnSpc>
              <a:defRPr sz="2300">
                <a:solidFill>
                  <a:schemeClr val="accent1">
                    <a:hueOff val="114395"/>
                    <a:lumOff val="-24975"/>
                  </a:schemeClr>
                </a:solidFill>
              </a:defRPr>
            </a:lvl1pPr>
          </a:lstStyle>
          <a:p>
            <a:pPr>
              <a:lnSpc>
                <a:spcPct val="100000"/>
              </a:lnSpc>
            </a:pPr>
            <a:r>
              <a:rPr lang="en-US" sz="2200" dirty="0"/>
              <a:t>Em suma, o marketing digital continua a ganhar importância. As pessoas estão a passar mais tempo online e os orçamentos de marketing continuam a ser canalizados para o digital. Com tantas oportunidades no marketing digital, é fácil entrar no modo de execução e começar a fazer. No entanto, investir na sua estratégia é uma das melhores formas de aumentar o retorno do seu investimento digital. Uma estratégia clara reduz o desperdício, concentra os seus esforços e baseia-se no que já está a funcionar</a:t>
            </a:r>
            <a:endParaRPr sz="2200" dirty="0"/>
          </a:p>
        </p:txBody>
      </p:sp>
      <p:pic>
        <p:nvPicPr>
          <p:cNvPr id="303" name="Imagen" descr="Imagen"/>
          <p:cNvPicPr>
            <a:picLocks noChangeAspect="1"/>
          </p:cNvPicPr>
          <p:nvPr/>
        </p:nvPicPr>
        <p:blipFill>
          <a:blip r:embed="rId3"/>
          <a:stretch>
            <a:fillRect/>
          </a:stretch>
        </p:blipFill>
        <p:spPr>
          <a:xfrm>
            <a:off x="7625174" y="12480728"/>
            <a:ext cx="1017358" cy="2348781"/>
          </a:xfrm>
          <a:prstGeom prst="rect">
            <a:avLst/>
          </a:prstGeom>
          <a:ln w="12700">
            <a:miter lim="400000"/>
          </a:ln>
        </p:spPr>
      </p:pic>
      <p:grpSp>
        <p:nvGrpSpPr>
          <p:cNvPr id="307" name="Agrupar"/>
          <p:cNvGrpSpPr/>
          <p:nvPr/>
        </p:nvGrpSpPr>
        <p:grpSpPr>
          <a:xfrm>
            <a:off x="20340637" y="14829510"/>
            <a:ext cx="1300908" cy="446058"/>
            <a:chOff x="0" y="0"/>
            <a:chExt cx="1300907" cy="446057"/>
          </a:xfrm>
        </p:grpSpPr>
        <p:sp>
          <p:nvSpPr>
            <p:cNvPr id="305"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06"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2…">
            <a:extLst>
              <a:ext uri="{FF2B5EF4-FFF2-40B4-BE49-F238E27FC236}">
                <a16:creationId xmlns:a16="http://schemas.microsoft.com/office/drawing/2014/main" id="{F9CD123C-DEB0-70EE-7B32-92FAB2074554}"/>
              </a:ext>
            </a:extLst>
          </p:cNvPr>
          <p:cNvSpPr txBox="1"/>
          <p:nvPr/>
        </p:nvSpPr>
        <p:spPr>
          <a:xfrm>
            <a:off x="740130" y="3496431"/>
            <a:ext cx="3043223" cy="113513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2</a:t>
            </a:r>
          </a:p>
          <a:p>
            <a:pPr algn="l" defTabSz="457200">
              <a:defRPr sz="2100" b="1">
                <a:solidFill>
                  <a:srgbClr val="FFFFFF"/>
                </a:solidFill>
              </a:defRPr>
            </a:pPr>
            <a:r>
              <a:rPr lang="en-US" dirty="0"/>
              <a:t>Como criar uma estratégia de marketing digital</a:t>
            </a:r>
            <a:r>
              <a:rPr dirty="0"/>
              <a: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QUESTION 1…"/>
          <p:cNvSpPr txBox="1"/>
          <p:nvPr/>
        </p:nvSpPr>
        <p:spPr>
          <a:xfrm>
            <a:off x="6128454" y="2934229"/>
            <a:ext cx="15159872" cy="11858560"/>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numCol="2" spcCol="757993"/>
          <a:lstStyle/>
          <a:p>
            <a:pPr algn="l" defTabSz="457200">
              <a:defRPr b="1">
                <a:solidFill>
                  <a:schemeClr val="accent1">
                    <a:hueOff val="114395"/>
                    <a:lumOff val="-24975"/>
                  </a:schemeClr>
                </a:solidFill>
              </a:defRPr>
            </a:pPr>
            <a:r>
              <a:rPr dirty="0"/>
              <a:t>PERGUNTA 1</a:t>
            </a:r>
          </a:p>
          <a:p>
            <a:pPr algn="l" defTabSz="457200">
              <a:defRPr>
                <a:solidFill>
                  <a:schemeClr val="accent1">
                    <a:hueOff val="114395"/>
                    <a:lumOff val="-24975"/>
                  </a:schemeClr>
                </a:solidFill>
              </a:defRPr>
            </a:pPr>
            <a:r>
              <a:rPr lang="en-US" dirty="0"/>
              <a:t>O marketing oferece oportunidades, ao chegar a mais pessoas de uma forma mais simples </a:t>
            </a:r>
            <a:endParaRPr dirty="0"/>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Verdadeiro</a:t>
            </a:r>
          </a:p>
          <a:p>
            <a:pPr marL="355599" lvl="1" indent="-355599" algn="l" defTabSz="457200">
              <a:buSzPct val="100000"/>
              <a:buAutoNum type="alphaLcParenR"/>
              <a:defRPr>
                <a:solidFill>
                  <a:schemeClr val="accent1">
                    <a:hueOff val="114395"/>
                    <a:lumOff val="-24975"/>
                  </a:schemeClr>
                </a:solidFill>
              </a:defRPr>
            </a:pPr>
            <a:r>
              <a:rPr lang="en-US" dirty="0"/>
              <a:t>Falso</a:t>
            </a:r>
            <a:endParaRPr dirty="0"/>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2</a:t>
            </a:r>
          </a:p>
          <a:p>
            <a:pPr algn="l" defTabSz="457200">
              <a:defRPr>
                <a:solidFill>
                  <a:schemeClr val="accent1">
                    <a:hueOff val="114395"/>
                    <a:lumOff val="-24975"/>
                  </a:schemeClr>
                </a:solidFill>
              </a:defRPr>
            </a:pPr>
            <a:r>
              <a:rPr lang="en-US" dirty="0"/>
              <a:t>A criação de um site para a sua empresa é um passo importante para se tornar um empresário</a:t>
            </a:r>
            <a:endParaRPr dirty="0"/>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Sim, é</a:t>
            </a:r>
            <a:endParaRPr dirty="0">
              <a:solidFill>
                <a:schemeClr val="accent3">
                  <a:hueOff val="362282"/>
                  <a:satOff val="31803"/>
                  <a:lumOff val="-18242"/>
                </a:schemeClr>
              </a:solidFill>
            </a:endParaRPr>
          </a:p>
          <a:p>
            <a:pPr marL="355599" lvl="1" indent="-355599" algn="l" defTabSz="457200">
              <a:buSzPct val="100000"/>
              <a:buAutoNum type="alphaLcParenR"/>
              <a:defRPr>
                <a:solidFill>
                  <a:schemeClr val="accent1">
                    <a:hueOff val="114395"/>
                    <a:lumOff val="-24975"/>
                  </a:schemeClr>
                </a:solidFill>
              </a:defRPr>
            </a:pPr>
            <a:r>
              <a:rPr lang="en-US" dirty="0"/>
              <a:t>Não, não é. Nem todas as empresas são obrigadas a fazê-lo, especialmente as que se situam em zonas rurais onde o acesso à Internet é limitado</a:t>
            </a:r>
            <a:endParaRPr dirty="0"/>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3</a:t>
            </a:r>
          </a:p>
          <a:p>
            <a:pPr lvl="1" indent="0" algn="l" defTabSz="457200">
              <a:buSzPct val="100000"/>
              <a:defRPr>
                <a:solidFill>
                  <a:schemeClr val="accent1">
                    <a:hueOff val="114395"/>
                    <a:lumOff val="-24975"/>
                  </a:schemeClr>
                </a:solidFill>
              </a:defRPr>
            </a:pPr>
            <a:r>
              <a:rPr lang="en-US" dirty="0"/>
              <a:t>Antes de criar a sua </a:t>
            </a:r>
            <a:r>
              <a:rPr lang="en-US" dirty="0" err="1"/>
              <a:t>empresa</a:t>
            </a:r>
            <a:r>
              <a:rPr lang="en-US" dirty="0"/>
              <a:t> online, é importante ter uma estratégia</a:t>
            </a:r>
            <a:endParaRPr dirty="0"/>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Verdadeiro</a:t>
            </a:r>
            <a:endParaRPr dirty="0">
              <a:solidFill>
                <a:schemeClr val="accent3">
                  <a:hueOff val="362282"/>
                  <a:satOff val="31803"/>
                  <a:lumOff val="-18242"/>
                </a:schemeClr>
              </a:solidFill>
            </a:endParaRPr>
          </a:p>
          <a:p>
            <a:pPr marL="355599" lvl="1" indent="-355599" algn="l" defTabSz="457200">
              <a:buSzPct val="100000"/>
              <a:buAutoNum type="alphaLcParenR"/>
              <a:defRPr>
                <a:solidFill>
                  <a:schemeClr val="accent1">
                    <a:hueOff val="114395"/>
                    <a:lumOff val="-24975"/>
                  </a:schemeClr>
                </a:solidFill>
              </a:defRPr>
            </a:pPr>
            <a:r>
              <a:rPr lang="en-US" dirty="0"/>
              <a:t>Falso</a:t>
            </a:r>
            <a:endParaRPr dirty="0"/>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4</a:t>
            </a:r>
          </a:p>
          <a:p>
            <a:pPr lvl="1" indent="0" algn="l" defTabSz="457200">
              <a:defRPr>
                <a:solidFill>
                  <a:schemeClr val="accent1">
                    <a:hueOff val="114395"/>
                    <a:lumOff val="-24975"/>
                  </a:schemeClr>
                </a:solidFill>
              </a:defRPr>
            </a:pPr>
            <a:r>
              <a:rPr lang="en-US" dirty="0"/>
              <a:t>As pequenas empresas não podem competir com as grandes no mundo digital, uma vez que não dispõem dos meios para o fazer.</a:t>
            </a:r>
          </a:p>
          <a:p>
            <a:pPr lvl="1" indent="0" algn="l" defTabSz="457200">
              <a:defRPr>
                <a:solidFill>
                  <a:schemeClr val="accent1">
                    <a:hueOff val="114395"/>
                    <a:lumOff val="-24975"/>
                  </a:schemeClr>
                </a:solidFill>
              </a:defRPr>
            </a:pPr>
            <a:r>
              <a:rPr lang="en-US" dirty="0"/>
              <a:t>a) Verdadeiro</a:t>
            </a:r>
          </a:p>
          <a:p>
            <a:pPr lvl="1" indent="0" algn="l" defTabSz="457200">
              <a:buSzPct val="100000"/>
              <a:defRPr>
                <a:solidFill>
                  <a:schemeClr val="accent1">
                    <a:hueOff val="114395"/>
                    <a:lumOff val="-24975"/>
                  </a:schemeClr>
                </a:solidFill>
              </a:defRPr>
            </a:pPr>
            <a:r>
              <a:rPr lang="en-US" dirty="0">
                <a:solidFill>
                  <a:schemeClr val="accent3">
                    <a:hueOff val="362282"/>
                    <a:satOff val="31803"/>
                    <a:lumOff val="-18242"/>
                  </a:schemeClr>
                </a:solidFill>
              </a:rPr>
              <a:t>b) Falso</a:t>
            </a:r>
            <a:endParaRPr dirty="0">
              <a:solidFill>
                <a:schemeClr val="accent3">
                  <a:hueOff val="362282"/>
                  <a:satOff val="31803"/>
                  <a:lumOff val="-18242"/>
                </a:schemeClr>
              </a:solidFill>
            </a:endParaRPr>
          </a:p>
          <a:p>
            <a:pPr algn="l" defTabSz="457200">
              <a:defRPr b="1">
                <a:solidFill>
                  <a:schemeClr val="accent1">
                    <a:hueOff val="114395"/>
                    <a:lumOff val="-24975"/>
                  </a:schemeClr>
                </a:solidFill>
              </a:defRPr>
            </a:pPr>
            <a:endParaRPr lang="en-US" dirty="0"/>
          </a:p>
          <a:p>
            <a:pPr algn="l" defTabSz="457200">
              <a:defRPr b="1">
                <a:solidFill>
                  <a:schemeClr val="accent1">
                    <a:hueOff val="114395"/>
                    <a:lumOff val="-24975"/>
                  </a:schemeClr>
                </a:solidFill>
              </a:defRPr>
            </a:pPr>
            <a:endParaRPr dirty="0"/>
          </a:p>
        </p:txBody>
      </p:sp>
      <p:sp>
        <p:nvSpPr>
          <p:cNvPr id="353"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354"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355" name="Unit 2…"/>
          <p:cNvSpPr txBox="1"/>
          <p:nvPr/>
        </p:nvSpPr>
        <p:spPr>
          <a:xfrm>
            <a:off x="9279026" y="460099"/>
            <a:ext cx="8858727" cy="187380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p>
            <a:pPr defTabSz="738187">
              <a:defRPr sz="3200">
                <a:solidFill>
                  <a:schemeClr val="accent1">
                    <a:hueOff val="114395"/>
                    <a:lumOff val="-24975"/>
                  </a:schemeClr>
                </a:solidFill>
                <a:latin typeface="Helvetica"/>
                <a:ea typeface="Helvetica"/>
                <a:cs typeface="Helvetica"/>
                <a:sym typeface="Helvetica"/>
              </a:defRPr>
            </a:pPr>
            <a:r>
              <a:rPr dirty="0" err="1"/>
              <a:t>Unidade</a:t>
            </a:r>
            <a:r>
              <a:rPr dirty="0"/>
              <a:t> 2</a:t>
            </a:r>
          </a:p>
          <a:p>
            <a:pPr defTabSz="738187">
              <a:defRPr sz="5000">
                <a:solidFill>
                  <a:schemeClr val="accent1">
                    <a:hueOff val="114395"/>
                    <a:lumOff val="-24975"/>
                  </a:schemeClr>
                </a:solidFill>
                <a:latin typeface="A.C.M.E. Secret Agent"/>
                <a:ea typeface="A.C.M.E. Secret Agent"/>
                <a:cs typeface="A.C.M.E. Secret Agent"/>
                <a:sym typeface="A.C.M.E. Secret Agent"/>
              </a:defRPr>
            </a:pPr>
            <a:r>
              <a:rPr dirty="0" err="1"/>
              <a:t>Perguntas</a:t>
            </a:r>
            <a:r>
              <a:rPr dirty="0"/>
              <a:t> de </a:t>
            </a:r>
            <a:r>
              <a:rPr lang="en-GB" dirty="0" err="1"/>
              <a:t>correção</a:t>
            </a:r>
            <a:r>
              <a:rPr lang="en-GB" dirty="0"/>
              <a:t> </a:t>
            </a:r>
            <a:r>
              <a:rPr lang="en-GB" dirty="0" err="1"/>
              <a:t>autónoma</a:t>
            </a:r>
            <a:endParaRPr dirty="0"/>
          </a:p>
          <a:p>
            <a:pPr defTabSz="738187">
              <a:defRPr sz="2900">
                <a:solidFill>
                  <a:schemeClr val="accent1">
                    <a:hueOff val="114395"/>
                    <a:lumOff val="-24975"/>
                  </a:schemeClr>
                </a:solidFill>
                <a:latin typeface="Helvetica"/>
                <a:ea typeface="Helvetica"/>
                <a:cs typeface="Helvetica"/>
                <a:sym typeface="Helvetica"/>
              </a:defRPr>
            </a:pPr>
            <a:r>
              <a:rPr lang="pt-PT" dirty="0"/>
              <a:t>I</a:t>
            </a:r>
            <a:r>
              <a:rPr dirty="0" err="1"/>
              <a:t>ndique</a:t>
            </a:r>
            <a:r>
              <a:rPr dirty="0"/>
              <a:t> a </a:t>
            </a:r>
            <a:r>
              <a:rPr dirty="0" err="1"/>
              <a:t>resposta</a:t>
            </a:r>
            <a:r>
              <a:rPr dirty="0"/>
              <a:t> </a:t>
            </a:r>
            <a:r>
              <a:rPr lang="en-GB" dirty="0" err="1"/>
              <a:t>correta</a:t>
            </a:r>
            <a:endParaRPr dirty="0"/>
          </a:p>
        </p:txBody>
      </p:sp>
      <p:grpSp>
        <p:nvGrpSpPr>
          <p:cNvPr id="358" name="Agrupar"/>
          <p:cNvGrpSpPr/>
          <p:nvPr/>
        </p:nvGrpSpPr>
        <p:grpSpPr>
          <a:xfrm>
            <a:off x="20340637" y="14829510"/>
            <a:ext cx="1300908" cy="446058"/>
            <a:chOff x="0" y="0"/>
            <a:chExt cx="1300907" cy="446057"/>
          </a:xfrm>
        </p:grpSpPr>
        <p:sp>
          <p:nvSpPr>
            <p:cNvPr id="356"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57"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2…">
            <a:extLst>
              <a:ext uri="{FF2B5EF4-FFF2-40B4-BE49-F238E27FC236}">
                <a16:creationId xmlns:a16="http://schemas.microsoft.com/office/drawing/2014/main" id="{F4714411-BC1C-42DA-69FA-58BE7501A51E}"/>
              </a:ext>
            </a:extLst>
          </p:cNvPr>
          <p:cNvSpPr txBox="1"/>
          <p:nvPr/>
        </p:nvSpPr>
        <p:spPr>
          <a:xfrm>
            <a:off x="740130" y="3496431"/>
            <a:ext cx="3043223" cy="113513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2</a:t>
            </a:r>
          </a:p>
          <a:p>
            <a:pPr algn="l" defTabSz="457200">
              <a:defRPr sz="2100" b="1">
                <a:solidFill>
                  <a:srgbClr val="FFFFFF"/>
                </a:solidFill>
              </a:defRPr>
            </a:pPr>
            <a:r>
              <a:rPr lang="en-US" dirty="0"/>
              <a:t>Como criar uma estratégia de marketing digital</a:t>
            </a:r>
            <a:r>
              <a:rPr dirty="0"/>
              <a:t>.</a:t>
            </a:r>
          </a:p>
        </p:txBody>
      </p:sp>
      <p:sp>
        <p:nvSpPr>
          <p:cNvPr id="10" name="Rectángulo redondeado">
            <a:extLst>
              <a:ext uri="{FF2B5EF4-FFF2-40B4-BE49-F238E27FC236}">
                <a16:creationId xmlns:a16="http://schemas.microsoft.com/office/drawing/2014/main" id="{BE5A4913-184F-0E57-64C9-C9DEF16C0D37}"/>
              </a:ext>
            </a:extLst>
          </p:cNvPr>
          <p:cNvSpPr/>
          <p:nvPr/>
        </p:nvSpPr>
        <p:spPr>
          <a:xfrm>
            <a:off x="14323646" y="11604259"/>
            <a:ext cx="7246935" cy="2774591"/>
          </a:xfrm>
          <a:prstGeom prst="roundRect">
            <a:avLst>
              <a:gd name="adj" fmla="val 9616"/>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1" name="LINKS OF INTEREST">
            <a:extLst>
              <a:ext uri="{FF2B5EF4-FFF2-40B4-BE49-F238E27FC236}">
                <a16:creationId xmlns:a16="http://schemas.microsoft.com/office/drawing/2014/main" id="{54FC2197-A086-1272-7F5B-E6B9C4247A4F}"/>
              </a:ext>
            </a:extLst>
          </p:cNvPr>
          <p:cNvSpPr txBox="1"/>
          <p:nvPr/>
        </p:nvSpPr>
        <p:spPr>
          <a:xfrm>
            <a:off x="14654974" y="11876986"/>
            <a:ext cx="2957165" cy="111974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lnSpc>
                <a:spcPts val="6100"/>
              </a:lnSpc>
              <a:defRPr sz="3100" b="1">
                <a:solidFill>
                  <a:schemeClr val="accent1">
                    <a:hueOff val="114395"/>
                    <a:lumOff val="-24975"/>
                  </a:schemeClr>
                </a:solidFill>
              </a:defRPr>
            </a:lvl1pPr>
          </a:lstStyle>
          <a:p>
            <a:pPr>
              <a:lnSpc>
                <a:spcPct val="100000"/>
              </a:lnSpc>
            </a:pPr>
            <a:r>
              <a:rPr dirty="0"/>
              <a:t>LIGAÇÕES DE INTERESSE</a:t>
            </a:r>
          </a:p>
        </p:txBody>
      </p:sp>
      <p:sp>
        <p:nvSpPr>
          <p:cNvPr id="12" name="Encendido">
            <a:extLst>
              <a:ext uri="{FF2B5EF4-FFF2-40B4-BE49-F238E27FC236}">
                <a16:creationId xmlns:a16="http://schemas.microsoft.com/office/drawing/2014/main" id="{4FDC32D9-A2C0-A843-39BF-C750F7B2D7C2}"/>
              </a:ext>
            </a:extLst>
          </p:cNvPr>
          <p:cNvSpPr/>
          <p:nvPr/>
        </p:nvSpPr>
        <p:spPr>
          <a:xfrm>
            <a:off x="15228775" y="12973146"/>
            <a:ext cx="1001797" cy="1042359"/>
          </a:xfrm>
          <a:custGeom>
            <a:avLst/>
            <a:gdLst/>
            <a:ahLst/>
            <a:cxnLst>
              <a:cxn ang="0">
                <a:pos x="wd2" y="hd2"/>
              </a:cxn>
              <a:cxn ang="5400000">
                <a:pos x="wd2" y="hd2"/>
              </a:cxn>
              <a:cxn ang="10800000">
                <a:pos x="wd2" y="hd2"/>
              </a:cxn>
              <a:cxn ang="16200000">
                <a:pos x="wd2" y="hd2"/>
              </a:cxn>
            </a:cxnLst>
            <a:rect l="0" t="0" r="r" b="b"/>
            <a:pathLst>
              <a:path w="21594" h="21600" extrusionOk="0">
                <a:moveTo>
                  <a:pt x="10797" y="0"/>
                </a:moveTo>
                <a:cubicBezTo>
                  <a:pt x="9878" y="0"/>
                  <a:pt x="9133" y="716"/>
                  <a:pt x="9133" y="1600"/>
                </a:cubicBezTo>
                <a:lnTo>
                  <a:pt x="9133" y="10222"/>
                </a:lnTo>
                <a:cubicBezTo>
                  <a:pt x="9133" y="11106"/>
                  <a:pt x="9878" y="11822"/>
                  <a:pt x="10797" y="11822"/>
                </a:cubicBezTo>
                <a:cubicBezTo>
                  <a:pt x="11717" y="11822"/>
                  <a:pt x="12461" y="11106"/>
                  <a:pt x="12461" y="10222"/>
                </a:cubicBezTo>
                <a:lnTo>
                  <a:pt x="12461" y="1600"/>
                </a:lnTo>
                <a:cubicBezTo>
                  <a:pt x="12461" y="716"/>
                  <a:pt x="11717" y="0"/>
                  <a:pt x="10797" y="0"/>
                </a:cubicBezTo>
                <a:close/>
                <a:moveTo>
                  <a:pt x="4155" y="3552"/>
                </a:moveTo>
                <a:cubicBezTo>
                  <a:pt x="3730" y="3561"/>
                  <a:pt x="3308" y="3725"/>
                  <a:pt x="2990" y="4045"/>
                </a:cubicBezTo>
                <a:cubicBezTo>
                  <a:pt x="1061" y="5987"/>
                  <a:pt x="0" y="8536"/>
                  <a:pt x="0" y="11220"/>
                </a:cubicBezTo>
                <a:cubicBezTo>
                  <a:pt x="0" y="16941"/>
                  <a:pt x="4840" y="21600"/>
                  <a:pt x="10797" y="21600"/>
                </a:cubicBezTo>
                <a:cubicBezTo>
                  <a:pt x="16754" y="21600"/>
                  <a:pt x="21600" y="16941"/>
                  <a:pt x="21594" y="11220"/>
                </a:cubicBezTo>
                <a:cubicBezTo>
                  <a:pt x="21594" y="8536"/>
                  <a:pt x="20534" y="5987"/>
                  <a:pt x="18605" y="4045"/>
                </a:cubicBezTo>
                <a:cubicBezTo>
                  <a:pt x="17973" y="3411"/>
                  <a:pt x="16917" y="3383"/>
                  <a:pt x="16251" y="3996"/>
                </a:cubicBezTo>
                <a:cubicBezTo>
                  <a:pt x="15591" y="4603"/>
                  <a:pt x="15565" y="5618"/>
                  <a:pt x="16202" y="6258"/>
                </a:cubicBezTo>
                <a:cubicBezTo>
                  <a:pt x="17539" y="7603"/>
                  <a:pt x="18271" y="9360"/>
                  <a:pt x="18271" y="11220"/>
                </a:cubicBezTo>
                <a:cubicBezTo>
                  <a:pt x="18271" y="15179"/>
                  <a:pt x="14910" y="18401"/>
                  <a:pt x="10792" y="18401"/>
                </a:cubicBezTo>
                <a:cubicBezTo>
                  <a:pt x="6674" y="18401"/>
                  <a:pt x="3323" y="15179"/>
                  <a:pt x="3323" y="11220"/>
                </a:cubicBezTo>
                <a:cubicBezTo>
                  <a:pt x="3323" y="9360"/>
                  <a:pt x="4056" y="7598"/>
                  <a:pt x="5392" y="6258"/>
                </a:cubicBezTo>
                <a:cubicBezTo>
                  <a:pt x="6030" y="5618"/>
                  <a:pt x="6009" y="4609"/>
                  <a:pt x="5343" y="3996"/>
                </a:cubicBezTo>
                <a:cubicBezTo>
                  <a:pt x="5010" y="3690"/>
                  <a:pt x="4580" y="3543"/>
                  <a:pt x="4155" y="3552"/>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 name="TextBox 2">
            <a:extLst>
              <a:ext uri="{FF2B5EF4-FFF2-40B4-BE49-F238E27FC236}">
                <a16:creationId xmlns:a16="http://schemas.microsoft.com/office/drawing/2014/main" id="{31E9D089-673B-97C5-DED4-A3561510B6C7}"/>
              </a:ext>
            </a:extLst>
          </p:cNvPr>
          <p:cNvSpPr txBox="1"/>
          <p:nvPr/>
        </p:nvSpPr>
        <p:spPr>
          <a:xfrm>
            <a:off x="17445789" y="12184653"/>
            <a:ext cx="3842537" cy="16429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p>
            <a:pPr marL="0" marR="0" indent="0" algn="ctr" defTabSz="2799574"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n-lt"/>
                <a:ea typeface="+mn-ea"/>
                <a:cs typeface="+mn-cs"/>
                <a:sym typeface="Helvetica Neue"/>
                <a:hlinkClick r:id="rId3"/>
              </a:rPr>
              <a:t>Como criar uma estratégia de marketing digital? | Tutorial de marketing digital para iniciantes | </a:t>
            </a:r>
            <a:r>
              <a:rPr kumimoji="0" lang="en-US" sz="2400" b="1" i="0" u="none" strike="noStrike" cap="none" spc="0" normalizeH="0" baseline="0" dirty="0" err="1">
                <a:ln>
                  <a:noFill/>
                </a:ln>
                <a:solidFill>
                  <a:srgbClr val="5E5E5E"/>
                </a:solidFill>
                <a:effectLst/>
                <a:uFillTx/>
                <a:latin typeface="+mn-lt"/>
                <a:ea typeface="+mn-ea"/>
                <a:cs typeface="+mn-cs"/>
                <a:sym typeface="Helvetica Neue"/>
                <a:hlinkClick r:id="rId3"/>
              </a:rPr>
              <a:t>Edureka</a:t>
            </a:r>
            <a:endParaRPr kumimoji="0" lang="el-GR" sz="2400" b="1" i="0" u="none" strike="noStrike" cap="none" spc="0" normalizeH="0" baseline="0" dirty="0">
              <a:ln>
                <a:noFill/>
              </a:ln>
              <a:solidFill>
                <a:srgbClr val="5E5E5E"/>
              </a:solidFill>
              <a:effectLst/>
              <a:uFillTx/>
              <a:latin typeface="+mn-lt"/>
              <a:ea typeface="+mn-ea"/>
              <a:cs typeface="+mn-cs"/>
              <a:sym typeface="Helvetica Neue"/>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igura"/>
          <p:cNvSpPr/>
          <p:nvPr/>
        </p:nvSpPr>
        <p:spPr>
          <a:xfrm>
            <a:off x="-251810" y="-392082"/>
            <a:ext cx="22590783" cy="16311789"/>
          </a:xfrm>
          <a:custGeom>
            <a:avLst/>
            <a:gdLst/>
            <a:ahLst/>
            <a:cxnLst>
              <a:cxn ang="0">
                <a:pos x="wd2" y="hd2"/>
              </a:cxn>
              <a:cxn ang="5400000">
                <a:pos x="wd2" y="hd2"/>
              </a:cxn>
              <a:cxn ang="10800000">
                <a:pos x="wd2" y="hd2"/>
              </a:cxn>
              <a:cxn ang="16200000">
                <a:pos x="wd2" y="hd2"/>
              </a:cxn>
            </a:cxnLst>
            <a:rect l="0" t="0" r="r" b="b"/>
            <a:pathLst>
              <a:path w="21600" h="21600" extrusionOk="0">
                <a:moveTo>
                  <a:pt x="4826" y="72"/>
                </a:moveTo>
                <a:cubicBezTo>
                  <a:pt x="4666" y="858"/>
                  <a:pt x="4389" y="1591"/>
                  <a:pt x="4014" y="2227"/>
                </a:cubicBezTo>
                <a:cubicBezTo>
                  <a:pt x="3049" y="3866"/>
                  <a:pt x="1542" y="4741"/>
                  <a:pt x="0" y="4560"/>
                </a:cubicBezTo>
                <a:lnTo>
                  <a:pt x="120" y="21600"/>
                </a:lnTo>
                <a:lnTo>
                  <a:pt x="21600" y="21600"/>
                </a:lnTo>
                <a:lnTo>
                  <a:pt x="21600" y="0"/>
                </a:lnTo>
                <a:lnTo>
                  <a:pt x="4826" y="72"/>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a:p>
        </p:txBody>
      </p:sp>
      <p:pic>
        <p:nvPicPr>
          <p:cNvPr id="173" name="logoflavours02.png" descr="logoflavours02.png"/>
          <p:cNvPicPr>
            <a:picLocks noChangeAspect="1"/>
          </p:cNvPicPr>
          <p:nvPr/>
        </p:nvPicPr>
        <p:blipFill>
          <a:blip r:embed="rId2"/>
          <a:stretch>
            <a:fillRect/>
          </a:stretch>
        </p:blipFill>
        <p:spPr>
          <a:xfrm>
            <a:off x="311109" y="602829"/>
            <a:ext cx="2912513" cy="1258593"/>
          </a:xfrm>
          <a:prstGeom prst="rect">
            <a:avLst/>
          </a:prstGeom>
          <a:ln w="12700">
            <a:miter lim="400000"/>
          </a:ln>
        </p:spPr>
      </p:pic>
      <p:sp>
        <p:nvSpPr>
          <p:cNvPr id="175" name="UNITS"/>
          <p:cNvSpPr txBox="1"/>
          <p:nvPr/>
        </p:nvSpPr>
        <p:spPr>
          <a:xfrm>
            <a:off x="1648245" y="3865918"/>
            <a:ext cx="3028885" cy="1482560"/>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rPr dirty="0"/>
              <a:t>UNIDADES</a:t>
            </a:r>
          </a:p>
        </p:txBody>
      </p:sp>
      <p:sp>
        <p:nvSpPr>
          <p:cNvPr id="178" name="Let’s Start"/>
          <p:cNvSpPr txBox="1"/>
          <p:nvPr/>
        </p:nvSpPr>
        <p:spPr>
          <a:xfrm>
            <a:off x="12512537" y="13034908"/>
            <a:ext cx="4848854" cy="1308606"/>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82020" tIns="82020" rIns="82020" bIns="82020" anchor="ctr">
            <a:spAutoFit/>
          </a:bodyPr>
          <a:lstStyle>
            <a:lvl1pPr>
              <a:defRPr sz="6200">
                <a:solidFill>
                  <a:schemeClr val="accent1">
                    <a:hueOff val="114395"/>
                    <a:lumOff val="-24975"/>
                  </a:schemeClr>
                </a:solidFill>
                <a:latin typeface="A.C.M.E. Secret Agent"/>
                <a:ea typeface="A.C.M.E. Secret Agent"/>
                <a:cs typeface="A.C.M.E. Secret Agent"/>
                <a:sym typeface="A.C.M.E. Secret Agent"/>
              </a:defRPr>
            </a:lvl1pPr>
          </a:lstStyle>
          <a:p>
            <a:r>
              <a:t>Vamos começar</a:t>
            </a:r>
          </a:p>
        </p:txBody>
      </p:sp>
      <p:sp>
        <p:nvSpPr>
          <p:cNvPr id="2" name="What is entrepreneurship? Entrepreneurship in the rural environment.…">
            <a:extLst>
              <a:ext uri="{FF2B5EF4-FFF2-40B4-BE49-F238E27FC236}">
                <a16:creationId xmlns:a16="http://schemas.microsoft.com/office/drawing/2014/main" id="{5A6E4517-1AC3-BE38-3582-9873C0DD8A00}"/>
              </a:ext>
            </a:extLst>
          </p:cNvPr>
          <p:cNvSpPr txBox="1"/>
          <p:nvPr/>
        </p:nvSpPr>
        <p:spPr>
          <a:xfrm>
            <a:off x="5489930" y="4695198"/>
            <a:ext cx="12108740" cy="5505565"/>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marL="584200" indent="-584200" algn="l" defTabSz="457200">
              <a:spcAft>
                <a:spcPts val="1200"/>
              </a:spcAft>
              <a:buSzPct val="100000"/>
              <a:buAutoNum type="arabicPeriod"/>
              <a:defRPr sz="3300">
                <a:solidFill>
                  <a:schemeClr val="accent4">
                    <a:hueOff val="348544"/>
                    <a:lumOff val="7139"/>
                  </a:schemeClr>
                </a:solidFill>
              </a:defRPr>
            </a:pPr>
            <a:r>
              <a:rPr lang="it-IT" dirty="0">
                <a:solidFill>
                  <a:schemeClr val="bg1"/>
                </a:solidFill>
              </a:rPr>
              <a:t>Definição de marketing</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solidFill>
                  <a:schemeClr val="bg1"/>
                </a:solidFill>
              </a:rPr>
              <a:t>Como criar uma estratégia de marketing digital</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err="1">
                <a:solidFill>
                  <a:srgbClr val="FFFF00"/>
                </a:solidFill>
              </a:rPr>
              <a:t>Ações</a:t>
            </a:r>
            <a:r>
              <a:rPr lang="en-US" dirty="0">
                <a:solidFill>
                  <a:srgbClr val="FFFF00"/>
                </a:solidFill>
              </a:rPr>
              <a:t> para ajudar as empresas de turismo a entrar na era digital</a:t>
            </a:r>
            <a:r>
              <a:rPr dirty="0">
                <a:solidFill>
                  <a:srgbClr val="FFFF00"/>
                </a:solidFill>
              </a:rPr>
              <a:t>.</a:t>
            </a:r>
          </a:p>
          <a:p>
            <a:pPr marL="584200" indent="-584200" algn="l" defTabSz="457200">
              <a:spcAft>
                <a:spcPts val="1200"/>
              </a:spcAft>
              <a:buSzPct val="100000"/>
              <a:buAutoNum type="arabicPeriod"/>
              <a:defRPr sz="3300">
                <a:solidFill>
                  <a:srgbClr val="FFFFFF"/>
                </a:solidFill>
              </a:defRPr>
            </a:pPr>
            <a:r>
              <a:rPr lang="en-US" dirty="0"/>
              <a:t>Criação e gestão da reputação online e utilização das redes sociais</a:t>
            </a:r>
            <a:r>
              <a:rPr dirty="0"/>
              <a:t>.</a:t>
            </a:r>
          </a:p>
          <a:p>
            <a:pPr marL="584200" indent="-584200" algn="l" defTabSz="457200">
              <a:spcAft>
                <a:spcPts val="1200"/>
              </a:spcAft>
              <a:buSzPct val="100000"/>
              <a:buAutoNum type="arabicPeriod"/>
              <a:defRPr sz="3300">
                <a:solidFill>
                  <a:srgbClr val="FFFFFF"/>
                </a:solidFill>
              </a:defRPr>
            </a:pPr>
            <a:r>
              <a:rPr lang="en-US" dirty="0"/>
              <a:t>Como é que uma PME de Turismo Alimentar se pode promover como um destino gastronómico no mundo digital</a:t>
            </a:r>
            <a:r>
              <a:rPr dirty="0"/>
              <a:t>.</a:t>
            </a:r>
          </a:p>
          <a:p>
            <a:pPr algn="l" defTabSz="457200">
              <a:spcAft>
                <a:spcPts val="1200"/>
              </a:spcAft>
              <a:buSzPct val="100000"/>
              <a:defRPr sz="3300">
                <a:solidFill>
                  <a:srgbClr val="FFFFFF"/>
                </a:solidFill>
              </a:defRPr>
            </a:pPr>
            <a:r>
              <a:rPr dirty="0"/>
              <a:t>Conclusão</a:t>
            </a:r>
          </a:p>
        </p:txBody>
      </p:sp>
    </p:spTree>
    <p:extLst>
      <p:ext uri="{BB962C8B-B14F-4D97-AF65-F5344CB8AC3E}">
        <p14:creationId xmlns:p14="http://schemas.microsoft.com/office/powerpoint/2010/main" val="189076187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370"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371" name="UNIT 3…"/>
          <p:cNvSpPr txBox="1"/>
          <p:nvPr/>
        </p:nvSpPr>
        <p:spPr>
          <a:xfrm>
            <a:off x="6099530" y="563336"/>
            <a:ext cx="15493092" cy="1550636"/>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5700" b="1">
                <a:solidFill>
                  <a:schemeClr val="accent1">
                    <a:hueOff val="114395"/>
                    <a:lumOff val="-24975"/>
                  </a:schemeClr>
                </a:solidFill>
              </a:defRPr>
            </a:pPr>
            <a:r>
              <a:rPr dirty="0"/>
              <a:t>UNIDADE 3</a:t>
            </a:r>
          </a:p>
          <a:p>
            <a:pPr algn="l" defTabSz="457200">
              <a:defRPr sz="3300" b="1">
                <a:solidFill>
                  <a:schemeClr val="accent1">
                    <a:hueOff val="114395"/>
                    <a:lumOff val="-24975"/>
                  </a:schemeClr>
                </a:solidFill>
              </a:defRPr>
            </a:pPr>
            <a:r>
              <a:rPr lang="en-US" dirty="0" err="1"/>
              <a:t>Ações</a:t>
            </a:r>
            <a:r>
              <a:rPr lang="en-US" dirty="0"/>
              <a:t> para ajudar as empresas de turismo a entrar na era digital</a:t>
            </a:r>
            <a:r>
              <a:rPr lang="el-GR" dirty="0"/>
              <a:t>.</a:t>
            </a:r>
            <a:endParaRPr dirty="0"/>
          </a:p>
        </p:txBody>
      </p:sp>
      <p:sp>
        <p:nvSpPr>
          <p:cNvPr id="372" name="In this unit we will look at a fundamental aspect, the legal frameworks when setting up our business."/>
          <p:cNvSpPr txBox="1"/>
          <p:nvPr/>
        </p:nvSpPr>
        <p:spPr>
          <a:xfrm>
            <a:off x="6706443" y="2759577"/>
            <a:ext cx="12334522" cy="1150527"/>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just" defTabSz="457200">
              <a:lnSpc>
                <a:spcPts val="5800"/>
              </a:lnSpc>
              <a:defRPr sz="2900">
                <a:solidFill>
                  <a:schemeClr val="accent1">
                    <a:hueOff val="114395"/>
                    <a:lumOff val="-24975"/>
                  </a:schemeClr>
                </a:solidFill>
              </a:defRPr>
            </a:lvl1pPr>
          </a:lstStyle>
          <a:p>
            <a:pPr>
              <a:lnSpc>
                <a:spcPct val="100000"/>
              </a:lnSpc>
            </a:pPr>
            <a:r>
              <a:rPr sz="3200" dirty="0"/>
              <a:t>Nesta unidade, analisaremos </a:t>
            </a:r>
            <a:r>
              <a:rPr lang="en-US" sz="3200" dirty="0"/>
              <a:t>as </a:t>
            </a:r>
            <a:r>
              <a:rPr lang="en-US" sz="3200" dirty="0" err="1"/>
              <a:t>ações</a:t>
            </a:r>
            <a:r>
              <a:rPr lang="en-US" sz="3200" dirty="0"/>
              <a:t> que ajudam as empresas de turismo a digitalizarem-se.</a:t>
            </a:r>
            <a:endParaRPr sz="3200" dirty="0"/>
          </a:p>
        </p:txBody>
      </p:sp>
      <p:sp>
        <p:nvSpPr>
          <p:cNvPr id="373" name="The first step in setting up a company, however small, is to choose its legal form. It is preferable that you do it with the help of a consultancy with which to manage the beginnings: incorporation of the company, fiscal obligations, payment of taxes..."/>
          <p:cNvSpPr txBox="1"/>
          <p:nvPr/>
        </p:nvSpPr>
        <p:spPr>
          <a:xfrm>
            <a:off x="6706442" y="4257276"/>
            <a:ext cx="14232200" cy="3120297"/>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just" defTabSz="457200">
              <a:lnSpc>
                <a:spcPts val="5800"/>
              </a:lnSpc>
              <a:defRPr sz="2900">
                <a:solidFill>
                  <a:schemeClr val="accent1">
                    <a:hueOff val="114395"/>
                    <a:lumOff val="-24975"/>
                  </a:schemeClr>
                </a:solidFill>
              </a:defRPr>
            </a:lvl1pPr>
          </a:lstStyle>
          <a:p>
            <a:pPr>
              <a:lnSpc>
                <a:spcPct val="100000"/>
              </a:lnSpc>
            </a:pPr>
            <a:r>
              <a:rPr lang="en-US" sz="3200" dirty="0"/>
              <a:t>A digitalização é definida como a utilização de tecnologias digitais para gerir e fazer crescer uma empresa, o que, para além da venda de bens e </a:t>
            </a:r>
            <a:r>
              <a:rPr lang="en-US" sz="3200" dirty="0" err="1"/>
              <a:t>serviços</a:t>
            </a:r>
            <a:r>
              <a:rPr lang="en-US" sz="3200" dirty="0"/>
              <a:t> online, inclui a recolha e interpretação de grandes volumes de dados que podem ajudar a desenvolver novas actividades ou a alterar as actividades existentes. Após a COVID, a incorporação da digitalização ajudará as empresas do sector do turismo a serem mais ágeis e resistentes no futuro.</a:t>
            </a:r>
            <a:endParaRPr sz="3200" dirty="0"/>
          </a:p>
        </p:txBody>
      </p:sp>
      <p:grpSp>
        <p:nvGrpSpPr>
          <p:cNvPr id="380" name="Agrupar"/>
          <p:cNvGrpSpPr/>
          <p:nvPr/>
        </p:nvGrpSpPr>
        <p:grpSpPr>
          <a:xfrm>
            <a:off x="20340637" y="14829510"/>
            <a:ext cx="1300908" cy="446058"/>
            <a:chOff x="0" y="0"/>
            <a:chExt cx="1300907" cy="446057"/>
          </a:xfrm>
        </p:grpSpPr>
        <p:sp>
          <p:nvSpPr>
            <p:cNvPr id="37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7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pic>
        <p:nvPicPr>
          <p:cNvPr id="3" name="Picture 2" descr="A computer on a table by a pool&#10;&#10;Description automatically generated with medium confidence">
            <a:extLst>
              <a:ext uri="{FF2B5EF4-FFF2-40B4-BE49-F238E27FC236}">
                <a16:creationId xmlns:a16="http://schemas.microsoft.com/office/drawing/2014/main" id="{862D1C91-05C9-356E-CB13-A4F35D572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2440" y="8370427"/>
            <a:ext cx="10222232" cy="6814237"/>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Once you have chosen the legal form that suits you best, it is time to register your business in the Trademark Registry or similar in your country.…"/>
          <p:cNvSpPr txBox="1"/>
          <p:nvPr/>
        </p:nvSpPr>
        <p:spPr>
          <a:xfrm>
            <a:off x="6103149" y="500687"/>
            <a:ext cx="14536490" cy="853716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marL="26988" lvl="2" indent="-26988" algn="just" defTabSz="457200">
              <a:defRPr sz="2900">
                <a:solidFill>
                  <a:schemeClr val="accent1">
                    <a:hueOff val="114395"/>
                    <a:lumOff val="-24975"/>
                  </a:schemeClr>
                </a:solidFill>
              </a:defRPr>
            </a:pPr>
            <a:r>
              <a:rPr lang="en-US" sz="3200" dirty="0"/>
              <a:t>A digitalização no turismo tem muitas vantagens, tais como :</a:t>
            </a:r>
          </a:p>
          <a:p>
            <a:pPr marL="26988" lvl="2" indent="-26988" algn="just" defTabSz="457200">
              <a:defRPr sz="2900">
                <a:solidFill>
                  <a:schemeClr val="accent1">
                    <a:hueOff val="114395"/>
                    <a:lumOff val="-24975"/>
                  </a:schemeClr>
                </a:solidFill>
              </a:defRPr>
            </a:pPr>
            <a:r>
              <a:rPr lang="en-US" sz="3200" dirty="0"/>
              <a:t>- Conduz à criatividade e à inovação no turismo</a:t>
            </a:r>
          </a:p>
          <a:p>
            <a:pPr marL="26988" lvl="2" indent="-26988" algn="just" defTabSz="457200">
              <a:defRPr sz="2900">
                <a:solidFill>
                  <a:schemeClr val="accent1">
                    <a:hueOff val="114395"/>
                    <a:lumOff val="-24975"/>
                  </a:schemeClr>
                </a:solidFill>
              </a:defRPr>
            </a:pPr>
            <a:r>
              <a:rPr lang="en-US" sz="3200" dirty="0"/>
              <a:t>- Facilita uma maior personalização das experiências dos visitantes</a:t>
            </a:r>
          </a:p>
          <a:p>
            <a:pPr marL="26988" lvl="2" indent="-26988" algn="just" defTabSz="457200">
              <a:defRPr sz="2900">
                <a:solidFill>
                  <a:schemeClr val="accent1">
                    <a:hueOff val="114395"/>
                    <a:lumOff val="-24975"/>
                  </a:schemeClr>
                </a:solidFill>
              </a:defRPr>
            </a:pPr>
            <a:r>
              <a:rPr lang="en-US" sz="3200" dirty="0"/>
              <a:t>- Contribui para novas configurações de destinos</a:t>
            </a:r>
          </a:p>
          <a:p>
            <a:pPr marL="26988" lvl="2" indent="-26988" algn="just" defTabSz="457200">
              <a:defRPr sz="2900">
                <a:solidFill>
                  <a:schemeClr val="accent1">
                    <a:hueOff val="114395"/>
                    <a:lumOff val="-24975"/>
                  </a:schemeClr>
                </a:solidFill>
              </a:defRPr>
            </a:pPr>
            <a:r>
              <a:rPr lang="en-US" sz="3200" dirty="0"/>
              <a:t>- Inspirar novos modelos empresariais, novas cadeias de valor e novos ecossistemas empresariais</a:t>
            </a:r>
          </a:p>
          <a:p>
            <a:pPr marL="26988" lvl="2" indent="-26988" algn="just" defTabSz="457200">
              <a:defRPr sz="2900">
                <a:solidFill>
                  <a:schemeClr val="accent1">
                    <a:hueOff val="114395"/>
                    <a:lumOff val="-24975"/>
                  </a:schemeClr>
                </a:solidFill>
              </a:defRPr>
            </a:pPr>
            <a:r>
              <a:rPr lang="en-US" sz="3200" dirty="0"/>
              <a:t>- Abre novos papéis para consumidores e produtores</a:t>
            </a:r>
          </a:p>
          <a:p>
            <a:pPr marL="26988" lvl="2" indent="-26988" algn="just" defTabSz="457200">
              <a:defRPr sz="2900">
                <a:solidFill>
                  <a:schemeClr val="accent1">
                    <a:hueOff val="114395"/>
                    <a:lumOff val="-24975"/>
                  </a:schemeClr>
                </a:solidFill>
              </a:defRPr>
            </a:pPr>
            <a:r>
              <a:rPr lang="en-US" sz="3200" dirty="0"/>
              <a:t>- Novos papéis para os GGDs no apoio às PME</a:t>
            </a:r>
          </a:p>
          <a:p>
            <a:pPr marL="26988" lvl="2" indent="-26988" algn="just" defTabSz="457200">
              <a:defRPr sz="2900">
                <a:solidFill>
                  <a:schemeClr val="accent1">
                    <a:hueOff val="114395"/>
                    <a:lumOff val="-24975"/>
                  </a:schemeClr>
                </a:solidFill>
              </a:defRPr>
            </a:pPr>
            <a:endParaRPr lang="en-US" sz="3200" dirty="0"/>
          </a:p>
          <a:p>
            <a:pPr marL="26988" lvl="2" indent="-26988" algn="just" defTabSz="457200">
              <a:defRPr sz="2900">
                <a:solidFill>
                  <a:schemeClr val="accent1">
                    <a:hueOff val="114395"/>
                    <a:lumOff val="-24975"/>
                  </a:schemeClr>
                </a:solidFill>
              </a:defRPr>
            </a:pPr>
            <a:r>
              <a:rPr lang="en-US" sz="3200" dirty="0"/>
              <a:t>O processo de digitalização total do sector do turismo é gradual. As empresas de turismo tradicionais centram-se nas operações internas e na criação de valor para os turistas. À medida que avançam para uma maior digitalização através do marketing digital e das </a:t>
            </a:r>
            <a:r>
              <a:rPr lang="en-US" sz="3200" dirty="0" err="1"/>
              <a:t>vendas</a:t>
            </a:r>
            <a:r>
              <a:rPr lang="en-US" sz="3200" dirty="0"/>
              <a:t> online, a digitalização total torna-se um turismo "inteligente" com um elevado nível de inovação, comércio eletrónico instantâneo e em tempo real e fortes ligações com consumidores e fornecedores. Embora isto apresente muitas oportunidades, também coloca desafios.</a:t>
            </a:r>
          </a:p>
        </p:txBody>
      </p:sp>
      <p:sp>
        <p:nvSpPr>
          <p:cNvPr id="384"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385"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386" name="Important: Do not forget to request the deposit certificate, if the bank does not issue it as usual."/>
          <p:cNvSpPr txBox="1"/>
          <p:nvPr/>
        </p:nvSpPr>
        <p:spPr>
          <a:xfrm>
            <a:off x="10144773" y="12179421"/>
            <a:ext cx="7520983" cy="1550636"/>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3000" b="1">
                <a:solidFill>
                  <a:srgbClr val="FFFFFF"/>
                </a:solidFill>
                <a:latin typeface="Helvetica"/>
                <a:ea typeface="Helvetica"/>
                <a:cs typeface="Helvetica"/>
                <a:sym typeface="Helvetica"/>
              </a:defRPr>
            </a:pPr>
            <a:r>
              <a:rPr i="1" dirty="0"/>
              <a:t>Importante: </a:t>
            </a:r>
            <a:r>
              <a:rPr b="0" i="1" dirty="0"/>
              <a:t>Não se esqueça de pedir o certificado de depósito, se o banco não o emitir como habitualmente.</a:t>
            </a:r>
          </a:p>
        </p:txBody>
      </p:sp>
      <p:grpSp>
        <p:nvGrpSpPr>
          <p:cNvPr id="390" name="Agrupar"/>
          <p:cNvGrpSpPr/>
          <p:nvPr/>
        </p:nvGrpSpPr>
        <p:grpSpPr>
          <a:xfrm>
            <a:off x="20340637" y="14829510"/>
            <a:ext cx="1300908" cy="446058"/>
            <a:chOff x="0" y="0"/>
            <a:chExt cx="1300907" cy="446057"/>
          </a:xfrm>
        </p:grpSpPr>
        <p:sp>
          <p:nvSpPr>
            <p:cNvPr id="38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8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391" name="UNIT 3…"/>
          <p:cNvSpPr txBox="1"/>
          <p:nvPr/>
        </p:nvSpPr>
        <p:spPr>
          <a:xfrm>
            <a:off x="712960" y="3155659"/>
            <a:ext cx="3306252" cy="145830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3</a:t>
            </a:r>
          </a:p>
          <a:p>
            <a:pPr algn="l" defTabSz="457200">
              <a:defRPr sz="2100" b="1">
                <a:solidFill>
                  <a:srgbClr val="FFFFFF"/>
                </a:solidFill>
              </a:defRPr>
            </a:pPr>
            <a:r>
              <a:rPr lang="en-US" dirty="0" err="1"/>
              <a:t>ações</a:t>
            </a:r>
            <a:r>
              <a:rPr lang="en-US" dirty="0"/>
              <a:t> para ajudar as empresas de turismo a entrar na era digital.</a:t>
            </a:r>
            <a:endParaRPr dirty="0"/>
          </a:p>
        </p:txBody>
      </p:sp>
      <p:pic>
        <p:nvPicPr>
          <p:cNvPr id="3" name="Picture 2" descr="A picture containing sky, outdoor, furniture&#10;&#10;Description automatically generated">
            <a:extLst>
              <a:ext uri="{FF2B5EF4-FFF2-40B4-BE49-F238E27FC236}">
                <a16:creationId xmlns:a16="http://schemas.microsoft.com/office/drawing/2014/main" id="{A505A1F7-2DA7-B13C-1578-9C55C43574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7834" y="9310753"/>
            <a:ext cx="9257922" cy="6171948"/>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394"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395" name="Documento aprobado"/>
          <p:cNvSpPr/>
          <p:nvPr/>
        </p:nvSpPr>
        <p:spPr>
          <a:xfrm>
            <a:off x="1056960" y="11510529"/>
            <a:ext cx="1088774" cy="1409947"/>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sp>
        <p:nvSpPr>
          <p:cNvPr id="401" name="Remember: The legal framework section varies depending on the country in which you reside. This serves as a guide, but just to make sure you know how to do it.…"/>
          <p:cNvSpPr txBox="1"/>
          <p:nvPr/>
        </p:nvSpPr>
        <p:spPr>
          <a:xfrm>
            <a:off x="6473012" y="787596"/>
            <a:ext cx="14465630" cy="953743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algn="l">
              <a:defRPr sz="2900">
                <a:solidFill>
                  <a:schemeClr val="accent1">
                    <a:hueOff val="114395"/>
                    <a:lumOff val="-24975"/>
                  </a:schemeClr>
                </a:solidFill>
              </a:defRPr>
            </a:pPr>
            <a:r>
              <a:rPr lang="en-US" dirty="0"/>
              <a:t>Exemplos de processos de digitalização no sector do turismo </a:t>
            </a:r>
            <a:r>
              <a:rPr lang="en-US" dirty="0" err="1"/>
              <a:t>incluem</a:t>
            </a:r>
            <a:r>
              <a:rPr lang="en-US" dirty="0"/>
              <a:t>:</a:t>
            </a:r>
          </a:p>
          <a:p>
            <a:pPr algn="l">
              <a:defRPr sz="2900">
                <a:solidFill>
                  <a:schemeClr val="accent1">
                    <a:hueOff val="114395"/>
                    <a:lumOff val="-24975"/>
                  </a:schemeClr>
                </a:solidFill>
              </a:defRPr>
            </a:pPr>
            <a:endParaRPr lang="en-US" dirty="0"/>
          </a:p>
          <a:p>
            <a:pPr marL="457200" indent="-457200" algn="l">
              <a:buFont typeface="Arial" panose="020B0604020202020204" pitchFamily="34" charset="0"/>
              <a:buChar char="•"/>
              <a:defRPr sz="2900">
                <a:solidFill>
                  <a:schemeClr val="accent1">
                    <a:hueOff val="114395"/>
                    <a:lumOff val="-24975"/>
                  </a:schemeClr>
                </a:solidFill>
              </a:defRPr>
            </a:pPr>
            <a:r>
              <a:rPr lang="en-US" b="1" dirty="0"/>
              <a:t>A digitalização das operações quotidianas </a:t>
            </a:r>
            <a:r>
              <a:rPr lang="en-US" dirty="0"/>
              <a:t>- Incorporar a digitalização nas suas operações comerciais internas, tais como calendários ligados, sistemas de correio eletrónico e processos de faturação automáticos.</a:t>
            </a:r>
          </a:p>
          <a:p>
            <a:pPr marL="457200" indent="-457200" algn="l">
              <a:buFont typeface="Arial" panose="020B0604020202020204" pitchFamily="34" charset="0"/>
              <a:buChar char="•"/>
              <a:defRPr sz="2900">
                <a:solidFill>
                  <a:schemeClr val="accent1">
                    <a:hueOff val="114395"/>
                    <a:lumOff val="-24975"/>
                  </a:schemeClr>
                </a:solidFill>
              </a:defRPr>
            </a:pPr>
            <a:r>
              <a:rPr lang="en-US" b="1" dirty="0"/>
              <a:t>Big data </a:t>
            </a:r>
            <a:r>
              <a:rPr lang="en-US" dirty="0"/>
              <a:t>- Utilização de ferramentas de software para recolher e analisar big data para identificar os interesses de um cliente e adaptar os produtos às suas necessidades específicas.</a:t>
            </a:r>
          </a:p>
          <a:p>
            <a:pPr marL="457200" indent="-457200" algn="l">
              <a:buFont typeface="Arial" panose="020B0604020202020204" pitchFamily="34" charset="0"/>
              <a:buChar char="•"/>
              <a:defRPr sz="2900">
                <a:solidFill>
                  <a:schemeClr val="accent1">
                    <a:hueOff val="114395"/>
                    <a:lumOff val="-24975"/>
                  </a:schemeClr>
                </a:solidFill>
              </a:defRPr>
            </a:pPr>
            <a:r>
              <a:rPr lang="en-US" b="1" dirty="0"/>
              <a:t>Otimização de sites </a:t>
            </a:r>
            <a:r>
              <a:rPr lang="en-US" dirty="0"/>
              <a:t>- Ter o seu </a:t>
            </a:r>
            <a:r>
              <a:rPr lang="en-US" dirty="0" err="1"/>
              <a:t>próprio</a:t>
            </a:r>
            <a:r>
              <a:rPr lang="en-US" dirty="0"/>
              <a:t> site e utilizar a tecnologia para avaliar o desempenho, monitorizar a saúde da sua empresa e optimizá-la para o seu mercado-alvo.</a:t>
            </a:r>
          </a:p>
          <a:p>
            <a:pPr marL="457200" indent="-457200" algn="l">
              <a:buFont typeface="Arial" panose="020B0604020202020204" pitchFamily="34" charset="0"/>
              <a:buChar char="•"/>
              <a:defRPr sz="2900">
                <a:solidFill>
                  <a:schemeClr val="accent1">
                    <a:hueOff val="114395"/>
                    <a:lumOff val="-24975"/>
                  </a:schemeClr>
                </a:solidFill>
              </a:defRPr>
            </a:pPr>
            <a:r>
              <a:rPr lang="en-US" b="1" dirty="0"/>
              <a:t>Redes sociais </a:t>
            </a:r>
            <a:r>
              <a:rPr lang="en-US" dirty="0"/>
              <a:t>- Gerir contas de redes sociais e planear e implementar campanhas com base em informações recolhidas a partir de grandes volumes de dados.</a:t>
            </a:r>
          </a:p>
          <a:p>
            <a:pPr marL="457200" indent="-457200" algn="l">
              <a:buFont typeface="Arial" panose="020B0604020202020204" pitchFamily="34" charset="0"/>
              <a:buChar char="•"/>
              <a:defRPr sz="2900">
                <a:solidFill>
                  <a:schemeClr val="accent1">
                    <a:hueOff val="114395"/>
                    <a:lumOff val="-24975"/>
                  </a:schemeClr>
                </a:solidFill>
              </a:defRPr>
            </a:pPr>
            <a:r>
              <a:rPr lang="en-US" b="1" dirty="0" err="1"/>
              <a:t>Conetividade</a:t>
            </a:r>
            <a:r>
              <a:rPr lang="en-US" b="1" dirty="0"/>
              <a:t> móvel </a:t>
            </a:r>
            <a:r>
              <a:rPr lang="en-US" dirty="0"/>
              <a:t>- Garantir que todos os seus produtos e serviços estão disponíveis através de dispositivos móveis.</a:t>
            </a:r>
          </a:p>
          <a:p>
            <a:pPr marL="457200" indent="-457200" algn="l">
              <a:buFont typeface="Arial" panose="020B0604020202020204" pitchFamily="34" charset="0"/>
              <a:buChar char="•"/>
              <a:defRPr sz="2900">
                <a:solidFill>
                  <a:schemeClr val="accent1">
                    <a:hueOff val="114395"/>
                    <a:lumOff val="-24975"/>
                  </a:schemeClr>
                </a:solidFill>
              </a:defRPr>
            </a:pPr>
            <a:r>
              <a:rPr lang="en-US" b="1" dirty="0" err="1"/>
              <a:t>Vendas</a:t>
            </a:r>
            <a:r>
              <a:rPr lang="en-US" b="1" dirty="0"/>
              <a:t> online </a:t>
            </a:r>
            <a:r>
              <a:rPr lang="en-US" dirty="0"/>
              <a:t>- Venda de viagens, circuitos, férias e outras </a:t>
            </a:r>
            <a:r>
              <a:rPr lang="en-US" dirty="0" err="1"/>
              <a:t>experiências</a:t>
            </a:r>
            <a:r>
              <a:rPr lang="en-US" dirty="0"/>
              <a:t> online, através do seu </a:t>
            </a:r>
            <a:r>
              <a:rPr lang="en-US" dirty="0" err="1"/>
              <a:t>próprio</a:t>
            </a:r>
            <a:r>
              <a:rPr lang="en-US" dirty="0"/>
              <a:t> site ou de uma OTA, utilizando plataformas de comércio eletrónico.</a:t>
            </a:r>
          </a:p>
          <a:p>
            <a:pPr marL="457200" indent="-457200" algn="l">
              <a:buFont typeface="Arial" panose="020B0604020202020204" pitchFamily="34" charset="0"/>
              <a:buChar char="•"/>
              <a:defRPr sz="2900">
                <a:solidFill>
                  <a:schemeClr val="accent1">
                    <a:hueOff val="114395"/>
                    <a:lumOff val="-24975"/>
                  </a:schemeClr>
                </a:solidFill>
              </a:defRPr>
            </a:pPr>
            <a:r>
              <a:rPr lang="en-US" b="1" dirty="0"/>
              <a:t>Aplicação de novas tecnologias </a:t>
            </a:r>
            <a:r>
              <a:rPr lang="en-US" dirty="0"/>
              <a:t>- Adoção de tecnologias como a IA (inteligência artificial) - os chatbots são um exemplo - e a RV (realidade virtual) - por exemplo, uma experiência de viagem virtual. </a:t>
            </a:r>
            <a:r>
              <a:rPr dirty="0"/>
              <a:t> </a:t>
            </a:r>
          </a:p>
        </p:txBody>
      </p:sp>
      <p:sp>
        <p:nvSpPr>
          <p:cNvPr id="402" name="Avión de papel"/>
          <p:cNvSpPr/>
          <p:nvPr/>
        </p:nvSpPr>
        <p:spPr>
          <a:xfrm rot="739823">
            <a:off x="451619" y="14225824"/>
            <a:ext cx="916828" cy="1013670"/>
          </a:xfrm>
          <a:custGeom>
            <a:avLst/>
            <a:gdLst/>
            <a:ahLst/>
            <a:cxnLst>
              <a:cxn ang="0">
                <a:pos x="wd2" y="hd2"/>
              </a:cxn>
              <a:cxn ang="5400000">
                <a:pos x="wd2" y="hd2"/>
              </a:cxn>
              <a:cxn ang="10800000">
                <a:pos x="wd2" y="hd2"/>
              </a:cxn>
              <a:cxn ang="16200000">
                <a:pos x="wd2" y="hd2"/>
              </a:cxn>
            </a:cxnLst>
            <a:rect l="0" t="0" r="r" b="b"/>
            <a:pathLst>
              <a:path w="21588" h="21600" extrusionOk="0">
                <a:moveTo>
                  <a:pt x="21281" y="0"/>
                </a:moveTo>
                <a:cubicBezTo>
                  <a:pt x="21271" y="4"/>
                  <a:pt x="21262" y="10"/>
                  <a:pt x="21253" y="16"/>
                </a:cubicBezTo>
                <a:lnTo>
                  <a:pt x="92" y="13287"/>
                </a:lnTo>
                <a:cubicBezTo>
                  <a:pt x="21" y="13332"/>
                  <a:pt x="-12" y="13405"/>
                  <a:pt x="4" y="13482"/>
                </a:cubicBezTo>
                <a:cubicBezTo>
                  <a:pt x="19" y="13559"/>
                  <a:pt x="78" y="13616"/>
                  <a:pt x="162" y="13635"/>
                </a:cubicBezTo>
                <a:lnTo>
                  <a:pt x="8035" y="15408"/>
                </a:lnTo>
                <a:lnTo>
                  <a:pt x="21281" y="0"/>
                </a:lnTo>
                <a:close/>
                <a:moveTo>
                  <a:pt x="21588" y="236"/>
                </a:moveTo>
                <a:lnTo>
                  <a:pt x="11685" y="16220"/>
                </a:lnTo>
                <a:lnTo>
                  <a:pt x="15265" y="17261"/>
                </a:lnTo>
                <a:lnTo>
                  <a:pt x="15343" y="17277"/>
                </a:lnTo>
                <a:lnTo>
                  <a:pt x="20737" y="18840"/>
                </a:lnTo>
                <a:cubicBezTo>
                  <a:pt x="20802" y="18859"/>
                  <a:pt x="20872" y="18847"/>
                  <a:pt x="20928" y="18811"/>
                </a:cubicBezTo>
                <a:cubicBezTo>
                  <a:pt x="20983" y="18775"/>
                  <a:pt x="21014" y="18719"/>
                  <a:pt x="21016" y="18658"/>
                </a:cubicBezTo>
                <a:lnTo>
                  <a:pt x="21588" y="236"/>
                </a:lnTo>
                <a:close/>
                <a:moveTo>
                  <a:pt x="20412" y="1518"/>
                </a:moveTo>
                <a:lnTo>
                  <a:pt x="8296" y="15603"/>
                </a:lnTo>
                <a:lnTo>
                  <a:pt x="11209" y="21558"/>
                </a:lnTo>
                <a:cubicBezTo>
                  <a:pt x="11216" y="21574"/>
                  <a:pt x="11226" y="21587"/>
                  <a:pt x="11237" y="21600"/>
                </a:cubicBezTo>
                <a:lnTo>
                  <a:pt x="11269" y="16268"/>
                </a:lnTo>
                <a:lnTo>
                  <a:pt x="11290" y="16233"/>
                </a:lnTo>
                <a:lnTo>
                  <a:pt x="20412" y="1518"/>
                </a:lnTo>
                <a:close/>
                <a:moveTo>
                  <a:pt x="11608" y="16517"/>
                </a:moveTo>
                <a:lnTo>
                  <a:pt x="11576" y="21597"/>
                </a:lnTo>
                <a:lnTo>
                  <a:pt x="15046" y="17520"/>
                </a:lnTo>
                <a:lnTo>
                  <a:pt x="11608" y="16517"/>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04" name="Your turn!"/>
          <p:cNvSpPr txBox="1"/>
          <p:nvPr/>
        </p:nvSpPr>
        <p:spPr>
          <a:xfrm>
            <a:off x="711605" y="12979591"/>
            <a:ext cx="3866499" cy="77160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defRPr sz="4000" b="1">
                <a:solidFill>
                  <a:schemeClr val="accent1">
                    <a:hueOff val="114395"/>
                    <a:lumOff val="-24975"/>
                  </a:schemeClr>
                </a:solidFill>
              </a:defRPr>
            </a:lvl1pPr>
          </a:lstStyle>
          <a:p>
            <a:r>
              <a:t>É a tua vez!</a:t>
            </a:r>
          </a:p>
        </p:txBody>
      </p:sp>
      <p:grpSp>
        <p:nvGrpSpPr>
          <p:cNvPr id="407" name="Agrupar"/>
          <p:cNvGrpSpPr/>
          <p:nvPr/>
        </p:nvGrpSpPr>
        <p:grpSpPr>
          <a:xfrm>
            <a:off x="20340637" y="14829510"/>
            <a:ext cx="1300908" cy="446058"/>
            <a:chOff x="0" y="0"/>
            <a:chExt cx="1300907" cy="446057"/>
          </a:xfrm>
        </p:grpSpPr>
        <p:sp>
          <p:nvSpPr>
            <p:cNvPr id="405"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06"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3…">
            <a:extLst>
              <a:ext uri="{FF2B5EF4-FFF2-40B4-BE49-F238E27FC236}">
                <a16:creationId xmlns:a16="http://schemas.microsoft.com/office/drawing/2014/main" id="{CAEF88E6-1AE1-7A8D-2A99-BA415FAD41E0}"/>
              </a:ext>
            </a:extLst>
          </p:cNvPr>
          <p:cNvSpPr txBox="1"/>
          <p:nvPr/>
        </p:nvSpPr>
        <p:spPr>
          <a:xfrm>
            <a:off x="712960" y="3155659"/>
            <a:ext cx="3306252" cy="145830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3</a:t>
            </a:r>
          </a:p>
          <a:p>
            <a:pPr algn="l" defTabSz="457200">
              <a:defRPr sz="2100" b="1">
                <a:solidFill>
                  <a:srgbClr val="FFFFFF"/>
                </a:solidFill>
              </a:defRPr>
            </a:pPr>
            <a:r>
              <a:rPr lang="en-US" dirty="0" err="1"/>
              <a:t>ações</a:t>
            </a:r>
            <a:r>
              <a:rPr lang="en-US" dirty="0"/>
              <a:t> para ajudar as empresas de turismo a entrar na era digital</a:t>
            </a:r>
            <a:r>
              <a:rPr lang="el-GR" dirty="0"/>
              <a:t>.</a:t>
            </a:r>
            <a:endParaRPr dirty="0"/>
          </a:p>
        </p:txBody>
      </p:sp>
      <p:sp>
        <p:nvSpPr>
          <p:cNvPr id="17" name="Rectángulo redondeado">
            <a:extLst>
              <a:ext uri="{FF2B5EF4-FFF2-40B4-BE49-F238E27FC236}">
                <a16:creationId xmlns:a16="http://schemas.microsoft.com/office/drawing/2014/main" id="{A2E51FF4-FF22-A033-9DB7-80ED5D9D9D77}"/>
              </a:ext>
            </a:extLst>
          </p:cNvPr>
          <p:cNvSpPr/>
          <p:nvPr/>
        </p:nvSpPr>
        <p:spPr>
          <a:xfrm>
            <a:off x="6676043" y="10966421"/>
            <a:ext cx="13784044" cy="3075692"/>
          </a:xfrm>
          <a:prstGeom prst="roundRect">
            <a:avLst>
              <a:gd name="adj" fmla="val 8674"/>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8" name="A study conducted by Ohio University identified the most important control points for maintaining food safety and reducing the number of cases and outbreaks of foodborne illnesses: Practice personal Hygiene, cook food properly, avoid cross contamination,">
            <a:extLst>
              <a:ext uri="{FF2B5EF4-FFF2-40B4-BE49-F238E27FC236}">
                <a16:creationId xmlns:a16="http://schemas.microsoft.com/office/drawing/2014/main" id="{12F41862-15F2-288A-F232-B1BCA335F42E}"/>
              </a:ext>
            </a:extLst>
          </p:cNvPr>
          <p:cNvSpPr txBox="1"/>
          <p:nvPr/>
        </p:nvSpPr>
        <p:spPr>
          <a:xfrm>
            <a:off x="9976357" y="11005674"/>
            <a:ext cx="9747999" cy="2997186"/>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just" defTabSz="457200">
              <a:lnSpc>
                <a:spcPts val="5100"/>
              </a:lnSpc>
              <a:defRPr sz="2300" b="1" i="1">
                <a:solidFill>
                  <a:schemeClr val="accent1">
                    <a:hueOff val="114395"/>
                    <a:lumOff val="-24975"/>
                  </a:schemeClr>
                </a:solidFill>
              </a:defRPr>
            </a:lvl1pPr>
          </a:lstStyle>
          <a:p>
            <a:pPr>
              <a:lnSpc>
                <a:spcPct val="100000"/>
              </a:lnSpc>
            </a:pPr>
            <a:r>
              <a:rPr lang="en-US" dirty="0"/>
              <a:t>Dickinson et al. (2012) propõe que os destinos </a:t>
            </a:r>
            <a:r>
              <a:rPr lang="en-US" dirty="0" err="1"/>
              <a:t>turísticos</a:t>
            </a:r>
            <a:r>
              <a:rPr lang="en-US" dirty="0"/>
              <a:t> </a:t>
            </a:r>
            <a:r>
              <a:rPr lang="en-US" dirty="0" err="1"/>
              <a:t>atuais</a:t>
            </a:r>
            <a:r>
              <a:rPr lang="en-US" dirty="0"/>
              <a:t> devem possuir capacidade digital. A capacidade digital é uma proficiência multifuncional nos processos, nas práticas e nas ligações com os clientes possibilitadas pelos meios e infra-estruturas digitais. Existem quatro dimensões da utilização da tecnologia digital: a capacidade de fornecer informações sobre o destino, a capacidade de partilhar informações, a capacidade de conhecimento do contexto e a capacidade de marcação</a:t>
            </a:r>
            <a:r>
              <a:rPr dirty="0"/>
              <a:t>.</a:t>
            </a:r>
          </a:p>
        </p:txBody>
      </p:sp>
      <p:sp>
        <p:nvSpPr>
          <p:cNvPr id="19" name="Did you know that…?">
            <a:extLst>
              <a:ext uri="{FF2B5EF4-FFF2-40B4-BE49-F238E27FC236}">
                <a16:creationId xmlns:a16="http://schemas.microsoft.com/office/drawing/2014/main" id="{E5160757-E777-FD18-CF98-97213F3AE6DB}"/>
              </a:ext>
            </a:extLst>
          </p:cNvPr>
          <p:cNvSpPr txBox="1"/>
          <p:nvPr/>
        </p:nvSpPr>
        <p:spPr>
          <a:xfrm>
            <a:off x="6960179" y="11138684"/>
            <a:ext cx="2929159" cy="111974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defTabSz="457200">
              <a:lnSpc>
                <a:spcPts val="6100"/>
              </a:lnSpc>
              <a:defRPr sz="3100" b="1">
                <a:solidFill>
                  <a:schemeClr val="accent1">
                    <a:hueOff val="114395"/>
                    <a:lumOff val="-24975"/>
                  </a:schemeClr>
                </a:solidFill>
              </a:defRPr>
            </a:lvl1pPr>
          </a:lstStyle>
          <a:p>
            <a:pPr>
              <a:lnSpc>
                <a:spcPct val="100000"/>
              </a:lnSpc>
            </a:pPr>
            <a:r>
              <a:t>Sabias que...?</a:t>
            </a:r>
          </a:p>
        </p:txBody>
      </p:sp>
      <p:sp>
        <p:nvSpPr>
          <p:cNvPr id="20" name="Documento aprobado">
            <a:extLst>
              <a:ext uri="{FF2B5EF4-FFF2-40B4-BE49-F238E27FC236}">
                <a16:creationId xmlns:a16="http://schemas.microsoft.com/office/drawing/2014/main" id="{BC97791F-9B1E-93A8-0472-E27AD510D663}"/>
              </a:ext>
            </a:extLst>
          </p:cNvPr>
          <p:cNvSpPr/>
          <p:nvPr/>
        </p:nvSpPr>
        <p:spPr>
          <a:xfrm>
            <a:off x="7366464" y="12383494"/>
            <a:ext cx="1088774" cy="1409946"/>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394"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395" name="Documento aprobado"/>
          <p:cNvSpPr/>
          <p:nvPr/>
        </p:nvSpPr>
        <p:spPr>
          <a:xfrm>
            <a:off x="1056960" y="11510529"/>
            <a:ext cx="1088774" cy="1409947"/>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sp>
        <p:nvSpPr>
          <p:cNvPr id="401" name="Remember: The legal framework section varies depending on the country in which you reside. This serves as a guide, but just to make sure you know how to do it.…"/>
          <p:cNvSpPr txBox="1"/>
          <p:nvPr/>
        </p:nvSpPr>
        <p:spPr>
          <a:xfrm>
            <a:off x="6531360" y="1308407"/>
            <a:ext cx="14512180" cy="6567394"/>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82020" tIns="82020" rIns="82020" bIns="82020" anchor="ctr">
            <a:spAutoFit/>
          </a:bodyPr>
          <a:lstStyle/>
          <a:p>
            <a:pPr algn="just">
              <a:defRPr sz="2900">
                <a:solidFill>
                  <a:schemeClr val="accent1">
                    <a:hueOff val="114395"/>
                    <a:lumOff val="-24975"/>
                  </a:schemeClr>
                </a:solidFill>
              </a:defRPr>
            </a:pPr>
            <a:r>
              <a:rPr lang="en-US" sz="3200" dirty="0"/>
              <a:t>A capacidade de partilhar informações consiste na interpretação do destino, no fornecimento de horários de viagem e no fornecimento do mapa estático para </a:t>
            </a:r>
            <a:r>
              <a:rPr lang="en-US" sz="3200" dirty="0" err="1"/>
              <a:t>localizar</a:t>
            </a:r>
            <a:r>
              <a:rPr lang="en-US" sz="3200" dirty="0"/>
              <a:t> </a:t>
            </a:r>
            <a:r>
              <a:rPr lang="en-US" sz="3200" dirty="0" err="1"/>
              <a:t>atrações</a:t>
            </a:r>
            <a:r>
              <a:rPr lang="en-US" sz="3200" dirty="0"/>
              <a:t>, alojamentos e instalações turísticas. A capacidade de partilha de informações deve ser feita de duas formas: o destino e as suas partes interessadas, enquanto fornecedores, e os turistas, enquanto clientes. Através da capacidade de tecnologia digital, o destino obterá e gerirá grandes volumes de dados do passado e em tempo real, bem como uma previsão da utilização das instalações no futuro. </a:t>
            </a:r>
          </a:p>
          <a:p>
            <a:pPr algn="just">
              <a:defRPr sz="2900">
                <a:solidFill>
                  <a:schemeClr val="accent1">
                    <a:hueOff val="114395"/>
                    <a:lumOff val="-24975"/>
                  </a:schemeClr>
                </a:solidFill>
              </a:defRPr>
            </a:pPr>
            <a:r>
              <a:rPr lang="en-US" sz="3200" dirty="0"/>
              <a:t>As capacidades de conhecimento do contexto são o fornecimento da proximidade de </a:t>
            </a:r>
            <a:r>
              <a:rPr lang="en-US" sz="3200" dirty="0" err="1"/>
              <a:t>atrações</a:t>
            </a:r>
            <a:r>
              <a:rPr lang="en-US" sz="3200" dirty="0"/>
              <a:t> ou instalações, a capacidade de fornecer informações de viagem diretamente (em tempo real) e a capacidade de especificar os itinerários de viagem dos utilizadores. A capacidade de etiquetagem é a capacidade de registar informações sobre os viajantes para utilização futura. </a:t>
            </a:r>
            <a:r>
              <a:rPr sz="3200" dirty="0"/>
              <a:t> </a:t>
            </a:r>
          </a:p>
        </p:txBody>
      </p:sp>
      <p:sp>
        <p:nvSpPr>
          <p:cNvPr id="402" name="Avión de papel"/>
          <p:cNvSpPr/>
          <p:nvPr/>
        </p:nvSpPr>
        <p:spPr>
          <a:xfrm rot="739823">
            <a:off x="451619" y="14225824"/>
            <a:ext cx="916828" cy="1013670"/>
          </a:xfrm>
          <a:custGeom>
            <a:avLst/>
            <a:gdLst/>
            <a:ahLst/>
            <a:cxnLst>
              <a:cxn ang="0">
                <a:pos x="wd2" y="hd2"/>
              </a:cxn>
              <a:cxn ang="5400000">
                <a:pos x="wd2" y="hd2"/>
              </a:cxn>
              <a:cxn ang="10800000">
                <a:pos x="wd2" y="hd2"/>
              </a:cxn>
              <a:cxn ang="16200000">
                <a:pos x="wd2" y="hd2"/>
              </a:cxn>
            </a:cxnLst>
            <a:rect l="0" t="0" r="r" b="b"/>
            <a:pathLst>
              <a:path w="21588" h="21600" extrusionOk="0">
                <a:moveTo>
                  <a:pt x="21281" y="0"/>
                </a:moveTo>
                <a:cubicBezTo>
                  <a:pt x="21271" y="4"/>
                  <a:pt x="21262" y="10"/>
                  <a:pt x="21253" y="16"/>
                </a:cubicBezTo>
                <a:lnTo>
                  <a:pt x="92" y="13287"/>
                </a:lnTo>
                <a:cubicBezTo>
                  <a:pt x="21" y="13332"/>
                  <a:pt x="-12" y="13405"/>
                  <a:pt x="4" y="13482"/>
                </a:cubicBezTo>
                <a:cubicBezTo>
                  <a:pt x="19" y="13559"/>
                  <a:pt x="78" y="13616"/>
                  <a:pt x="162" y="13635"/>
                </a:cubicBezTo>
                <a:lnTo>
                  <a:pt x="8035" y="15408"/>
                </a:lnTo>
                <a:lnTo>
                  <a:pt x="21281" y="0"/>
                </a:lnTo>
                <a:close/>
                <a:moveTo>
                  <a:pt x="21588" y="236"/>
                </a:moveTo>
                <a:lnTo>
                  <a:pt x="11685" y="16220"/>
                </a:lnTo>
                <a:lnTo>
                  <a:pt x="15265" y="17261"/>
                </a:lnTo>
                <a:lnTo>
                  <a:pt x="15343" y="17277"/>
                </a:lnTo>
                <a:lnTo>
                  <a:pt x="20737" y="18840"/>
                </a:lnTo>
                <a:cubicBezTo>
                  <a:pt x="20802" y="18859"/>
                  <a:pt x="20872" y="18847"/>
                  <a:pt x="20928" y="18811"/>
                </a:cubicBezTo>
                <a:cubicBezTo>
                  <a:pt x="20983" y="18775"/>
                  <a:pt x="21014" y="18719"/>
                  <a:pt x="21016" y="18658"/>
                </a:cubicBezTo>
                <a:lnTo>
                  <a:pt x="21588" y="236"/>
                </a:lnTo>
                <a:close/>
                <a:moveTo>
                  <a:pt x="20412" y="1518"/>
                </a:moveTo>
                <a:lnTo>
                  <a:pt x="8296" y="15603"/>
                </a:lnTo>
                <a:lnTo>
                  <a:pt x="11209" y="21558"/>
                </a:lnTo>
                <a:cubicBezTo>
                  <a:pt x="11216" y="21574"/>
                  <a:pt x="11226" y="21587"/>
                  <a:pt x="11237" y="21600"/>
                </a:cubicBezTo>
                <a:lnTo>
                  <a:pt x="11269" y="16268"/>
                </a:lnTo>
                <a:lnTo>
                  <a:pt x="11290" y="16233"/>
                </a:lnTo>
                <a:lnTo>
                  <a:pt x="20412" y="1518"/>
                </a:lnTo>
                <a:close/>
                <a:moveTo>
                  <a:pt x="11608" y="16517"/>
                </a:moveTo>
                <a:lnTo>
                  <a:pt x="11576" y="21597"/>
                </a:lnTo>
                <a:lnTo>
                  <a:pt x="15046" y="17520"/>
                </a:lnTo>
                <a:lnTo>
                  <a:pt x="11608" y="16517"/>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04" name="Your turn!"/>
          <p:cNvSpPr txBox="1"/>
          <p:nvPr/>
        </p:nvSpPr>
        <p:spPr>
          <a:xfrm>
            <a:off x="711605" y="12979591"/>
            <a:ext cx="3866499" cy="771608"/>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lvl1pPr>
              <a:defRPr sz="4000" b="1">
                <a:solidFill>
                  <a:schemeClr val="accent1">
                    <a:hueOff val="114395"/>
                    <a:lumOff val="-24975"/>
                  </a:schemeClr>
                </a:solidFill>
              </a:defRPr>
            </a:lvl1pPr>
          </a:lstStyle>
          <a:p>
            <a:r>
              <a:t>É a tua vez!</a:t>
            </a:r>
          </a:p>
        </p:txBody>
      </p:sp>
      <p:grpSp>
        <p:nvGrpSpPr>
          <p:cNvPr id="407" name="Agrupar"/>
          <p:cNvGrpSpPr/>
          <p:nvPr/>
        </p:nvGrpSpPr>
        <p:grpSpPr>
          <a:xfrm>
            <a:off x="20340637" y="14829510"/>
            <a:ext cx="1300908" cy="446058"/>
            <a:chOff x="0" y="0"/>
            <a:chExt cx="1300907" cy="446057"/>
          </a:xfrm>
        </p:grpSpPr>
        <p:sp>
          <p:nvSpPr>
            <p:cNvPr id="405"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06"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3…">
            <a:extLst>
              <a:ext uri="{FF2B5EF4-FFF2-40B4-BE49-F238E27FC236}">
                <a16:creationId xmlns:a16="http://schemas.microsoft.com/office/drawing/2014/main" id="{CAEF88E6-1AE1-7A8D-2A99-BA415FAD41E0}"/>
              </a:ext>
            </a:extLst>
          </p:cNvPr>
          <p:cNvSpPr txBox="1"/>
          <p:nvPr/>
        </p:nvSpPr>
        <p:spPr>
          <a:xfrm>
            <a:off x="712960" y="3155659"/>
            <a:ext cx="3306252" cy="1458304"/>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l" defTabSz="457200">
              <a:defRPr sz="2100" b="1">
                <a:solidFill>
                  <a:srgbClr val="FFFFFF"/>
                </a:solidFill>
              </a:defRPr>
            </a:pPr>
            <a:r>
              <a:rPr dirty="0"/>
              <a:t>UNIDADE 3</a:t>
            </a:r>
          </a:p>
          <a:p>
            <a:pPr algn="l" defTabSz="457200">
              <a:defRPr sz="2100" b="1">
                <a:solidFill>
                  <a:srgbClr val="FFFFFF"/>
                </a:solidFill>
              </a:defRPr>
            </a:pPr>
            <a:r>
              <a:rPr lang="en-US" dirty="0" err="1"/>
              <a:t>ações</a:t>
            </a:r>
            <a:r>
              <a:rPr lang="en-US" dirty="0"/>
              <a:t> para ajudar as empresas de turismo a entrar na era digital</a:t>
            </a:r>
            <a:r>
              <a:rPr lang="el-GR" dirty="0"/>
              <a:t>.</a:t>
            </a:r>
            <a:endParaRPr dirty="0"/>
          </a:p>
        </p:txBody>
      </p:sp>
      <p:pic>
        <p:nvPicPr>
          <p:cNvPr id="4" name="Picture 3" descr="A brick building with a bench and plants in front of it&#10;&#10;Description automatically generated with low confidence">
            <a:extLst>
              <a:ext uri="{FF2B5EF4-FFF2-40B4-BE49-F238E27FC236}">
                <a16:creationId xmlns:a16="http://schemas.microsoft.com/office/drawing/2014/main" id="{943ABFAB-4FBA-6D32-AFCC-FF5045E42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9804" y="8755879"/>
            <a:ext cx="9444990" cy="6296660"/>
          </a:xfrm>
          <a:prstGeom prst="rect">
            <a:avLst/>
          </a:prstGeom>
        </p:spPr>
      </p:pic>
    </p:spTree>
    <p:extLst>
      <p:ext uri="{BB962C8B-B14F-4D97-AF65-F5344CB8AC3E}">
        <p14:creationId xmlns:p14="http://schemas.microsoft.com/office/powerpoint/2010/main" val="205894898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394"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395" name="Documento aprobado"/>
          <p:cNvSpPr/>
          <p:nvPr/>
        </p:nvSpPr>
        <p:spPr>
          <a:xfrm>
            <a:off x="1056960" y="11510529"/>
            <a:ext cx="1088774" cy="1409947"/>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sp>
        <p:nvSpPr>
          <p:cNvPr id="401" name="Remember: The legal framework section varies depending on the country in which you reside. This serves as a guide, but just to make sure you know how to do it.…"/>
          <p:cNvSpPr txBox="1"/>
          <p:nvPr/>
        </p:nvSpPr>
        <p:spPr>
          <a:xfrm>
            <a:off x="6322679" y="200582"/>
            <a:ext cx="14407282" cy="14815806"/>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algn="l">
              <a:defRPr sz="2900">
                <a:solidFill>
                  <a:schemeClr val="accent1">
                    <a:hueOff val="114395"/>
                    <a:lumOff val="-24975"/>
                  </a:schemeClr>
                </a:solidFill>
              </a:defRPr>
            </a:pPr>
            <a:r>
              <a:rPr lang="en-US" sz="2800" dirty="0"/>
              <a:t>A Comissão Europeia implementou </a:t>
            </a:r>
            <a:r>
              <a:rPr lang="en-US" sz="2800" dirty="0" err="1"/>
              <a:t>várias</a:t>
            </a:r>
            <a:r>
              <a:rPr lang="en-US" sz="2800" dirty="0"/>
              <a:t> </a:t>
            </a:r>
            <a:r>
              <a:rPr lang="en-US" sz="2800" dirty="0" err="1"/>
              <a:t>ações</a:t>
            </a:r>
            <a:r>
              <a:rPr lang="en-US" sz="2800" dirty="0"/>
              <a:t> para aumentar a competitividade das empresas do sector do turismo europeu, integrá-las nas cadeias de valor digitais globais e melhorar a sua capacidade de criar mais emprego. Alguns exemplos destas actividades são:</a:t>
            </a:r>
          </a:p>
          <a:p>
            <a:pPr algn="l">
              <a:defRPr sz="2900">
                <a:solidFill>
                  <a:schemeClr val="accent1">
                    <a:hueOff val="114395"/>
                    <a:lumOff val="-24975"/>
                  </a:schemeClr>
                </a:solidFill>
              </a:defRPr>
            </a:pPr>
            <a:endParaRPr lang="en-US" sz="2800" dirty="0"/>
          </a:p>
          <a:p>
            <a:pPr marL="457200" indent="-457200" algn="l">
              <a:buFont typeface="Arial" panose="020B0604020202020204" pitchFamily="34" charset="0"/>
              <a:buChar char="•"/>
              <a:defRPr sz="2900">
                <a:solidFill>
                  <a:schemeClr val="accent1">
                    <a:hueOff val="114395"/>
                    <a:lumOff val="-24975"/>
                  </a:schemeClr>
                </a:solidFill>
              </a:defRPr>
            </a:pPr>
            <a:r>
              <a:rPr lang="en-US" sz="2800" b="1" dirty="0"/>
              <a:t>Rede de turismo digital</a:t>
            </a:r>
            <a:r>
              <a:rPr lang="en-US" sz="2800" dirty="0"/>
              <a:t>: A rede de turismo digital é um fórum informal do </a:t>
            </a:r>
            <a:r>
              <a:rPr lang="en-US" sz="2800" dirty="0" err="1"/>
              <a:t>setor</a:t>
            </a:r>
            <a:r>
              <a:rPr lang="en-US" sz="2800" dirty="0"/>
              <a:t> do turismo da UE e de outras partes interessadas relevantes, lançado em 2015. O seu objetivo é debater os desafios e oportunidades comuns da transformação digital do sector do turismo da UE e trocar boas práticas para aumentar a capacidade de inovação dos empresários do turismo, especialmente das PME. A rede ajudará a definir </a:t>
            </a:r>
            <a:r>
              <a:rPr lang="en-US" sz="2800" dirty="0" err="1"/>
              <a:t>novas</a:t>
            </a:r>
            <a:r>
              <a:rPr lang="en-US" sz="2800" dirty="0"/>
              <a:t> </a:t>
            </a:r>
            <a:r>
              <a:rPr lang="en-US" sz="2800" dirty="0" err="1"/>
              <a:t>ações</a:t>
            </a:r>
            <a:r>
              <a:rPr lang="en-US" sz="2800" dirty="0"/>
              <a:t> para apoiar a transformação digital da indústria, aumentar a adoção de tecnologias digitais pelo sector do turismo e melhorar a integração das PME do turismo na cadeia de valor digital global.</a:t>
            </a:r>
          </a:p>
          <a:p>
            <a:pPr marL="457200" indent="-457200" algn="l">
              <a:buFont typeface="Arial" panose="020B0604020202020204" pitchFamily="34" charset="0"/>
              <a:buChar char="•"/>
              <a:defRPr sz="2900">
                <a:solidFill>
                  <a:schemeClr val="accent1">
                    <a:hueOff val="114395"/>
                    <a:lumOff val="-24975"/>
                  </a:schemeClr>
                </a:solidFill>
              </a:defRPr>
            </a:pPr>
            <a:endParaRPr lang="en-US" sz="2800" dirty="0"/>
          </a:p>
          <a:p>
            <a:pPr marL="457200" indent="-457200" algn="l">
              <a:buFont typeface="Arial" panose="020B0604020202020204" pitchFamily="34" charset="0"/>
              <a:buChar char="•"/>
              <a:defRPr sz="2900">
                <a:solidFill>
                  <a:schemeClr val="accent1">
                    <a:hueOff val="114395"/>
                    <a:lumOff val="-24975"/>
                  </a:schemeClr>
                </a:solidFill>
              </a:defRPr>
            </a:pPr>
            <a:r>
              <a:rPr lang="en-US" sz="2800" b="1" dirty="0"/>
              <a:t>Portal das empresas de turismo</a:t>
            </a:r>
            <a:r>
              <a:rPr lang="en-US" sz="2800" dirty="0"/>
              <a:t>: O portal das empresas de turismo é um balcão único para melhorar a criação, a gestão, a promoção e a expansão das empresas. Inclui uma grande quantidade de artigos, tutoriais, ferramentas online e ligações às melhores práticas para ajudar os empresários a aprenderem sobre a gestão do negócio do turismo na era digital.</a:t>
            </a:r>
          </a:p>
          <a:p>
            <a:pPr marL="457200" indent="-457200" algn="l">
              <a:buFont typeface="Arial" panose="020B0604020202020204" pitchFamily="34" charset="0"/>
              <a:buChar char="•"/>
              <a:defRPr sz="2900">
                <a:solidFill>
                  <a:schemeClr val="accent1">
                    <a:hueOff val="114395"/>
                    <a:lumOff val="-24975"/>
                  </a:schemeClr>
                </a:solidFill>
              </a:defRPr>
            </a:pPr>
            <a:endParaRPr lang="en-US" sz="2800" dirty="0"/>
          </a:p>
          <a:p>
            <a:pPr marL="457200" indent="-457200" algn="l">
              <a:buFont typeface="Arial" panose="020B0604020202020204" pitchFamily="34" charset="0"/>
              <a:buChar char="•"/>
              <a:defRPr sz="2900">
                <a:solidFill>
                  <a:schemeClr val="accent1">
                    <a:hueOff val="114395"/>
                    <a:lumOff val="-24975"/>
                  </a:schemeClr>
                </a:solidFill>
              </a:defRPr>
            </a:pPr>
            <a:r>
              <a:rPr lang="en-US" sz="2800" b="1" dirty="0"/>
              <a:t>Webinars sobre digitalização no turismo</a:t>
            </a:r>
            <a:r>
              <a:rPr lang="en-US" sz="2800" dirty="0"/>
              <a:t>: foram produzidas duas séries de webinars para fornecer orientações sobre a utilização das tecnologias digitais pelas pequenas e médias empresas (PME) do sector do turismo. Os webinars centram-se em competências práticas digitais, de gestão eletrónica e de marketing online que ajudam as empresas de turismo a responder à evolução da digitalização no turismo e às recentes tendências na utilização da tecnologia pelos turistas para descobrir, planear e partilhar as suas experiências de viagem.</a:t>
            </a:r>
          </a:p>
          <a:p>
            <a:pPr marL="457200" indent="-457200" algn="l">
              <a:buFont typeface="Arial" panose="020B0604020202020204" pitchFamily="34" charset="0"/>
              <a:buChar char="•"/>
              <a:defRPr sz="2900">
                <a:solidFill>
                  <a:schemeClr val="accent1">
                    <a:hueOff val="114395"/>
                    <a:lumOff val="-24975"/>
                  </a:schemeClr>
                </a:solidFill>
              </a:defRPr>
            </a:pPr>
            <a:endParaRPr lang="en-US" sz="2800" dirty="0"/>
          </a:p>
          <a:p>
            <a:pPr marL="457200" indent="-457200" algn="l">
              <a:buFont typeface="Arial" panose="020B0604020202020204" pitchFamily="34" charset="0"/>
              <a:buChar char="•"/>
              <a:defRPr sz="2900">
                <a:solidFill>
                  <a:schemeClr val="accent1">
                    <a:hueOff val="114395"/>
                    <a:lumOff val="-24975"/>
                  </a:schemeClr>
                </a:solidFill>
              </a:defRPr>
            </a:pPr>
            <a:r>
              <a:rPr lang="en-US" sz="2800" b="1" dirty="0"/>
              <a:t>Roadshow sobre turismo digital </a:t>
            </a:r>
            <a:r>
              <a:rPr lang="en-US" sz="2800" dirty="0"/>
              <a:t>- A digitalização como motor de crescimento para as empresas de turismo. Os webinars foram seguidos de uma série de workshops locais realizados entre dezembro de 2018 e março de 2019 em 5 cidades da UE: Atenas, Poznan, Sófia, Bucareste e Lisboa. Com a ajuda de especialistas e empresários locais, foram abordados temas como o acesso ao financiamento para a digitalização, as competências digitais do futuro e a forma de se tornar digital. </a:t>
            </a:r>
            <a:r>
              <a:rPr sz="2800" dirty="0"/>
              <a:t> </a:t>
            </a:r>
          </a:p>
        </p:txBody>
      </p:sp>
      <p:sp>
        <p:nvSpPr>
          <p:cNvPr id="402" name="Avión de papel"/>
          <p:cNvSpPr/>
          <p:nvPr/>
        </p:nvSpPr>
        <p:spPr>
          <a:xfrm rot="739823">
            <a:off x="451619" y="14225824"/>
            <a:ext cx="916828" cy="1013670"/>
          </a:xfrm>
          <a:custGeom>
            <a:avLst/>
            <a:gdLst/>
            <a:ahLst/>
            <a:cxnLst>
              <a:cxn ang="0">
                <a:pos x="wd2" y="hd2"/>
              </a:cxn>
              <a:cxn ang="5400000">
                <a:pos x="wd2" y="hd2"/>
              </a:cxn>
              <a:cxn ang="10800000">
                <a:pos x="wd2" y="hd2"/>
              </a:cxn>
              <a:cxn ang="16200000">
                <a:pos x="wd2" y="hd2"/>
              </a:cxn>
            </a:cxnLst>
            <a:rect l="0" t="0" r="r" b="b"/>
            <a:pathLst>
              <a:path w="21588" h="21600" extrusionOk="0">
                <a:moveTo>
                  <a:pt x="21281" y="0"/>
                </a:moveTo>
                <a:cubicBezTo>
                  <a:pt x="21271" y="4"/>
                  <a:pt x="21262" y="10"/>
                  <a:pt x="21253" y="16"/>
                </a:cubicBezTo>
                <a:lnTo>
                  <a:pt x="92" y="13287"/>
                </a:lnTo>
                <a:cubicBezTo>
                  <a:pt x="21" y="13332"/>
                  <a:pt x="-12" y="13405"/>
                  <a:pt x="4" y="13482"/>
                </a:cubicBezTo>
                <a:cubicBezTo>
                  <a:pt x="19" y="13559"/>
                  <a:pt x="78" y="13616"/>
                  <a:pt x="162" y="13635"/>
                </a:cubicBezTo>
                <a:lnTo>
                  <a:pt x="8035" y="15408"/>
                </a:lnTo>
                <a:lnTo>
                  <a:pt x="21281" y="0"/>
                </a:lnTo>
                <a:close/>
                <a:moveTo>
                  <a:pt x="21588" y="236"/>
                </a:moveTo>
                <a:lnTo>
                  <a:pt x="11685" y="16220"/>
                </a:lnTo>
                <a:lnTo>
                  <a:pt x="15265" y="17261"/>
                </a:lnTo>
                <a:lnTo>
                  <a:pt x="15343" y="17277"/>
                </a:lnTo>
                <a:lnTo>
                  <a:pt x="20737" y="18840"/>
                </a:lnTo>
                <a:cubicBezTo>
                  <a:pt x="20802" y="18859"/>
                  <a:pt x="20872" y="18847"/>
                  <a:pt x="20928" y="18811"/>
                </a:cubicBezTo>
                <a:cubicBezTo>
                  <a:pt x="20983" y="18775"/>
                  <a:pt x="21014" y="18719"/>
                  <a:pt x="21016" y="18658"/>
                </a:cubicBezTo>
                <a:lnTo>
                  <a:pt x="21588" y="236"/>
                </a:lnTo>
                <a:close/>
                <a:moveTo>
                  <a:pt x="20412" y="1518"/>
                </a:moveTo>
                <a:lnTo>
                  <a:pt x="8296" y="15603"/>
                </a:lnTo>
                <a:lnTo>
                  <a:pt x="11209" y="21558"/>
                </a:lnTo>
                <a:cubicBezTo>
                  <a:pt x="11216" y="21574"/>
                  <a:pt x="11226" y="21587"/>
                  <a:pt x="11237" y="21600"/>
                </a:cubicBezTo>
                <a:lnTo>
                  <a:pt x="11269" y="16268"/>
                </a:lnTo>
                <a:lnTo>
                  <a:pt x="11290" y="16233"/>
                </a:lnTo>
                <a:lnTo>
                  <a:pt x="20412" y="1518"/>
                </a:lnTo>
                <a:close/>
                <a:moveTo>
                  <a:pt x="11608" y="16517"/>
                </a:moveTo>
                <a:lnTo>
                  <a:pt x="11576" y="21597"/>
                </a:lnTo>
                <a:lnTo>
                  <a:pt x="15046" y="17520"/>
                </a:lnTo>
                <a:lnTo>
                  <a:pt x="11608" y="16517"/>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04" name="Your turn!"/>
          <p:cNvSpPr txBox="1"/>
          <p:nvPr/>
        </p:nvSpPr>
        <p:spPr>
          <a:xfrm>
            <a:off x="711605" y="12979591"/>
            <a:ext cx="3866499" cy="771608"/>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defRPr sz="4000" b="1">
                <a:solidFill>
                  <a:schemeClr val="accent1">
                    <a:hueOff val="114395"/>
                    <a:lumOff val="-24975"/>
                  </a:schemeClr>
                </a:solidFill>
              </a:defRPr>
            </a:lvl1pPr>
          </a:lstStyle>
          <a:p>
            <a:r>
              <a:t>É a tua vez!</a:t>
            </a:r>
          </a:p>
        </p:txBody>
      </p:sp>
      <p:grpSp>
        <p:nvGrpSpPr>
          <p:cNvPr id="407" name="Agrupar"/>
          <p:cNvGrpSpPr/>
          <p:nvPr/>
        </p:nvGrpSpPr>
        <p:grpSpPr>
          <a:xfrm>
            <a:off x="20340637" y="14829510"/>
            <a:ext cx="1300908" cy="446058"/>
            <a:chOff x="0" y="0"/>
            <a:chExt cx="1300907" cy="446057"/>
          </a:xfrm>
        </p:grpSpPr>
        <p:sp>
          <p:nvSpPr>
            <p:cNvPr id="405"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06"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3…">
            <a:extLst>
              <a:ext uri="{FF2B5EF4-FFF2-40B4-BE49-F238E27FC236}">
                <a16:creationId xmlns:a16="http://schemas.microsoft.com/office/drawing/2014/main" id="{CAEF88E6-1AE1-7A8D-2A99-BA415FAD41E0}"/>
              </a:ext>
            </a:extLst>
          </p:cNvPr>
          <p:cNvSpPr txBox="1"/>
          <p:nvPr/>
        </p:nvSpPr>
        <p:spPr>
          <a:xfrm>
            <a:off x="712960" y="3155659"/>
            <a:ext cx="3306252" cy="1458304"/>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3</a:t>
            </a:r>
          </a:p>
          <a:p>
            <a:pPr algn="l" defTabSz="457200">
              <a:defRPr sz="2100" b="1">
                <a:solidFill>
                  <a:srgbClr val="FFFFFF"/>
                </a:solidFill>
              </a:defRPr>
            </a:pPr>
            <a:r>
              <a:rPr lang="en-US" dirty="0" err="1"/>
              <a:t>ações</a:t>
            </a:r>
            <a:r>
              <a:rPr lang="en-US" dirty="0"/>
              <a:t> para ajudar as empresas de turismo a entrar na era digital</a:t>
            </a:r>
            <a:r>
              <a:rPr lang="el-GR" dirty="0"/>
              <a:t>.</a:t>
            </a:r>
            <a:endParaRPr dirty="0"/>
          </a:p>
        </p:txBody>
      </p:sp>
    </p:spTree>
    <p:extLst>
      <p:ext uri="{BB962C8B-B14F-4D97-AF65-F5344CB8AC3E}">
        <p14:creationId xmlns:p14="http://schemas.microsoft.com/office/powerpoint/2010/main" val="194075326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ángulo"/>
          <p:cNvSpPr/>
          <p:nvPr/>
        </p:nvSpPr>
        <p:spPr>
          <a:xfrm>
            <a:off x="-59532" y="9829800"/>
            <a:ext cx="22394864" cy="2238475"/>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pic>
        <p:nvPicPr>
          <p:cNvPr id="168" name="logoflavours02.png" descr="logoflavours02.png"/>
          <p:cNvPicPr>
            <a:picLocks noChangeAspect="1"/>
          </p:cNvPicPr>
          <p:nvPr/>
        </p:nvPicPr>
        <p:blipFill>
          <a:blip r:embed="rId2"/>
          <a:stretch>
            <a:fillRect/>
          </a:stretch>
        </p:blipFill>
        <p:spPr>
          <a:xfrm>
            <a:off x="5017871" y="3375133"/>
            <a:ext cx="12240058" cy="5289334"/>
          </a:xfrm>
          <a:prstGeom prst="rect">
            <a:avLst/>
          </a:prstGeom>
          <a:ln w="12700">
            <a:miter lim="400000"/>
          </a:ln>
        </p:spPr>
      </p:pic>
      <p:sp>
        <p:nvSpPr>
          <p:cNvPr id="169" name="Training Toolkit Module #1"/>
          <p:cNvSpPr txBox="1"/>
          <p:nvPr/>
        </p:nvSpPr>
        <p:spPr>
          <a:xfrm>
            <a:off x="1" y="10332983"/>
            <a:ext cx="22275800" cy="118130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defRPr sz="9400" b="1">
                <a:solidFill>
                  <a:srgbClr val="FFFFFF"/>
                </a:solidFill>
              </a:defRPr>
            </a:lvl1pPr>
          </a:lstStyle>
          <a:p>
            <a:r>
              <a:rPr sz="6600" dirty="0" err="1"/>
              <a:t>Módulo</a:t>
            </a:r>
            <a:r>
              <a:rPr sz="6600" dirty="0"/>
              <a:t> </a:t>
            </a:r>
            <a:r>
              <a:rPr lang="el-GR" sz="6600" dirty="0"/>
              <a:t>4</a:t>
            </a:r>
            <a:r>
              <a:rPr sz="6600" dirty="0"/>
              <a:t> do </a:t>
            </a:r>
            <a:r>
              <a:rPr lang="pt-PT" sz="6600" dirty="0"/>
              <a:t>conjunto</a:t>
            </a:r>
            <a:r>
              <a:rPr sz="6600" dirty="0"/>
              <a:t> de ferramentas de formação</a:t>
            </a:r>
          </a:p>
        </p:txBody>
      </p:sp>
      <p:sp>
        <p:nvSpPr>
          <p:cNvPr id="170" name="Enterpreneur in My Village"/>
          <p:cNvSpPr txBox="1"/>
          <p:nvPr/>
        </p:nvSpPr>
        <p:spPr>
          <a:xfrm>
            <a:off x="4053555" y="12602374"/>
            <a:ext cx="13792770" cy="28943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p>
            <a:pPr defTabSz="457200">
              <a:defRPr sz="8866">
                <a:solidFill>
                  <a:srgbClr val="1F4E79"/>
                </a:solidFill>
                <a:latin typeface="A.C.M.E. Secret Agent"/>
                <a:ea typeface="A.C.M.E. Secret Agent"/>
                <a:cs typeface="A.C.M.E. Secret Agent"/>
                <a:sym typeface="A.C.M.E. Secret Agent"/>
              </a:defRPr>
            </a:pPr>
            <a:r>
              <a:rPr lang="en-US" dirty="0">
                <a:solidFill>
                  <a:srgbClr val="000000"/>
                </a:solidFill>
              </a:rPr>
              <a:t>Da minha aldeia </a:t>
            </a:r>
            <a:r>
              <a:rPr lang="en-US" dirty="0" err="1">
                <a:solidFill>
                  <a:srgbClr val="000000"/>
                </a:solidFill>
              </a:rPr>
              <a:t>posso</a:t>
            </a:r>
            <a:r>
              <a:rPr lang="en-US" dirty="0">
                <a:solidFill>
                  <a:srgbClr val="000000"/>
                </a:solidFill>
              </a:rPr>
              <a:t> </a:t>
            </a:r>
            <a:r>
              <a:rPr lang="en-US" dirty="0" err="1">
                <a:solidFill>
                  <a:srgbClr val="000000"/>
                </a:solidFill>
              </a:rPr>
              <a:t>estar</a:t>
            </a:r>
            <a:r>
              <a:rPr lang="en-US" dirty="0">
                <a:solidFill>
                  <a:srgbClr val="000000"/>
                </a:solidFill>
              </a:rPr>
              <a:t> </a:t>
            </a:r>
            <a:endParaRPr lang="el-GR" dirty="0">
              <a:solidFill>
                <a:srgbClr val="000000"/>
              </a:solidFill>
            </a:endParaRPr>
          </a:p>
          <a:p>
            <a:pPr defTabSz="457200">
              <a:defRPr sz="8866">
                <a:solidFill>
                  <a:srgbClr val="1F4E79"/>
                </a:solidFill>
                <a:latin typeface="A.C.M.E. Secret Agent"/>
                <a:ea typeface="A.C.M.E. Secret Agent"/>
                <a:cs typeface="A.C.M.E. Secret Agent"/>
                <a:sym typeface="A.C.M.E. Secret Agent"/>
              </a:defRPr>
            </a:pPr>
            <a:r>
              <a:rPr lang="en-US" dirty="0">
                <a:solidFill>
                  <a:srgbClr val="000000"/>
                </a:solidFill>
              </a:rPr>
              <a:t>em todo o mundo </a:t>
            </a:r>
            <a:endParaRPr dirty="0">
              <a:solidFill>
                <a:srgbClr val="000000"/>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394"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395" name="Documento aprobado"/>
          <p:cNvSpPr/>
          <p:nvPr/>
        </p:nvSpPr>
        <p:spPr>
          <a:xfrm>
            <a:off x="1056960" y="11510529"/>
            <a:ext cx="1088774" cy="1409947"/>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sp>
        <p:nvSpPr>
          <p:cNvPr id="401" name="Remember: The legal framework section varies depending on the country in which you reside. This serves as a guide, but just to make sure you know how to do it.…"/>
          <p:cNvSpPr txBox="1"/>
          <p:nvPr/>
        </p:nvSpPr>
        <p:spPr>
          <a:xfrm>
            <a:off x="6636258" y="922462"/>
            <a:ext cx="14407282" cy="7059837"/>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82020" tIns="82020" rIns="82020" bIns="82020" anchor="ctr">
            <a:spAutoFit/>
          </a:bodyPr>
          <a:lstStyle/>
          <a:p>
            <a:pPr algn="just">
              <a:defRPr sz="2900">
                <a:solidFill>
                  <a:schemeClr val="accent1">
                    <a:hueOff val="114395"/>
                    <a:lumOff val="-24975"/>
                  </a:schemeClr>
                </a:solidFill>
              </a:defRPr>
            </a:pPr>
            <a:r>
              <a:rPr lang="en-US" sz="3200" dirty="0"/>
              <a:t>O objetivo </a:t>
            </a:r>
            <a:r>
              <a:rPr lang="en-US" sz="3200" dirty="0" err="1"/>
              <a:t>destas</a:t>
            </a:r>
            <a:r>
              <a:rPr lang="en-US" sz="3200" dirty="0"/>
              <a:t> </a:t>
            </a:r>
            <a:r>
              <a:rPr lang="en-US" sz="3200" dirty="0" err="1"/>
              <a:t>ações</a:t>
            </a:r>
            <a:r>
              <a:rPr lang="en-US" sz="3200" dirty="0"/>
              <a:t> é o </a:t>
            </a:r>
            <a:r>
              <a:rPr lang="en-US" sz="3200" dirty="0" err="1"/>
              <a:t>seguinte</a:t>
            </a:r>
            <a:r>
              <a:rPr lang="en-US" sz="3200" dirty="0"/>
              <a:t>: </a:t>
            </a:r>
          </a:p>
          <a:p>
            <a:pPr marL="457200" indent="-457200" algn="just">
              <a:buFont typeface="Arial" panose="020B0604020202020204" pitchFamily="34" charset="0"/>
              <a:buChar char="•"/>
              <a:defRPr sz="2900">
                <a:solidFill>
                  <a:schemeClr val="accent1">
                    <a:hueOff val="114395"/>
                    <a:lumOff val="-24975"/>
                  </a:schemeClr>
                </a:solidFill>
              </a:defRPr>
            </a:pPr>
            <a:r>
              <a:rPr lang="en-US" sz="3200" dirty="0"/>
              <a:t>Reforçar a base de competências das PME do sector do turismo, cujo potencial de crescimento é frequentemente inexplorado devido ao acesso limitado à aprendizagem ao longo da vida e à sensibilização para a evolução da utilização inteligente das tecnologias</a:t>
            </a:r>
          </a:p>
          <a:p>
            <a:pPr marL="457200" indent="-457200" algn="just">
              <a:buFont typeface="Arial" panose="020B0604020202020204" pitchFamily="34" charset="0"/>
              <a:buChar char="•"/>
              <a:defRPr sz="2900">
                <a:solidFill>
                  <a:schemeClr val="accent1">
                    <a:hueOff val="114395"/>
                    <a:lumOff val="-24975"/>
                  </a:schemeClr>
                </a:solidFill>
              </a:defRPr>
            </a:pPr>
            <a:r>
              <a:rPr lang="en-US" sz="3200" dirty="0"/>
              <a:t>Apoiar a integração das empresas do </a:t>
            </a:r>
            <a:r>
              <a:rPr lang="en-US" sz="3200" dirty="0" err="1"/>
              <a:t>setor</a:t>
            </a:r>
            <a:r>
              <a:rPr lang="en-US" sz="3200" dirty="0"/>
              <a:t> do turismo na cadeia de valor digital:</a:t>
            </a:r>
          </a:p>
          <a:p>
            <a:pPr algn="just">
              <a:defRPr sz="2900">
                <a:solidFill>
                  <a:schemeClr val="accent1">
                    <a:hueOff val="114395"/>
                    <a:lumOff val="-24975"/>
                  </a:schemeClr>
                </a:solidFill>
              </a:defRPr>
            </a:pPr>
            <a:r>
              <a:rPr lang="en-US" sz="3200" dirty="0"/>
              <a:t>        - ajudar na conceção de soluções digitais adaptadas ao sector do turismo</a:t>
            </a:r>
          </a:p>
          <a:p>
            <a:pPr algn="just">
              <a:defRPr sz="2900">
                <a:solidFill>
                  <a:schemeClr val="accent1">
                    <a:hueOff val="114395"/>
                    <a:lumOff val="-24975"/>
                  </a:schemeClr>
                </a:solidFill>
              </a:defRPr>
            </a:pPr>
            <a:r>
              <a:rPr lang="en-US" sz="3200" dirty="0"/>
              <a:t>        - </a:t>
            </a:r>
            <a:r>
              <a:rPr lang="en-US" sz="3200" dirty="0" err="1"/>
              <a:t>oferecer</a:t>
            </a:r>
            <a:r>
              <a:rPr lang="en-US" sz="3200" dirty="0"/>
              <a:t> a possibilidade de tirar o máximo partido das oportunidades do mercado digital para aumentar a competitividade</a:t>
            </a:r>
          </a:p>
          <a:p>
            <a:pPr algn="just">
              <a:defRPr sz="2900">
                <a:solidFill>
                  <a:schemeClr val="accent1">
                    <a:hueOff val="114395"/>
                    <a:lumOff val="-24975"/>
                  </a:schemeClr>
                </a:solidFill>
              </a:defRPr>
            </a:pPr>
            <a:r>
              <a:rPr lang="en-US" sz="3200" dirty="0"/>
              <a:t>         - proporcionar acesso a novas oportunidades de negócio e a novos mercados</a:t>
            </a:r>
          </a:p>
          <a:p>
            <a:pPr marL="457200" indent="-457200" algn="just">
              <a:buFont typeface="Arial" panose="020B0604020202020204" pitchFamily="34" charset="0"/>
              <a:buChar char="•"/>
              <a:defRPr sz="2900">
                <a:solidFill>
                  <a:schemeClr val="accent1">
                    <a:hueOff val="114395"/>
                    <a:lumOff val="-24975"/>
                  </a:schemeClr>
                </a:solidFill>
              </a:defRPr>
            </a:pPr>
            <a:r>
              <a:rPr lang="en-US" sz="3200" dirty="0"/>
              <a:t>Reforçar o potencial de inovação das PME do sector do turismo, </a:t>
            </a:r>
            <a:r>
              <a:rPr lang="en-US" sz="3200" dirty="0" err="1"/>
              <a:t>impulsionado</a:t>
            </a:r>
            <a:r>
              <a:rPr lang="en-US" sz="3200" dirty="0"/>
              <a:t> pelas TIC, e capacitar os empresários do sector.</a:t>
            </a:r>
          </a:p>
        </p:txBody>
      </p:sp>
      <p:sp>
        <p:nvSpPr>
          <p:cNvPr id="402" name="Avión de papel"/>
          <p:cNvSpPr/>
          <p:nvPr/>
        </p:nvSpPr>
        <p:spPr>
          <a:xfrm rot="739823">
            <a:off x="451619" y="14225824"/>
            <a:ext cx="916828" cy="1013670"/>
          </a:xfrm>
          <a:custGeom>
            <a:avLst/>
            <a:gdLst/>
            <a:ahLst/>
            <a:cxnLst>
              <a:cxn ang="0">
                <a:pos x="wd2" y="hd2"/>
              </a:cxn>
              <a:cxn ang="5400000">
                <a:pos x="wd2" y="hd2"/>
              </a:cxn>
              <a:cxn ang="10800000">
                <a:pos x="wd2" y="hd2"/>
              </a:cxn>
              <a:cxn ang="16200000">
                <a:pos x="wd2" y="hd2"/>
              </a:cxn>
            </a:cxnLst>
            <a:rect l="0" t="0" r="r" b="b"/>
            <a:pathLst>
              <a:path w="21588" h="21600" extrusionOk="0">
                <a:moveTo>
                  <a:pt x="21281" y="0"/>
                </a:moveTo>
                <a:cubicBezTo>
                  <a:pt x="21271" y="4"/>
                  <a:pt x="21262" y="10"/>
                  <a:pt x="21253" y="16"/>
                </a:cubicBezTo>
                <a:lnTo>
                  <a:pt x="92" y="13287"/>
                </a:lnTo>
                <a:cubicBezTo>
                  <a:pt x="21" y="13332"/>
                  <a:pt x="-12" y="13405"/>
                  <a:pt x="4" y="13482"/>
                </a:cubicBezTo>
                <a:cubicBezTo>
                  <a:pt x="19" y="13559"/>
                  <a:pt x="78" y="13616"/>
                  <a:pt x="162" y="13635"/>
                </a:cubicBezTo>
                <a:lnTo>
                  <a:pt x="8035" y="15408"/>
                </a:lnTo>
                <a:lnTo>
                  <a:pt x="21281" y="0"/>
                </a:lnTo>
                <a:close/>
                <a:moveTo>
                  <a:pt x="21588" y="236"/>
                </a:moveTo>
                <a:lnTo>
                  <a:pt x="11685" y="16220"/>
                </a:lnTo>
                <a:lnTo>
                  <a:pt x="15265" y="17261"/>
                </a:lnTo>
                <a:lnTo>
                  <a:pt x="15343" y="17277"/>
                </a:lnTo>
                <a:lnTo>
                  <a:pt x="20737" y="18840"/>
                </a:lnTo>
                <a:cubicBezTo>
                  <a:pt x="20802" y="18859"/>
                  <a:pt x="20872" y="18847"/>
                  <a:pt x="20928" y="18811"/>
                </a:cubicBezTo>
                <a:cubicBezTo>
                  <a:pt x="20983" y="18775"/>
                  <a:pt x="21014" y="18719"/>
                  <a:pt x="21016" y="18658"/>
                </a:cubicBezTo>
                <a:lnTo>
                  <a:pt x="21588" y="236"/>
                </a:lnTo>
                <a:close/>
                <a:moveTo>
                  <a:pt x="20412" y="1518"/>
                </a:moveTo>
                <a:lnTo>
                  <a:pt x="8296" y="15603"/>
                </a:lnTo>
                <a:lnTo>
                  <a:pt x="11209" y="21558"/>
                </a:lnTo>
                <a:cubicBezTo>
                  <a:pt x="11216" y="21574"/>
                  <a:pt x="11226" y="21587"/>
                  <a:pt x="11237" y="21600"/>
                </a:cubicBezTo>
                <a:lnTo>
                  <a:pt x="11269" y="16268"/>
                </a:lnTo>
                <a:lnTo>
                  <a:pt x="11290" y="16233"/>
                </a:lnTo>
                <a:lnTo>
                  <a:pt x="20412" y="1518"/>
                </a:lnTo>
                <a:close/>
                <a:moveTo>
                  <a:pt x="11608" y="16517"/>
                </a:moveTo>
                <a:lnTo>
                  <a:pt x="11576" y="21597"/>
                </a:lnTo>
                <a:lnTo>
                  <a:pt x="15046" y="17520"/>
                </a:lnTo>
                <a:lnTo>
                  <a:pt x="11608" y="16517"/>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04" name="Your turn!"/>
          <p:cNvSpPr txBox="1"/>
          <p:nvPr/>
        </p:nvSpPr>
        <p:spPr>
          <a:xfrm>
            <a:off x="711605" y="12979591"/>
            <a:ext cx="3866499" cy="771608"/>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lvl1pPr>
              <a:defRPr sz="4000" b="1">
                <a:solidFill>
                  <a:schemeClr val="accent1">
                    <a:hueOff val="114395"/>
                    <a:lumOff val="-24975"/>
                  </a:schemeClr>
                </a:solidFill>
              </a:defRPr>
            </a:lvl1pPr>
          </a:lstStyle>
          <a:p>
            <a:r>
              <a:t>É a tua vez!</a:t>
            </a:r>
          </a:p>
        </p:txBody>
      </p:sp>
      <p:grpSp>
        <p:nvGrpSpPr>
          <p:cNvPr id="407" name="Agrupar"/>
          <p:cNvGrpSpPr/>
          <p:nvPr/>
        </p:nvGrpSpPr>
        <p:grpSpPr>
          <a:xfrm>
            <a:off x="20340637" y="14829510"/>
            <a:ext cx="1300908" cy="446058"/>
            <a:chOff x="0" y="0"/>
            <a:chExt cx="1300907" cy="446057"/>
          </a:xfrm>
        </p:grpSpPr>
        <p:sp>
          <p:nvSpPr>
            <p:cNvPr id="405"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06"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3…">
            <a:extLst>
              <a:ext uri="{FF2B5EF4-FFF2-40B4-BE49-F238E27FC236}">
                <a16:creationId xmlns:a16="http://schemas.microsoft.com/office/drawing/2014/main" id="{CAEF88E6-1AE1-7A8D-2A99-BA415FAD41E0}"/>
              </a:ext>
            </a:extLst>
          </p:cNvPr>
          <p:cNvSpPr txBox="1"/>
          <p:nvPr/>
        </p:nvSpPr>
        <p:spPr>
          <a:xfrm>
            <a:off x="712960" y="3155659"/>
            <a:ext cx="3306252" cy="1458304"/>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l" defTabSz="457200">
              <a:defRPr sz="2100" b="1">
                <a:solidFill>
                  <a:srgbClr val="FFFFFF"/>
                </a:solidFill>
              </a:defRPr>
            </a:pPr>
            <a:r>
              <a:rPr dirty="0"/>
              <a:t>UNIDADE 3</a:t>
            </a:r>
          </a:p>
          <a:p>
            <a:pPr algn="l" defTabSz="457200">
              <a:defRPr sz="2100" b="1">
                <a:solidFill>
                  <a:srgbClr val="FFFFFF"/>
                </a:solidFill>
              </a:defRPr>
            </a:pPr>
            <a:r>
              <a:rPr lang="en-US" dirty="0" err="1"/>
              <a:t>ações</a:t>
            </a:r>
            <a:r>
              <a:rPr lang="en-US" dirty="0"/>
              <a:t> para ajudar as empresas de turismo a entrar na era digital</a:t>
            </a:r>
            <a:r>
              <a:rPr lang="el-GR" dirty="0"/>
              <a:t>.</a:t>
            </a:r>
            <a:endParaRPr dirty="0"/>
          </a:p>
        </p:txBody>
      </p:sp>
      <p:pic>
        <p:nvPicPr>
          <p:cNvPr id="4" name="Picture 3" descr="A blue flag with yellow stars&#10;&#10;Description automatically generated with low confidence">
            <a:extLst>
              <a:ext uri="{FF2B5EF4-FFF2-40B4-BE49-F238E27FC236}">
                <a16:creationId xmlns:a16="http://schemas.microsoft.com/office/drawing/2014/main" id="{A1CE664E-F40E-8F5E-EC69-E34192DD8D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528" y="8490267"/>
            <a:ext cx="6562272" cy="6562272"/>
          </a:xfrm>
          <a:prstGeom prst="rect">
            <a:avLst/>
          </a:prstGeom>
        </p:spPr>
      </p:pic>
    </p:spTree>
    <p:extLst>
      <p:ext uri="{BB962C8B-B14F-4D97-AF65-F5344CB8AC3E}">
        <p14:creationId xmlns:p14="http://schemas.microsoft.com/office/powerpoint/2010/main" val="109362653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QUESTION 1…"/>
          <p:cNvSpPr txBox="1"/>
          <p:nvPr/>
        </p:nvSpPr>
        <p:spPr>
          <a:xfrm>
            <a:off x="6128454" y="4305829"/>
            <a:ext cx="15159872" cy="11858560"/>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numCol="2" spcCol="757993"/>
          <a:lstStyle/>
          <a:p>
            <a:pPr algn="l" defTabSz="457200">
              <a:defRPr b="1">
                <a:solidFill>
                  <a:schemeClr val="accent1">
                    <a:hueOff val="114395"/>
                    <a:lumOff val="-24975"/>
                  </a:schemeClr>
                </a:solidFill>
              </a:defRPr>
            </a:pPr>
            <a:r>
              <a:rPr dirty="0"/>
              <a:t>PERGUNTA 1</a:t>
            </a:r>
          </a:p>
          <a:p>
            <a:pPr algn="l" defTabSz="457200">
              <a:defRPr>
                <a:solidFill>
                  <a:schemeClr val="accent1">
                    <a:hueOff val="114395"/>
                    <a:lumOff val="-24975"/>
                  </a:schemeClr>
                </a:solidFill>
              </a:defRPr>
            </a:pPr>
            <a:r>
              <a:rPr lang="en-US" dirty="0"/>
              <a:t>A digitalização é definida como a utilização de tecnologias digitais para gerir e desenvolver uma empresa</a:t>
            </a:r>
            <a:endParaRPr dirty="0"/>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Verdadeiro</a:t>
            </a:r>
          </a:p>
          <a:p>
            <a:pPr marL="355599" lvl="1" indent="-355599" algn="l" defTabSz="457200">
              <a:buSzPct val="100000"/>
              <a:buAutoNum type="alphaLcParenR"/>
              <a:defRPr>
                <a:solidFill>
                  <a:schemeClr val="accent1">
                    <a:hueOff val="114395"/>
                    <a:lumOff val="-24975"/>
                  </a:schemeClr>
                </a:solidFill>
              </a:defRPr>
            </a:pPr>
            <a:r>
              <a:rPr lang="en-US" dirty="0"/>
              <a:t>Falso</a:t>
            </a:r>
            <a:endParaRPr dirty="0"/>
          </a:p>
          <a:p>
            <a:pPr algn="l" defTabSz="457200">
              <a:defRPr>
                <a:solidFill>
                  <a:schemeClr val="accent1">
                    <a:hueOff val="114395"/>
                    <a:lumOff val="-24975"/>
                  </a:schemeClr>
                </a:solidFill>
              </a:defRPr>
            </a:pPr>
            <a:endParaRPr dirty="0"/>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2</a:t>
            </a:r>
          </a:p>
          <a:p>
            <a:pPr lvl="1" indent="0" algn="l" defTabSz="457200">
              <a:buSzPct val="100000"/>
              <a:defRPr>
                <a:solidFill>
                  <a:schemeClr val="accent1">
                    <a:hueOff val="114395"/>
                    <a:lumOff val="-24975"/>
                  </a:schemeClr>
                </a:solidFill>
              </a:defRPr>
            </a:pPr>
            <a:r>
              <a:rPr lang="en-US" dirty="0"/>
              <a:t>Após a COVID-19, as empresas de turismo têm mais dificuldade em ser ágeis e resilientes devido à digitalização</a:t>
            </a:r>
            <a:r>
              <a:rPr dirty="0"/>
              <a:t>.</a:t>
            </a:r>
            <a:endParaRPr lang="en-US" dirty="0"/>
          </a:p>
          <a:p>
            <a:pPr lvl="1" indent="0" algn="l" defTabSz="457200">
              <a:buSzPct val="100000"/>
              <a:defRPr>
                <a:solidFill>
                  <a:schemeClr val="accent1">
                    <a:hueOff val="114395"/>
                    <a:lumOff val="-24975"/>
                  </a:schemeClr>
                </a:solidFill>
              </a:defRPr>
            </a:pPr>
            <a:r>
              <a:rPr lang="en-US" dirty="0"/>
              <a:t>a) Verdadeiro</a:t>
            </a:r>
          </a:p>
          <a:p>
            <a:pPr lvl="1" indent="0" algn="l" defTabSz="457200">
              <a:buSzPct val="100000"/>
              <a:defRPr>
                <a:solidFill>
                  <a:schemeClr val="accent1">
                    <a:hueOff val="114395"/>
                    <a:lumOff val="-24975"/>
                  </a:schemeClr>
                </a:solidFill>
              </a:defRPr>
            </a:pPr>
            <a:r>
              <a:rPr lang="en-US" dirty="0">
                <a:solidFill>
                  <a:schemeClr val="accent3">
                    <a:hueOff val="362282"/>
                    <a:satOff val="31803"/>
                    <a:lumOff val="-18242"/>
                  </a:schemeClr>
                </a:solidFill>
              </a:rPr>
              <a:t>b) Falso</a:t>
            </a:r>
            <a:endParaRPr dirty="0">
              <a:solidFill>
                <a:schemeClr val="accent3">
                  <a:hueOff val="362282"/>
                  <a:satOff val="31803"/>
                  <a:lumOff val="-18242"/>
                </a:schemeClr>
              </a:solidFill>
            </a:endParaRPr>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3</a:t>
            </a:r>
          </a:p>
          <a:p>
            <a:pPr algn="l" defTabSz="457200">
              <a:defRPr>
                <a:solidFill>
                  <a:schemeClr val="accent1">
                    <a:hueOff val="114395"/>
                    <a:lumOff val="-24975"/>
                  </a:schemeClr>
                </a:solidFill>
              </a:defRPr>
            </a:pPr>
            <a:r>
              <a:rPr lang="en-US" dirty="0"/>
              <a:t>Quais são as vantagens da digitalização no turismo</a:t>
            </a:r>
            <a:r>
              <a:rPr dirty="0"/>
              <a:t>?</a:t>
            </a:r>
          </a:p>
          <a:p>
            <a:pPr marL="355599" lvl="1" indent="-355599" algn="l" defTabSz="457200">
              <a:buSzPct val="100000"/>
              <a:buAutoNum type="alphaLcParenR"/>
              <a:defRPr>
                <a:solidFill>
                  <a:schemeClr val="accent1">
                    <a:hueOff val="114395"/>
                    <a:lumOff val="-24975"/>
                  </a:schemeClr>
                </a:solidFill>
              </a:defRPr>
            </a:pPr>
            <a:r>
              <a:rPr lang="en-US" dirty="0"/>
              <a:t>Inspira novos modelos empresariais, novas cadeias de valor e novos ecossistemas empresariais</a:t>
            </a:r>
            <a:endParaRPr dirty="0"/>
          </a:p>
          <a:p>
            <a:pPr marL="355599" lvl="1" indent="-355599" algn="l" defTabSz="457200">
              <a:buSzPct val="100000"/>
              <a:buAutoNum type="alphaLcParenR"/>
              <a:defRPr>
                <a:solidFill>
                  <a:schemeClr val="accent3">
                    <a:hueOff val="362282"/>
                    <a:satOff val="31803"/>
                    <a:lumOff val="-18242"/>
                  </a:schemeClr>
                </a:solidFill>
              </a:defRPr>
            </a:pPr>
            <a:r>
              <a:rPr lang="en-US" dirty="0">
                <a:solidFill>
                  <a:schemeClr val="accent1">
                    <a:hueOff val="114395"/>
                    <a:lumOff val="-24975"/>
                  </a:schemeClr>
                </a:solidFill>
              </a:rPr>
              <a:t>Abre novos papéis para consumidores e produtores</a:t>
            </a:r>
            <a:endParaRPr dirty="0">
              <a:solidFill>
                <a:schemeClr val="accent1">
                  <a:hueOff val="114395"/>
                  <a:lumOff val="-24975"/>
                </a:schemeClr>
              </a:solidFill>
            </a:endParaRPr>
          </a:p>
          <a:p>
            <a:pPr marL="355599" lvl="1" indent="-355599" algn="l" defTabSz="457200">
              <a:buSzPct val="100000"/>
              <a:buAutoNum type="alphaLcParenR"/>
              <a:defRPr>
                <a:solidFill>
                  <a:schemeClr val="accent1">
                    <a:hueOff val="114395"/>
                    <a:lumOff val="-24975"/>
                  </a:schemeClr>
                </a:solidFill>
              </a:defRPr>
            </a:pPr>
            <a:r>
              <a:rPr lang="en-US" dirty="0"/>
              <a:t>O programa prevê novos papéis para os GGD no apoio às PME</a:t>
            </a:r>
            <a:endParaRPr dirty="0"/>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Todas as anteriores.</a:t>
            </a:r>
            <a:endParaRPr dirty="0">
              <a:solidFill>
                <a:schemeClr val="accent3">
                  <a:hueOff val="362282"/>
                  <a:satOff val="31803"/>
                  <a:lumOff val="-18242"/>
                </a:schemeClr>
              </a:solidFill>
            </a:endParaRPr>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endParaRPr dirty="0"/>
          </a:p>
          <a:p>
            <a:pPr algn="l" defTabSz="457200">
              <a:defRPr b="1">
                <a:solidFill>
                  <a:schemeClr val="accent1">
                    <a:hueOff val="114395"/>
                    <a:lumOff val="-24975"/>
                  </a:schemeClr>
                </a:solidFill>
              </a:defRPr>
            </a:pPr>
            <a:endParaRPr lang="en-US" dirty="0"/>
          </a:p>
          <a:p>
            <a:pPr algn="l" defTabSz="457200">
              <a:defRPr b="1">
                <a:solidFill>
                  <a:schemeClr val="accent1">
                    <a:hueOff val="114395"/>
                    <a:lumOff val="-24975"/>
                  </a:schemeClr>
                </a:solidFill>
              </a:defRPr>
            </a:pPr>
            <a:endParaRPr lang="en-US" dirty="0"/>
          </a:p>
          <a:p>
            <a:pPr algn="l" defTabSz="457200">
              <a:defRPr b="1">
                <a:solidFill>
                  <a:schemeClr val="accent1">
                    <a:hueOff val="114395"/>
                    <a:lumOff val="-24975"/>
                  </a:schemeClr>
                </a:solidFill>
              </a:defRPr>
            </a:pPr>
            <a:endParaRPr lang="en-US" dirty="0"/>
          </a:p>
          <a:p>
            <a:pPr algn="l" defTabSz="457200">
              <a:defRPr b="1">
                <a:solidFill>
                  <a:schemeClr val="accent1">
                    <a:hueOff val="114395"/>
                    <a:lumOff val="-24975"/>
                  </a:schemeClr>
                </a:solidFill>
              </a:defRPr>
            </a:pPr>
            <a:r>
              <a:rPr dirty="0"/>
              <a:t>PERGUNTA 4</a:t>
            </a:r>
          </a:p>
          <a:p>
            <a:pPr lvl="1" indent="0" algn="l" defTabSz="457200">
              <a:defRPr>
                <a:solidFill>
                  <a:schemeClr val="accent1">
                    <a:hueOff val="114395"/>
                    <a:lumOff val="-24975"/>
                  </a:schemeClr>
                </a:solidFill>
              </a:defRPr>
            </a:pPr>
            <a:r>
              <a:rPr lang="en-US" dirty="0"/>
              <a:t>Qual é a importância de os destinos turísticos possuírem capacidades digitais</a:t>
            </a:r>
            <a:r>
              <a:rPr dirty="0"/>
              <a:t>?</a:t>
            </a:r>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É muito importante porque a capacidade digital é uma proficiência multifuncional nos processos, práticas e ligações com os clientes possibilitadas pelos meios e infra-estruturas digitais</a:t>
            </a:r>
            <a:r>
              <a:rPr dirty="0">
                <a:solidFill>
                  <a:schemeClr val="accent3">
                    <a:hueOff val="362282"/>
                    <a:satOff val="31803"/>
                    <a:lumOff val="-18242"/>
                  </a:schemeClr>
                </a:solidFill>
              </a:rPr>
              <a:t>.</a:t>
            </a:r>
          </a:p>
          <a:p>
            <a:pPr marL="355599" lvl="1" indent="-355599" algn="l" defTabSz="457200">
              <a:buSzPct val="100000"/>
              <a:buAutoNum type="alphaLcParenR"/>
              <a:defRPr>
                <a:solidFill>
                  <a:schemeClr val="accent1">
                    <a:hueOff val="114395"/>
                    <a:lumOff val="-24975"/>
                  </a:schemeClr>
                </a:solidFill>
              </a:defRPr>
            </a:pPr>
            <a:r>
              <a:rPr lang="en-US" dirty="0"/>
              <a:t>Não é assim tão importante porque levará algum tempo, especialmente para as pequenas empresas, para se tornarem digitais.</a:t>
            </a:r>
            <a:endParaRPr dirty="0"/>
          </a:p>
          <a:p>
            <a:pPr algn="l" defTabSz="457200">
              <a:defRPr b="1">
                <a:solidFill>
                  <a:schemeClr val="accent1">
                    <a:hueOff val="114395"/>
                    <a:lumOff val="-24975"/>
                  </a:schemeClr>
                </a:solidFill>
              </a:defRPr>
            </a:pPr>
            <a:endParaRPr dirty="0"/>
          </a:p>
        </p:txBody>
      </p:sp>
      <p:sp>
        <p:nvSpPr>
          <p:cNvPr id="410"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411"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412" name="Unit 3…"/>
          <p:cNvSpPr txBox="1"/>
          <p:nvPr/>
        </p:nvSpPr>
        <p:spPr>
          <a:xfrm>
            <a:off x="9279026" y="889256"/>
            <a:ext cx="8858727" cy="187380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p>
            <a:pPr defTabSz="738187">
              <a:defRPr sz="3200">
                <a:solidFill>
                  <a:schemeClr val="accent1">
                    <a:hueOff val="114395"/>
                    <a:lumOff val="-24975"/>
                  </a:schemeClr>
                </a:solidFill>
                <a:latin typeface="Helvetica"/>
                <a:ea typeface="Helvetica"/>
                <a:cs typeface="Helvetica"/>
                <a:sym typeface="Helvetica"/>
              </a:defRPr>
            </a:pPr>
            <a:r>
              <a:rPr dirty="0" err="1"/>
              <a:t>Unidade</a:t>
            </a:r>
            <a:r>
              <a:rPr dirty="0"/>
              <a:t> 3</a:t>
            </a:r>
          </a:p>
          <a:p>
            <a:pPr defTabSz="738187">
              <a:defRPr sz="5000">
                <a:solidFill>
                  <a:schemeClr val="accent1">
                    <a:hueOff val="114395"/>
                    <a:lumOff val="-24975"/>
                  </a:schemeClr>
                </a:solidFill>
                <a:latin typeface="A.C.M.E. Secret Agent"/>
                <a:ea typeface="A.C.M.E. Secret Agent"/>
                <a:cs typeface="A.C.M.E. Secret Agent"/>
                <a:sym typeface="A.C.M.E. Secret Agent"/>
              </a:defRPr>
            </a:pPr>
            <a:r>
              <a:rPr dirty="0" err="1"/>
              <a:t>Perguntas</a:t>
            </a:r>
            <a:r>
              <a:rPr dirty="0"/>
              <a:t> de </a:t>
            </a:r>
            <a:r>
              <a:rPr lang="en-GB" dirty="0" err="1"/>
              <a:t>correção</a:t>
            </a:r>
            <a:r>
              <a:rPr lang="en-GB" dirty="0"/>
              <a:t> </a:t>
            </a:r>
            <a:r>
              <a:rPr lang="en-GB" dirty="0" err="1"/>
              <a:t>autónoma</a:t>
            </a:r>
            <a:endParaRPr dirty="0"/>
          </a:p>
          <a:p>
            <a:pPr defTabSz="738187">
              <a:defRPr sz="2900">
                <a:solidFill>
                  <a:schemeClr val="accent1">
                    <a:hueOff val="114395"/>
                    <a:lumOff val="-24975"/>
                  </a:schemeClr>
                </a:solidFill>
                <a:latin typeface="Helvetica"/>
                <a:ea typeface="Helvetica"/>
                <a:cs typeface="Helvetica"/>
                <a:sym typeface="Helvetica"/>
              </a:defRPr>
            </a:pPr>
            <a:r>
              <a:rPr lang="pt-PT" dirty="0"/>
              <a:t>I</a:t>
            </a:r>
            <a:r>
              <a:rPr dirty="0" err="1"/>
              <a:t>ndique</a:t>
            </a:r>
            <a:r>
              <a:rPr dirty="0"/>
              <a:t> a </a:t>
            </a:r>
            <a:r>
              <a:rPr dirty="0" err="1"/>
              <a:t>resposta</a:t>
            </a:r>
            <a:r>
              <a:rPr dirty="0"/>
              <a:t> </a:t>
            </a:r>
            <a:r>
              <a:rPr lang="en-GB" dirty="0" err="1"/>
              <a:t>correta</a:t>
            </a:r>
            <a:endParaRPr dirty="0"/>
          </a:p>
        </p:txBody>
      </p:sp>
      <p:grpSp>
        <p:nvGrpSpPr>
          <p:cNvPr id="415" name="Agrupar"/>
          <p:cNvGrpSpPr/>
          <p:nvPr/>
        </p:nvGrpSpPr>
        <p:grpSpPr>
          <a:xfrm>
            <a:off x="20340637" y="14829510"/>
            <a:ext cx="1300908" cy="446058"/>
            <a:chOff x="0" y="0"/>
            <a:chExt cx="1300907" cy="446057"/>
          </a:xfrm>
        </p:grpSpPr>
        <p:sp>
          <p:nvSpPr>
            <p:cNvPr id="413"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14"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3…">
            <a:extLst>
              <a:ext uri="{FF2B5EF4-FFF2-40B4-BE49-F238E27FC236}">
                <a16:creationId xmlns:a16="http://schemas.microsoft.com/office/drawing/2014/main" id="{C81B0658-7D61-1ECE-A82D-BB74EB72D6B6}"/>
              </a:ext>
            </a:extLst>
          </p:cNvPr>
          <p:cNvSpPr txBox="1"/>
          <p:nvPr/>
        </p:nvSpPr>
        <p:spPr>
          <a:xfrm>
            <a:off x="712960" y="3155659"/>
            <a:ext cx="3306252" cy="145830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3</a:t>
            </a:r>
          </a:p>
          <a:p>
            <a:pPr algn="l" defTabSz="457200">
              <a:defRPr sz="2100" b="1">
                <a:solidFill>
                  <a:srgbClr val="FFFFFF"/>
                </a:solidFill>
              </a:defRPr>
            </a:pPr>
            <a:r>
              <a:rPr lang="en-US" dirty="0" err="1"/>
              <a:t>ações</a:t>
            </a:r>
            <a:r>
              <a:rPr lang="en-US" dirty="0"/>
              <a:t> para ajudar as empresas de turismo a entrar na era digital.</a:t>
            </a:r>
            <a:endParaRPr dirty="0"/>
          </a:p>
        </p:txBody>
      </p:sp>
      <p:sp>
        <p:nvSpPr>
          <p:cNvPr id="10" name="Rectángulo redondeado">
            <a:extLst>
              <a:ext uri="{FF2B5EF4-FFF2-40B4-BE49-F238E27FC236}">
                <a16:creationId xmlns:a16="http://schemas.microsoft.com/office/drawing/2014/main" id="{500F18E2-85CF-E3D5-EFE7-2520024C2598}"/>
              </a:ext>
            </a:extLst>
          </p:cNvPr>
          <p:cNvSpPr/>
          <p:nvPr/>
        </p:nvSpPr>
        <p:spPr>
          <a:xfrm>
            <a:off x="14323646" y="11604259"/>
            <a:ext cx="7246935" cy="2774591"/>
          </a:xfrm>
          <a:prstGeom prst="roundRect">
            <a:avLst>
              <a:gd name="adj" fmla="val 9616"/>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1" name="LINKS OF INTEREST">
            <a:extLst>
              <a:ext uri="{FF2B5EF4-FFF2-40B4-BE49-F238E27FC236}">
                <a16:creationId xmlns:a16="http://schemas.microsoft.com/office/drawing/2014/main" id="{CF8FAF28-51F5-235F-9DD1-5CB08CCB3683}"/>
              </a:ext>
            </a:extLst>
          </p:cNvPr>
          <p:cNvSpPr txBox="1"/>
          <p:nvPr/>
        </p:nvSpPr>
        <p:spPr>
          <a:xfrm>
            <a:off x="14654975" y="11865193"/>
            <a:ext cx="2911130" cy="111974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lnSpc>
                <a:spcPts val="6100"/>
              </a:lnSpc>
              <a:defRPr sz="3100" b="1">
                <a:solidFill>
                  <a:schemeClr val="accent1">
                    <a:hueOff val="114395"/>
                    <a:lumOff val="-24975"/>
                  </a:schemeClr>
                </a:solidFill>
              </a:defRPr>
            </a:lvl1pPr>
          </a:lstStyle>
          <a:p>
            <a:pPr>
              <a:lnSpc>
                <a:spcPct val="100000"/>
              </a:lnSpc>
            </a:pPr>
            <a:r>
              <a:rPr dirty="0"/>
              <a:t>LIGAÇÕES DE INTERESSE</a:t>
            </a:r>
          </a:p>
        </p:txBody>
      </p:sp>
      <p:sp>
        <p:nvSpPr>
          <p:cNvPr id="12" name="Encendido">
            <a:extLst>
              <a:ext uri="{FF2B5EF4-FFF2-40B4-BE49-F238E27FC236}">
                <a16:creationId xmlns:a16="http://schemas.microsoft.com/office/drawing/2014/main" id="{3957B467-8AF9-E469-116C-8C00AA767188}"/>
              </a:ext>
            </a:extLst>
          </p:cNvPr>
          <p:cNvSpPr/>
          <p:nvPr/>
        </p:nvSpPr>
        <p:spPr>
          <a:xfrm>
            <a:off x="15228775" y="12973146"/>
            <a:ext cx="1001797" cy="1042359"/>
          </a:xfrm>
          <a:custGeom>
            <a:avLst/>
            <a:gdLst/>
            <a:ahLst/>
            <a:cxnLst>
              <a:cxn ang="0">
                <a:pos x="wd2" y="hd2"/>
              </a:cxn>
              <a:cxn ang="5400000">
                <a:pos x="wd2" y="hd2"/>
              </a:cxn>
              <a:cxn ang="10800000">
                <a:pos x="wd2" y="hd2"/>
              </a:cxn>
              <a:cxn ang="16200000">
                <a:pos x="wd2" y="hd2"/>
              </a:cxn>
            </a:cxnLst>
            <a:rect l="0" t="0" r="r" b="b"/>
            <a:pathLst>
              <a:path w="21594" h="21600" extrusionOk="0">
                <a:moveTo>
                  <a:pt x="10797" y="0"/>
                </a:moveTo>
                <a:cubicBezTo>
                  <a:pt x="9878" y="0"/>
                  <a:pt x="9133" y="716"/>
                  <a:pt x="9133" y="1600"/>
                </a:cubicBezTo>
                <a:lnTo>
                  <a:pt x="9133" y="10222"/>
                </a:lnTo>
                <a:cubicBezTo>
                  <a:pt x="9133" y="11106"/>
                  <a:pt x="9878" y="11822"/>
                  <a:pt x="10797" y="11822"/>
                </a:cubicBezTo>
                <a:cubicBezTo>
                  <a:pt x="11717" y="11822"/>
                  <a:pt x="12461" y="11106"/>
                  <a:pt x="12461" y="10222"/>
                </a:cubicBezTo>
                <a:lnTo>
                  <a:pt x="12461" y="1600"/>
                </a:lnTo>
                <a:cubicBezTo>
                  <a:pt x="12461" y="716"/>
                  <a:pt x="11717" y="0"/>
                  <a:pt x="10797" y="0"/>
                </a:cubicBezTo>
                <a:close/>
                <a:moveTo>
                  <a:pt x="4155" y="3552"/>
                </a:moveTo>
                <a:cubicBezTo>
                  <a:pt x="3730" y="3561"/>
                  <a:pt x="3308" y="3725"/>
                  <a:pt x="2990" y="4045"/>
                </a:cubicBezTo>
                <a:cubicBezTo>
                  <a:pt x="1061" y="5987"/>
                  <a:pt x="0" y="8536"/>
                  <a:pt x="0" y="11220"/>
                </a:cubicBezTo>
                <a:cubicBezTo>
                  <a:pt x="0" y="16941"/>
                  <a:pt x="4840" y="21600"/>
                  <a:pt x="10797" y="21600"/>
                </a:cubicBezTo>
                <a:cubicBezTo>
                  <a:pt x="16754" y="21600"/>
                  <a:pt x="21600" y="16941"/>
                  <a:pt x="21594" y="11220"/>
                </a:cubicBezTo>
                <a:cubicBezTo>
                  <a:pt x="21594" y="8536"/>
                  <a:pt x="20534" y="5987"/>
                  <a:pt x="18605" y="4045"/>
                </a:cubicBezTo>
                <a:cubicBezTo>
                  <a:pt x="17973" y="3411"/>
                  <a:pt x="16917" y="3383"/>
                  <a:pt x="16251" y="3996"/>
                </a:cubicBezTo>
                <a:cubicBezTo>
                  <a:pt x="15591" y="4603"/>
                  <a:pt x="15565" y="5618"/>
                  <a:pt x="16202" y="6258"/>
                </a:cubicBezTo>
                <a:cubicBezTo>
                  <a:pt x="17539" y="7603"/>
                  <a:pt x="18271" y="9360"/>
                  <a:pt x="18271" y="11220"/>
                </a:cubicBezTo>
                <a:cubicBezTo>
                  <a:pt x="18271" y="15179"/>
                  <a:pt x="14910" y="18401"/>
                  <a:pt x="10792" y="18401"/>
                </a:cubicBezTo>
                <a:cubicBezTo>
                  <a:pt x="6674" y="18401"/>
                  <a:pt x="3323" y="15179"/>
                  <a:pt x="3323" y="11220"/>
                </a:cubicBezTo>
                <a:cubicBezTo>
                  <a:pt x="3323" y="9360"/>
                  <a:pt x="4056" y="7598"/>
                  <a:pt x="5392" y="6258"/>
                </a:cubicBezTo>
                <a:cubicBezTo>
                  <a:pt x="6030" y="5618"/>
                  <a:pt x="6009" y="4609"/>
                  <a:pt x="5343" y="3996"/>
                </a:cubicBezTo>
                <a:cubicBezTo>
                  <a:pt x="5010" y="3690"/>
                  <a:pt x="4580" y="3543"/>
                  <a:pt x="4155" y="3552"/>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 name="TextBox 2">
            <a:extLst>
              <a:ext uri="{FF2B5EF4-FFF2-40B4-BE49-F238E27FC236}">
                <a16:creationId xmlns:a16="http://schemas.microsoft.com/office/drawing/2014/main" id="{BD2B7BB5-CB3C-B448-D793-295A9153156D}"/>
              </a:ext>
            </a:extLst>
          </p:cNvPr>
          <p:cNvSpPr txBox="1"/>
          <p:nvPr/>
        </p:nvSpPr>
        <p:spPr>
          <a:xfrm>
            <a:off x="17566105" y="12457731"/>
            <a:ext cx="3722221" cy="904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p>
            <a:pPr marL="0" marR="0" indent="0" algn="ctr" defTabSz="2799574" rtl="0" fontAlgn="auto" latinLnBrk="0" hangingPunct="0">
              <a:lnSpc>
                <a:spcPct val="100000"/>
              </a:lnSpc>
              <a:spcBef>
                <a:spcPts val="0"/>
              </a:spcBef>
              <a:spcAft>
                <a:spcPts val="0"/>
              </a:spcAft>
              <a:buClrTx/>
              <a:buSzTx/>
              <a:buFontTx/>
              <a:buNone/>
              <a:tabLst/>
            </a:pPr>
            <a:r>
              <a:rPr kumimoji="0" lang="it-IT" sz="2400" b="1" i="0" u="none" strike="noStrike" cap="none" spc="0" normalizeH="0" baseline="0" dirty="0">
                <a:ln>
                  <a:noFill/>
                </a:ln>
                <a:solidFill>
                  <a:srgbClr val="5E5E5E"/>
                </a:solidFill>
                <a:effectLst/>
                <a:uFillTx/>
                <a:latin typeface="+mn-lt"/>
                <a:ea typeface="+mn-ea"/>
                <a:cs typeface="+mn-cs"/>
                <a:sym typeface="Helvetica Neue"/>
                <a:hlinkClick r:id="rId3"/>
              </a:rPr>
              <a:t>Transformação digital nas empresas de turismo</a:t>
            </a:r>
            <a:endParaRPr kumimoji="0" lang="el-GR" sz="2400" b="1" i="0" u="none" strike="noStrike" cap="none" spc="0" normalizeH="0" baseline="0" dirty="0">
              <a:ln>
                <a:noFill/>
              </a:ln>
              <a:solidFill>
                <a:srgbClr val="5E5E5E"/>
              </a:solidFill>
              <a:effectLst/>
              <a:uFillTx/>
              <a:latin typeface="+mn-lt"/>
              <a:ea typeface="+mn-ea"/>
              <a:cs typeface="+mn-cs"/>
              <a:sym typeface="Helvetica Neue"/>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igura"/>
          <p:cNvSpPr/>
          <p:nvPr/>
        </p:nvSpPr>
        <p:spPr>
          <a:xfrm>
            <a:off x="-251810" y="-392082"/>
            <a:ext cx="22590783" cy="16311789"/>
          </a:xfrm>
          <a:custGeom>
            <a:avLst/>
            <a:gdLst/>
            <a:ahLst/>
            <a:cxnLst>
              <a:cxn ang="0">
                <a:pos x="wd2" y="hd2"/>
              </a:cxn>
              <a:cxn ang="5400000">
                <a:pos x="wd2" y="hd2"/>
              </a:cxn>
              <a:cxn ang="10800000">
                <a:pos x="wd2" y="hd2"/>
              </a:cxn>
              <a:cxn ang="16200000">
                <a:pos x="wd2" y="hd2"/>
              </a:cxn>
            </a:cxnLst>
            <a:rect l="0" t="0" r="r" b="b"/>
            <a:pathLst>
              <a:path w="21600" h="21600" extrusionOk="0">
                <a:moveTo>
                  <a:pt x="4826" y="72"/>
                </a:moveTo>
                <a:cubicBezTo>
                  <a:pt x="4666" y="858"/>
                  <a:pt x="4389" y="1591"/>
                  <a:pt x="4014" y="2227"/>
                </a:cubicBezTo>
                <a:cubicBezTo>
                  <a:pt x="3049" y="3866"/>
                  <a:pt x="1542" y="4741"/>
                  <a:pt x="0" y="4560"/>
                </a:cubicBezTo>
                <a:lnTo>
                  <a:pt x="120" y="21600"/>
                </a:lnTo>
                <a:lnTo>
                  <a:pt x="21600" y="21600"/>
                </a:lnTo>
                <a:lnTo>
                  <a:pt x="21600" y="0"/>
                </a:lnTo>
                <a:lnTo>
                  <a:pt x="4826" y="72"/>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a:p>
        </p:txBody>
      </p:sp>
      <p:pic>
        <p:nvPicPr>
          <p:cNvPr id="173" name="logoflavours02.png" descr="logoflavours02.png"/>
          <p:cNvPicPr>
            <a:picLocks noChangeAspect="1"/>
          </p:cNvPicPr>
          <p:nvPr/>
        </p:nvPicPr>
        <p:blipFill>
          <a:blip r:embed="rId2"/>
          <a:stretch>
            <a:fillRect/>
          </a:stretch>
        </p:blipFill>
        <p:spPr>
          <a:xfrm>
            <a:off x="311109" y="602829"/>
            <a:ext cx="2912513" cy="1258593"/>
          </a:xfrm>
          <a:prstGeom prst="rect">
            <a:avLst/>
          </a:prstGeom>
          <a:ln w="12700">
            <a:miter lim="400000"/>
          </a:ln>
        </p:spPr>
      </p:pic>
      <p:sp>
        <p:nvSpPr>
          <p:cNvPr id="175" name="UNITS"/>
          <p:cNvSpPr txBox="1"/>
          <p:nvPr/>
        </p:nvSpPr>
        <p:spPr>
          <a:xfrm>
            <a:off x="1648245" y="3865918"/>
            <a:ext cx="3028885" cy="1482560"/>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rPr dirty="0"/>
              <a:t>UNIDADES</a:t>
            </a:r>
          </a:p>
        </p:txBody>
      </p:sp>
      <p:sp>
        <p:nvSpPr>
          <p:cNvPr id="178" name="Let’s Start"/>
          <p:cNvSpPr txBox="1"/>
          <p:nvPr/>
        </p:nvSpPr>
        <p:spPr>
          <a:xfrm>
            <a:off x="12512537" y="13034908"/>
            <a:ext cx="4848854" cy="1308606"/>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82020" tIns="82020" rIns="82020" bIns="82020" anchor="ctr">
            <a:spAutoFit/>
          </a:bodyPr>
          <a:lstStyle>
            <a:lvl1pPr>
              <a:defRPr sz="6200">
                <a:solidFill>
                  <a:schemeClr val="accent1">
                    <a:hueOff val="114395"/>
                    <a:lumOff val="-24975"/>
                  </a:schemeClr>
                </a:solidFill>
                <a:latin typeface="A.C.M.E. Secret Agent"/>
                <a:ea typeface="A.C.M.E. Secret Agent"/>
                <a:cs typeface="A.C.M.E. Secret Agent"/>
                <a:sym typeface="A.C.M.E. Secret Agent"/>
              </a:defRPr>
            </a:lvl1pPr>
          </a:lstStyle>
          <a:p>
            <a:r>
              <a:t>Vamos começar</a:t>
            </a:r>
          </a:p>
        </p:txBody>
      </p:sp>
      <p:sp>
        <p:nvSpPr>
          <p:cNvPr id="2" name="What is entrepreneurship? Entrepreneurship in the rural environment.…">
            <a:extLst>
              <a:ext uri="{FF2B5EF4-FFF2-40B4-BE49-F238E27FC236}">
                <a16:creationId xmlns:a16="http://schemas.microsoft.com/office/drawing/2014/main" id="{5A6E4517-1AC3-BE38-3582-9873C0DD8A00}"/>
              </a:ext>
            </a:extLst>
          </p:cNvPr>
          <p:cNvSpPr txBox="1"/>
          <p:nvPr/>
        </p:nvSpPr>
        <p:spPr>
          <a:xfrm>
            <a:off x="5489930" y="4695198"/>
            <a:ext cx="12108740" cy="5505565"/>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marL="584200" indent="-584200" algn="l" defTabSz="457200">
              <a:spcAft>
                <a:spcPts val="1200"/>
              </a:spcAft>
              <a:buSzPct val="100000"/>
              <a:buAutoNum type="arabicPeriod"/>
              <a:defRPr sz="3300">
                <a:solidFill>
                  <a:schemeClr val="accent4">
                    <a:hueOff val="348544"/>
                    <a:lumOff val="7139"/>
                  </a:schemeClr>
                </a:solidFill>
              </a:defRPr>
            </a:pPr>
            <a:r>
              <a:rPr lang="it-IT" dirty="0">
                <a:solidFill>
                  <a:schemeClr val="bg1"/>
                </a:solidFill>
              </a:rPr>
              <a:t>Definição de marketing</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solidFill>
                  <a:schemeClr val="bg1"/>
                </a:solidFill>
              </a:rPr>
              <a:t>Como criar uma estratégia de marketing digital</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err="1">
                <a:solidFill>
                  <a:schemeClr val="bg1"/>
                </a:solidFill>
              </a:rPr>
              <a:t>ações</a:t>
            </a:r>
            <a:r>
              <a:rPr lang="en-US" dirty="0">
                <a:solidFill>
                  <a:schemeClr val="bg1"/>
                </a:solidFill>
              </a:rPr>
              <a:t> para ajudar as empresas de turismo a entrar na era digital</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solidFill>
                  <a:srgbClr val="FFFF00"/>
                </a:solidFill>
              </a:rPr>
              <a:t>Criação e gestão da reputação online e utilização das redes sociais</a:t>
            </a:r>
            <a:r>
              <a:rPr dirty="0">
                <a:solidFill>
                  <a:srgbClr val="FFFF00"/>
                </a:solidFill>
              </a:rPr>
              <a:t>.</a:t>
            </a:r>
          </a:p>
          <a:p>
            <a:pPr marL="584200" indent="-584200" algn="l" defTabSz="457200">
              <a:spcAft>
                <a:spcPts val="1200"/>
              </a:spcAft>
              <a:buSzPct val="100000"/>
              <a:buAutoNum type="arabicPeriod"/>
              <a:defRPr sz="3300">
                <a:solidFill>
                  <a:srgbClr val="FFFFFF"/>
                </a:solidFill>
              </a:defRPr>
            </a:pPr>
            <a:r>
              <a:rPr lang="en-US" dirty="0"/>
              <a:t>Como é que uma PME de Turismo Alimentar se pode promover como um destino gastronómico no mundo digital</a:t>
            </a:r>
            <a:r>
              <a:rPr dirty="0"/>
              <a:t>.</a:t>
            </a:r>
          </a:p>
          <a:p>
            <a:pPr algn="l" defTabSz="457200">
              <a:spcAft>
                <a:spcPts val="1200"/>
              </a:spcAft>
              <a:buSzPct val="100000"/>
              <a:defRPr sz="3300">
                <a:solidFill>
                  <a:srgbClr val="FFFFFF"/>
                </a:solidFill>
              </a:defRPr>
            </a:pPr>
            <a:r>
              <a:rPr dirty="0"/>
              <a:t>Conclusão</a:t>
            </a:r>
          </a:p>
        </p:txBody>
      </p:sp>
    </p:spTree>
    <p:extLst>
      <p:ext uri="{BB962C8B-B14F-4D97-AF65-F5344CB8AC3E}">
        <p14:creationId xmlns:p14="http://schemas.microsoft.com/office/powerpoint/2010/main" val="385355394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427"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428" name="UNIT 4…"/>
          <p:cNvSpPr txBox="1"/>
          <p:nvPr/>
        </p:nvSpPr>
        <p:spPr>
          <a:xfrm>
            <a:off x="6277330" y="1181614"/>
            <a:ext cx="15493092" cy="155063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5700" b="1">
                <a:solidFill>
                  <a:schemeClr val="accent1">
                    <a:hueOff val="114395"/>
                    <a:lumOff val="-24975"/>
                  </a:schemeClr>
                </a:solidFill>
              </a:defRPr>
            </a:pPr>
            <a:r>
              <a:rPr dirty="0"/>
              <a:t>UNIDADE 4</a:t>
            </a:r>
          </a:p>
          <a:p>
            <a:pPr algn="l" defTabSz="457200">
              <a:defRPr sz="3300" b="1">
                <a:solidFill>
                  <a:schemeClr val="accent1">
                    <a:hueOff val="114395"/>
                    <a:lumOff val="-24975"/>
                  </a:schemeClr>
                </a:solidFill>
              </a:defRPr>
            </a:pPr>
            <a:r>
              <a:rPr lang="en-US" dirty="0"/>
              <a:t>Criação e gestão da reputação online e utilização das redes sociais</a:t>
            </a:r>
            <a:r>
              <a:rPr dirty="0"/>
              <a:t>.</a:t>
            </a:r>
          </a:p>
        </p:txBody>
      </p:sp>
      <p:sp>
        <p:nvSpPr>
          <p:cNvPr id="429" name="In this unit we are going to develop the concept of customer satisfaction. Without the customer, we cannot start a business and develop it.…"/>
          <p:cNvSpPr txBox="1"/>
          <p:nvPr/>
        </p:nvSpPr>
        <p:spPr>
          <a:xfrm>
            <a:off x="6277330" y="2640550"/>
            <a:ext cx="14063306" cy="1001449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algn="just" defTabSz="457200">
              <a:defRPr sz="2900">
                <a:solidFill>
                  <a:schemeClr val="accent1">
                    <a:hueOff val="114395"/>
                    <a:lumOff val="-24975"/>
                  </a:schemeClr>
                </a:solidFill>
              </a:defRPr>
            </a:pPr>
            <a:r>
              <a:rPr sz="3200" dirty="0"/>
              <a:t>Nesta unidade, vamos </a:t>
            </a:r>
            <a:r>
              <a:rPr lang="en-US" sz="3200" dirty="0"/>
              <a:t>aprender a criar e gerir a reputação online e a utilizar as plataformas de redes sociais</a:t>
            </a:r>
            <a:r>
              <a:rPr sz="3200" dirty="0"/>
              <a:t>.</a:t>
            </a:r>
          </a:p>
          <a:p>
            <a:pPr algn="just" defTabSz="457200">
              <a:defRPr sz="2900">
                <a:solidFill>
                  <a:schemeClr val="accent1">
                    <a:hueOff val="114395"/>
                    <a:lumOff val="-24975"/>
                  </a:schemeClr>
                </a:solidFill>
              </a:defRPr>
            </a:pPr>
            <a:endParaRPr sz="3200" dirty="0"/>
          </a:p>
          <a:p>
            <a:pPr algn="just" defTabSz="457200">
              <a:defRPr sz="2900">
                <a:solidFill>
                  <a:schemeClr val="accent1">
                    <a:hueOff val="114395"/>
                    <a:lumOff val="-24975"/>
                  </a:schemeClr>
                </a:solidFill>
              </a:defRPr>
            </a:pPr>
            <a:r>
              <a:rPr lang="en-US" sz="3200" dirty="0"/>
              <a:t>Com o avanço da Internet, e especialmente após o aparecimento das redes sociais, a transparência nos mercados do turismo aumentou a um ponto em que a gestão da </a:t>
            </a:r>
            <a:r>
              <a:rPr lang="en-US" sz="3200" dirty="0" err="1"/>
              <a:t>reputação</a:t>
            </a:r>
            <a:r>
              <a:rPr lang="en-US" sz="3200" dirty="0"/>
              <a:t> online se tornou fundamental para a sobrevivência da maioria dos destinos, empresas e marcas. Dada a importância das avaliações online no turismo), monitorizar e responder eficazmente às avaliações tornou-se um princípio central da gestão da reputação online para a maioria das empresas de turismo. (Zhang et al., 2020)</a:t>
            </a:r>
            <a:r>
              <a:rPr sz="3200" dirty="0"/>
              <a:t>. </a:t>
            </a:r>
            <a:endParaRPr lang="en-US" sz="3200" dirty="0"/>
          </a:p>
          <a:p>
            <a:pPr algn="just" defTabSz="457200">
              <a:defRPr sz="2900">
                <a:solidFill>
                  <a:schemeClr val="accent1">
                    <a:hueOff val="114395"/>
                    <a:lumOff val="-24975"/>
                  </a:schemeClr>
                </a:solidFill>
              </a:defRPr>
            </a:pPr>
            <a:endParaRPr lang="en-US" sz="3200" dirty="0"/>
          </a:p>
          <a:p>
            <a:pPr algn="just" defTabSz="457200">
              <a:defRPr sz="2900">
                <a:solidFill>
                  <a:schemeClr val="accent1">
                    <a:hueOff val="114395"/>
                    <a:lumOff val="-24975"/>
                  </a:schemeClr>
                </a:solidFill>
              </a:defRPr>
            </a:pPr>
            <a:r>
              <a:rPr lang="en-US" sz="3200" dirty="0"/>
              <a:t>Uma definição de reputação organizacional resume e agrega diferentes perspectivas neste domínio: </a:t>
            </a:r>
            <a:r>
              <a:rPr lang="en-US" sz="3200" b="1" dirty="0">
                <a:solidFill>
                  <a:schemeClr val="accent4">
                    <a:hueOff val="-476017"/>
                    <a:lumOff val="-10042"/>
                  </a:schemeClr>
                </a:solidFill>
              </a:rPr>
              <a:t>"uma representação colectiva das </a:t>
            </a:r>
            <a:r>
              <a:rPr lang="en-US" sz="3200" b="1" dirty="0" err="1">
                <a:solidFill>
                  <a:schemeClr val="accent4">
                    <a:hueOff val="-476017"/>
                    <a:lumOff val="-10042"/>
                  </a:schemeClr>
                </a:solidFill>
              </a:rPr>
              <a:t>ações</a:t>
            </a:r>
            <a:r>
              <a:rPr lang="en-US" sz="3200" b="1" dirty="0">
                <a:solidFill>
                  <a:schemeClr val="accent4">
                    <a:hueOff val="-476017"/>
                    <a:lumOff val="-10042"/>
                  </a:schemeClr>
                </a:solidFill>
              </a:rPr>
              <a:t> e resultados passados de uma empresa que descrevem a capacidade da empresa para produzir resultados valiosos para várias partes interessadas. Avalia a posição relativa de uma empresa, tanto internamente, junto dos empregados, como externamente, junto das partes interessadas, tanto no seu ambiente competitivo como institucional".  </a:t>
            </a:r>
            <a:r>
              <a:rPr lang="en-US" sz="3200" dirty="0"/>
              <a:t>(</a:t>
            </a:r>
            <a:r>
              <a:rPr lang="en-US" sz="3200" dirty="0" err="1"/>
              <a:t>Fombrun </a:t>
            </a:r>
            <a:r>
              <a:rPr lang="en-US" sz="3200" dirty="0"/>
              <a:t>e Van Riel, 1997)</a:t>
            </a:r>
            <a:endParaRPr sz="3200" dirty="0"/>
          </a:p>
        </p:txBody>
      </p:sp>
      <p:grpSp>
        <p:nvGrpSpPr>
          <p:cNvPr id="432" name="Agrupar"/>
          <p:cNvGrpSpPr/>
          <p:nvPr/>
        </p:nvGrpSpPr>
        <p:grpSpPr>
          <a:xfrm>
            <a:off x="20340637" y="14842210"/>
            <a:ext cx="1300908" cy="446058"/>
            <a:chOff x="0" y="0"/>
            <a:chExt cx="1300907" cy="446057"/>
          </a:xfrm>
        </p:grpSpPr>
        <p:sp>
          <p:nvSpPr>
            <p:cNvPr id="430"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31"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436"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437" name="The actions to get a satisfied customer with your product can be the following:…"/>
          <p:cNvSpPr txBox="1"/>
          <p:nvPr/>
        </p:nvSpPr>
        <p:spPr>
          <a:xfrm>
            <a:off x="6193888" y="593365"/>
            <a:ext cx="14849652" cy="1444647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algn="just" defTabSz="457200">
              <a:defRPr sz="2900">
                <a:solidFill>
                  <a:schemeClr val="accent1">
                    <a:hueOff val="114395"/>
                    <a:lumOff val="-24975"/>
                  </a:schemeClr>
                </a:solidFill>
              </a:defRPr>
            </a:pPr>
            <a:r>
              <a:rPr lang="en-US" dirty="0"/>
              <a:t>De acordo com Code Wilson (2021), num artigo para a Understanding Ecommerce.com sobre </a:t>
            </a:r>
            <a:r>
              <a:rPr lang="en-US" b="1" dirty="0"/>
              <a:t>"6 Ways to Use Social Media for Online Reputation Management", </a:t>
            </a:r>
            <a:r>
              <a:rPr lang="en-US" dirty="0"/>
              <a:t>o autor refere a importância das redes sociais e o impacto que podem ter. O autor sugere 6 pontos onde apresenta as razões pelas quais todas as empresas devem dar mais importância à gestão das redes sociais.</a:t>
            </a:r>
          </a:p>
          <a:p>
            <a:pPr algn="just" defTabSz="457200">
              <a:defRPr sz="2900">
                <a:solidFill>
                  <a:schemeClr val="accent1">
                    <a:hueOff val="114395"/>
                    <a:lumOff val="-24975"/>
                  </a:schemeClr>
                </a:solidFill>
              </a:defRPr>
            </a:pPr>
            <a:r>
              <a:rPr lang="en-US" dirty="0"/>
              <a:t> </a:t>
            </a:r>
          </a:p>
          <a:p>
            <a:pPr algn="just" defTabSz="457200">
              <a:defRPr sz="2900">
                <a:solidFill>
                  <a:schemeClr val="accent1">
                    <a:hueOff val="114395"/>
                    <a:lumOff val="-24975"/>
                  </a:schemeClr>
                </a:solidFill>
              </a:defRPr>
            </a:pPr>
            <a:r>
              <a:rPr lang="en-US" dirty="0"/>
              <a:t>Em primeiro lugar, as entidades turísticas devem </a:t>
            </a:r>
            <a:r>
              <a:rPr lang="en-US" b="1" dirty="0"/>
              <a:t>desenvolver uma relação pessoal entre a sua empresa e os clientes</a:t>
            </a:r>
            <a:r>
              <a:rPr lang="en-US" dirty="0"/>
              <a:t>. Para tal, devem contar a história da vossa empresa, como começaram, quais as dificuldades que enfrentaram, como são feitos os vossos produtos, a história da vossa empresa, etc. E, para isso, tem de ser simpático com os seus clientes para que estes não se sintam diferentes e distantes de si e, mais importante ainda, tem de ver que eles o compreendem. Este processo vai permitir que a sua empresa se relacione com os </a:t>
            </a:r>
            <a:r>
              <a:rPr lang="en-US" dirty="0" err="1"/>
              <a:t>seus</a:t>
            </a:r>
            <a:r>
              <a:rPr lang="en-US" dirty="0"/>
              <a:t> </a:t>
            </a:r>
            <a:r>
              <a:rPr lang="en-US" dirty="0" err="1"/>
              <a:t>clientes</a:t>
            </a:r>
            <a:r>
              <a:rPr lang="en-US" dirty="0"/>
              <a:t>.</a:t>
            </a:r>
          </a:p>
          <a:p>
            <a:pPr algn="just" defTabSz="457200">
              <a:defRPr sz="2900">
                <a:solidFill>
                  <a:schemeClr val="accent1">
                    <a:hueOff val="114395"/>
                    <a:lumOff val="-24975"/>
                  </a:schemeClr>
                </a:solidFill>
              </a:defRPr>
            </a:pPr>
            <a:endParaRPr lang="en-US" dirty="0"/>
          </a:p>
          <a:p>
            <a:pPr algn="just" defTabSz="457200">
              <a:defRPr sz="2900">
                <a:solidFill>
                  <a:schemeClr val="accent1">
                    <a:hueOff val="114395"/>
                    <a:lumOff val="-24975"/>
                  </a:schemeClr>
                </a:solidFill>
              </a:defRPr>
            </a:pPr>
            <a:r>
              <a:rPr lang="en-US" dirty="0"/>
              <a:t>As entidades turísticas devem envolver os seus clientes e assegurar que recebem </a:t>
            </a:r>
            <a:r>
              <a:rPr lang="en-US" b="1" dirty="0"/>
              <a:t>vídeos positivos dos clientes</a:t>
            </a:r>
            <a:r>
              <a:rPr lang="en-US" dirty="0"/>
              <a:t>. Ao referir que "Esperamos que tenha gostado da nossa comida e dos nossos serviços hoje". "A comida estava à altura das suas expectativas hoje? Por favor, partilhe a sua experiência!", este tipo de perguntas simples de avaliação pode ser colocado no final de qualquer recibo digital ou nas páginas Web ou aplicações da sua empresa. Muitos clientes comentam geralmente os seus serviços e a qualidade dos seus produtos de forma genuína, mas um grande número de clientes está mais inclinado a partilhar comentários negativos. Por isso, não deve esperar por este tipo de problemas e deve começar a trabalhar na sua reputação o mais rapidamente possível.</a:t>
            </a:r>
          </a:p>
          <a:p>
            <a:pPr algn="just" defTabSz="457200">
              <a:defRPr sz="2900">
                <a:solidFill>
                  <a:schemeClr val="accent1">
                    <a:hueOff val="114395"/>
                    <a:lumOff val="-24975"/>
                  </a:schemeClr>
                </a:solidFill>
              </a:defRPr>
            </a:pPr>
            <a:endParaRPr lang="en-US" dirty="0"/>
          </a:p>
          <a:p>
            <a:pPr algn="just" defTabSz="457200">
              <a:defRPr sz="2900">
                <a:solidFill>
                  <a:schemeClr val="accent1">
                    <a:hueOff val="114395"/>
                    <a:lumOff val="-24975"/>
                  </a:schemeClr>
                </a:solidFill>
              </a:defRPr>
            </a:pPr>
            <a:r>
              <a:rPr lang="en-US" b="1" dirty="0"/>
              <a:t>Reanalisar a forma de utilizar as plataformas de redes sociais</a:t>
            </a:r>
            <a:r>
              <a:rPr lang="en-US" dirty="0"/>
              <a:t>: Pode utilizar várias plataformas de redes sociais, como o YouTube, o Twitter e o Facebook, para publicar as tendências sobre os tópicos mais recentes da sua empresa ou direcionar os seus clientes para o seu canal do YouTube ou para um vídeo específico. Muitas pessoas utilizam estas plataformas para obter informações e pode utilizá-las para promover a sua empresa e gerir a sua reputação online. Aqui, pode comunicar diretamente com os seus clientes, publicando qualquer anúncio relacionado com a sua empresa e fornecendo informações essenciais que acabarão por ajudar a sua empresa a crescer no sector.</a:t>
            </a:r>
          </a:p>
        </p:txBody>
      </p:sp>
      <p:sp>
        <p:nvSpPr>
          <p:cNvPr id="438" name="UNIT 4…"/>
          <p:cNvSpPr txBox="1"/>
          <p:nvPr/>
        </p:nvSpPr>
        <p:spPr>
          <a:xfrm>
            <a:off x="740130" y="3044876"/>
            <a:ext cx="3043223" cy="17814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4</a:t>
            </a:r>
          </a:p>
          <a:p>
            <a:pPr algn="l" defTabSz="457200">
              <a:defRPr sz="2100" b="1">
                <a:solidFill>
                  <a:srgbClr val="FFFFFF"/>
                </a:solidFill>
              </a:defRPr>
            </a:pPr>
            <a:r>
              <a:rPr lang="en-US" dirty="0"/>
              <a:t>Criação e gestão da reputação online e utilização das redes sociais</a:t>
            </a:r>
            <a:r>
              <a:rPr dirty="0"/>
              <a:t>.</a:t>
            </a:r>
          </a:p>
        </p:txBody>
      </p:sp>
      <p:grpSp>
        <p:nvGrpSpPr>
          <p:cNvPr id="441" name="Agrupar"/>
          <p:cNvGrpSpPr/>
          <p:nvPr/>
        </p:nvGrpSpPr>
        <p:grpSpPr>
          <a:xfrm>
            <a:off x="20340637" y="14816810"/>
            <a:ext cx="1300908" cy="446058"/>
            <a:chOff x="0" y="0"/>
            <a:chExt cx="1300907" cy="446057"/>
          </a:xfrm>
        </p:grpSpPr>
        <p:sp>
          <p:nvSpPr>
            <p:cNvPr id="439"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40"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436"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437" name="The actions to get a satisfied customer with your product can be the following:…"/>
          <p:cNvSpPr txBox="1"/>
          <p:nvPr/>
        </p:nvSpPr>
        <p:spPr>
          <a:xfrm>
            <a:off x="6115918" y="746908"/>
            <a:ext cx="14849652" cy="9214273"/>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82020" tIns="82020" rIns="82020" bIns="82020" anchor="ctr">
            <a:spAutoFit/>
          </a:bodyPr>
          <a:lstStyle/>
          <a:p>
            <a:pPr algn="just" defTabSz="457200">
              <a:defRPr sz="2900">
                <a:solidFill>
                  <a:schemeClr val="accent1">
                    <a:hueOff val="114395"/>
                    <a:lumOff val="-24975"/>
                  </a:schemeClr>
                </a:solidFill>
              </a:defRPr>
            </a:pPr>
            <a:r>
              <a:rPr lang="en-US" sz="2800" b="1" dirty="0"/>
              <a:t>Observar a posição da sua empresa nas redes sociais</a:t>
            </a:r>
            <a:r>
              <a:rPr lang="en-US" sz="2800" dirty="0"/>
              <a:t>: Assim que iniciar uma cadeia de redes sociais, alguém comentará ou publicará sobre a sua empresa algures em qualquer plataforma de redes sociais com a qual a sua empresa esteja relacionada. Por isso, deve monitorizar a sua presença e o que estão a dizer, por exemplo. Por exemplo, se o cliente tem alguns comentários negativos sobre o seu serviço ao cliente, deve imediatamente tomar medidas e melhorar. Mas para melhorar, deve saber porque é que observar e seguir o ponto de vista do cliente em toda a plataforma social é importante para a gestão da reputação.</a:t>
            </a:r>
          </a:p>
          <a:p>
            <a:pPr algn="just" defTabSz="457200">
              <a:defRPr sz="2900">
                <a:solidFill>
                  <a:schemeClr val="accent1">
                    <a:hueOff val="114395"/>
                    <a:lumOff val="-24975"/>
                  </a:schemeClr>
                </a:solidFill>
              </a:defRPr>
            </a:pPr>
            <a:endParaRPr lang="en-US" sz="2800" dirty="0"/>
          </a:p>
          <a:p>
            <a:pPr algn="just" defTabSz="457200">
              <a:defRPr sz="2900">
                <a:solidFill>
                  <a:schemeClr val="accent1">
                    <a:hueOff val="114395"/>
                    <a:lumOff val="-24975"/>
                  </a:schemeClr>
                </a:solidFill>
              </a:defRPr>
            </a:pPr>
            <a:r>
              <a:rPr lang="en-US" sz="2800" b="1" dirty="0"/>
              <a:t>Mostre aos clientes que se preocupa</a:t>
            </a:r>
            <a:r>
              <a:rPr lang="en-US" sz="2800" dirty="0"/>
              <a:t>: É essencial estabelecer uma ligação com os clientes para resolver qualquer problema relacionado com a sua empresa. Pode fazê-lo criando uma conta especial para uma plataforma especial onde os clientes da sua empresa possam contar as suas dificuldades ou problemas. E quando os clientes da sua empresa virem que está a ter em conta os seus pensamentos e que está a trabalhar nisso, isso terá um impacto positivo na reputação da sua empresa.</a:t>
            </a:r>
          </a:p>
          <a:p>
            <a:pPr algn="just" defTabSz="457200">
              <a:defRPr sz="2900">
                <a:solidFill>
                  <a:schemeClr val="accent1">
                    <a:hueOff val="114395"/>
                    <a:lumOff val="-24975"/>
                  </a:schemeClr>
                </a:solidFill>
              </a:defRPr>
            </a:pPr>
            <a:endParaRPr lang="en-US" sz="2800" dirty="0"/>
          </a:p>
          <a:p>
            <a:pPr algn="just" defTabSz="457200">
              <a:defRPr sz="2900">
                <a:solidFill>
                  <a:schemeClr val="accent1">
                    <a:hueOff val="114395"/>
                    <a:lumOff val="-24975"/>
                  </a:schemeClr>
                </a:solidFill>
              </a:defRPr>
            </a:pPr>
            <a:r>
              <a:rPr lang="en-US" sz="2800" b="1" dirty="0"/>
              <a:t>As redes sociais são poderosas</a:t>
            </a:r>
            <a:r>
              <a:rPr lang="en-US" sz="2800" dirty="0"/>
              <a:t>: Os meios de comunicação social tornaram-se uma plataforma atraente onde cada indivíduo pode expressar os seus próprios pensamentos. E como o Google já restabeleceu o seu acordo com o Twitter, que permite que os comentários do Twitter apareçam também nos resultados de pesquisa do Google, as redes sociais podem ter um enorme impacto positivo na sua reputação.</a:t>
            </a:r>
          </a:p>
          <a:p>
            <a:pPr algn="just" defTabSz="457200">
              <a:defRPr sz="2900">
                <a:solidFill>
                  <a:schemeClr val="accent1">
                    <a:hueOff val="114395"/>
                    <a:lumOff val="-24975"/>
                  </a:schemeClr>
                </a:solidFill>
              </a:defRPr>
            </a:pPr>
            <a:endParaRPr lang="en-US" sz="2800" dirty="0"/>
          </a:p>
        </p:txBody>
      </p:sp>
      <p:sp>
        <p:nvSpPr>
          <p:cNvPr id="438" name="UNIT 4…"/>
          <p:cNvSpPr txBox="1"/>
          <p:nvPr/>
        </p:nvSpPr>
        <p:spPr>
          <a:xfrm>
            <a:off x="740130" y="3044876"/>
            <a:ext cx="3043223" cy="1781469"/>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l" defTabSz="457200">
              <a:defRPr sz="2100" b="1">
                <a:solidFill>
                  <a:srgbClr val="FFFFFF"/>
                </a:solidFill>
              </a:defRPr>
            </a:pPr>
            <a:r>
              <a:rPr dirty="0"/>
              <a:t>UNIDADE 4</a:t>
            </a:r>
          </a:p>
          <a:p>
            <a:pPr algn="l" defTabSz="457200">
              <a:defRPr sz="2100" b="1">
                <a:solidFill>
                  <a:srgbClr val="FFFFFF"/>
                </a:solidFill>
              </a:defRPr>
            </a:pPr>
            <a:r>
              <a:rPr lang="en-US" dirty="0"/>
              <a:t>Criação e gestão da reputação online e utilização das redes sociais</a:t>
            </a:r>
            <a:r>
              <a:rPr dirty="0"/>
              <a:t>.</a:t>
            </a:r>
          </a:p>
        </p:txBody>
      </p:sp>
      <p:grpSp>
        <p:nvGrpSpPr>
          <p:cNvPr id="441" name="Agrupar"/>
          <p:cNvGrpSpPr/>
          <p:nvPr/>
        </p:nvGrpSpPr>
        <p:grpSpPr>
          <a:xfrm>
            <a:off x="20340637" y="14816810"/>
            <a:ext cx="1300908" cy="446058"/>
            <a:chOff x="0" y="0"/>
            <a:chExt cx="1300907" cy="446057"/>
          </a:xfrm>
        </p:grpSpPr>
        <p:sp>
          <p:nvSpPr>
            <p:cNvPr id="439"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440"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pic>
        <p:nvPicPr>
          <p:cNvPr id="3" name="Picture 2" descr="Text&#10;&#10;Description automatically generated">
            <a:extLst>
              <a:ext uri="{FF2B5EF4-FFF2-40B4-BE49-F238E27FC236}">
                <a16:creationId xmlns:a16="http://schemas.microsoft.com/office/drawing/2014/main" id="{D4133737-5AFC-C15C-4FDE-829F25D365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6583" y="10107474"/>
            <a:ext cx="7711431" cy="5155395"/>
          </a:xfrm>
          <a:prstGeom prst="rect">
            <a:avLst/>
          </a:prstGeom>
        </p:spPr>
      </p:pic>
    </p:spTree>
    <p:extLst>
      <p:ext uri="{BB962C8B-B14F-4D97-AF65-F5344CB8AC3E}">
        <p14:creationId xmlns:p14="http://schemas.microsoft.com/office/powerpoint/2010/main" val="121597562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583"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584" name="Unit 4…"/>
          <p:cNvSpPr txBox="1"/>
          <p:nvPr/>
        </p:nvSpPr>
        <p:spPr>
          <a:xfrm>
            <a:off x="8715136" y="1120499"/>
            <a:ext cx="8858727" cy="187380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p>
            <a:pPr defTabSz="738187">
              <a:defRPr sz="3200">
                <a:solidFill>
                  <a:schemeClr val="accent1">
                    <a:hueOff val="114395"/>
                    <a:lumOff val="-24975"/>
                  </a:schemeClr>
                </a:solidFill>
                <a:latin typeface="Helvetica"/>
                <a:ea typeface="Helvetica"/>
                <a:cs typeface="Helvetica"/>
                <a:sym typeface="Helvetica"/>
              </a:defRPr>
            </a:pPr>
            <a:r>
              <a:rPr dirty="0" err="1"/>
              <a:t>Unidade</a:t>
            </a:r>
            <a:r>
              <a:rPr dirty="0"/>
              <a:t> 4</a:t>
            </a:r>
          </a:p>
          <a:p>
            <a:pPr defTabSz="738187">
              <a:defRPr sz="5000">
                <a:solidFill>
                  <a:schemeClr val="accent1">
                    <a:hueOff val="114395"/>
                    <a:lumOff val="-24975"/>
                  </a:schemeClr>
                </a:solidFill>
                <a:latin typeface="A.C.M.E. Secret Agent"/>
                <a:ea typeface="A.C.M.E. Secret Agent"/>
                <a:cs typeface="A.C.M.E. Secret Agent"/>
                <a:sym typeface="A.C.M.E. Secret Agent"/>
              </a:defRPr>
            </a:pPr>
            <a:r>
              <a:rPr dirty="0" err="1"/>
              <a:t>Perguntas</a:t>
            </a:r>
            <a:r>
              <a:rPr dirty="0"/>
              <a:t> de </a:t>
            </a:r>
            <a:r>
              <a:rPr lang="en-GB" dirty="0" err="1"/>
              <a:t>correção</a:t>
            </a:r>
            <a:r>
              <a:rPr lang="en-GB" dirty="0"/>
              <a:t> </a:t>
            </a:r>
            <a:r>
              <a:rPr lang="en-GB" dirty="0" err="1"/>
              <a:t>autónoma</a:t>
            </a:r>
            <a:endParaRPr dirty="0"/>
          </a:p>
          <a:p>
            <a:pPr defTabSz="738187">
              <a:defRPr sz="2900">
                <a:solidFill>
                  <a:schemeClr val="accent1">
                    <a:hueOff val="114395"/>
                    <a:lumOff val="-24975"/>
                  </a:schemeClr>
                </a:solidFill>
                <a:latin typeface="Helvetica"/>
                <a:ea typeface="Helvetica"/>
                <a:cs typeface="Helvetica"/>
                <a:sym typeface="Helvetica"/>
              </a:defRPr>
            </a:pPr>
            <a:r>
              <a:rPr lang="pt-PT" dirty="0"/>
              <a:t>I</a:t>
            </a:r>
            <a:r>
              <a:rPr dirty="0" err="1"/>
              <a:t>ndique</a:t>
            </a:r>
            <a:r>
              <a:rPr dirty="0"/>
              <a:t> a </a:t>
            </a:r>
            <a:r>
              <a:rPr dirty="0" err="1"/>
              <a:t>resposta</a:t>
            </a:r>
            <a:r>
              <a:rPr dirty="0"/>
              <a:t> </a:t>
            </a:r>
            <a:r>
              <a:rPr lang="en-GB" dirty="0" err="1"/>
              <a:t>correta</a:t>
            </a:r>
            <a:endParaRPr dirty="0"/>
          </a:p>
        </p:txBody>
      </p:sp>
      <p:grpSp>
        <p:nvGrpSpPr>
          <p:cNvPr id="588" name="Agrupar"/>
          <p:cNvGrpSpPr/>
          <p:nvPr/>
        </p:nvGrpSpPr>
        <p:grpSpPr>
          <a:xfrm>
            <a:off x="20340637" y="14829510"/>
            <a:ext cx="1300908" cy="446058"/>
            <a:chOff x="0" y="0"/>
            <a:chExt cx="1300907" cy="446057"/>
          </a:xfrm>
        </p:grpSpPr>
        <p:sp>
          <p:nvSpPr>
            <p:cNvPr id="586"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587"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589" name="QUESTION 1…"/>
          <p:cNvSpPr txBox="1"/>
          <p:nvPr/>
        </p:nvSpPr>
        <p:spPr>
          <a:xfrm>
            <a:off x="6313294" y="3391429"/>
            <a:ext cx="15090596" cy="10944160"/>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numCol="2" spcCol="754529"/>
          <a:lstStyle/>
          <a:p>
            <a:pPr algn="l" defTabSz="457200">
              <a:defRPr b="1">
                <a:solidFill>
                  <a:schemeClr val="accent1">
                    <a:hueOff val="114395"/>
                    <a:lumOff val="-24975"/>
                  </a:schemeClr>
                </a:solidFill>
              </a:defRPr>
            </a:pPr>
            <a:r>
              <a:rPr dirty="0"/>
              <a:t>PERGUNTA 1</a:t>
            </a:r>
          </a:p>
          <a:p>
            <a:pPr algn="l" defTabSz="457200">
              <a:defRPr>
                <a:solidFill>
                  <a:schemeClr val="accent1">
                    <a:hueOff val="114395"/>
                    <a:lumOff val="-24975"/>
                  </a:schemeClr>
                </a:solidFill>
              </a:defRPr>
            </a:pPr>
            <a:r>
              <a:rPr lang="en-US" dirty="0"/>
              <a:t>Uma </a:t>
            </a:r>
            <a:r>
              <a:rPr lang="en-US" dirty="0" err="1"/>
              <a:t>representação</a:t>
            </a:r>
            <a:r>
              <a:rPr lang="en-US" dirty="0"/>
              <a:t> </a:t>
            </a:r>
            <a:r>
              <a:rPr lang="en-US" dirty="0" err="1"/>
              <a:t>coletiva</a:t>
            </a:r>
            <a:r>
              <a:rPr lang="en-US" dirty="0"/>
              <a:t> das </a:t>
            </a:r>
            <a:r>
              <a:rPr lang="en-US" dirty="0" err="1"/>
              <a:t>ações</a:t>
            </a:r>
            <a:r>
              <a:rPr lang="en-US" dirty="0"/>
              <a:t> e resultados passados de uma empresa, que descrevem a capacidade da empresa para fornecer resultados valiosos a múltiplas partes interessadas, é designada por reputação da organização.</a:t>
            </a:r>
            <a:endParaRPr dirty="0"/>
          </a:p>
          <a:p>
            <a:pPr marL="355599" lvl="1" indent="-355599" algn="l" defTabSz="457200">
              <a:buSzPct val="100000"/>
              <a:buAutoNum type="alphaLcParenR"/>
              <a:defRPr>
                <a:solidFill>
                  <a:schemeClr val="accent3">
                    <a:hueOff val="362282"/>
                    <a:satOff val="31803"/>
                    <a:lumOff val="-18242"/>
                  </a:schemeClr>
                </a:solidFill>
              </a:defRPr>
            </a:pPr>
            <a:r>
              <a:rPr lang="en-US" dirty="0"/>
              <a:t>Verdadeiro</a:t>
            </a:r>
          </a:p>
          <a:p>
            <a:pPr marL="355599" lvl="1" indent="-355599" algn="l" defTabSz="457200">
              <a:buSzPct val="100000"/>
              <a:buAutoNum type="alphaLcParenR"/>
              <a:defRPr>
                <a:solidFill>
                  <a:schemeClr val="accent3">
                    <a:hueOff val="362282"/>
                    <a:satOff val="31803"/>
                    <a:lumOff val="-18242"/>
                  </a:schemeClr>
                </a:solidFill>
              </a:defRPr>
            </a:pPr>
            <a:r>
              <a:rPr lang="en-US" dirty="0">
                <a:solidFill>
                  <a:schemeClr val="accent1">
                    <a:hueOff val="114395"/>
                    <a:lumOff val="-24975"/>
                  </a:schemeClr>
                </a:solidFill>
              </a:rPr>
              <a:t>Falso</a:t>
            </a:r>
            <a:endParaRPr dirty="0">
              <a:solidFill>
                <a:schemeClr val="accent1">
                  <a:hueOff val="114395"/>
                  <a:lumOff val="-24975"/>
                </a:schemeClr>
              </a:solidFill>
            </a:endParaRPr>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2</a:t>
            </a:r>
          </a:p>
          <a:p>
            <a:pPr algn="l" defTabSz="457200">
              <a:defRPr>
                <a:solidFill>
                  <a:schemeClr val="accent1">
                    <a:hueOff val="114395"/>
                    <a:lumOff val="-24975"/>
                  </a:schemeClr>
                </a:solidFill>
              </a:defRPr>
            </a:pPr>
            <a:r>
              <a:rPr lang="en-US" dirty="0"/>
              <a:t>Porque é que é importante para as empresas gerir as redes sociais?</a:t>
            </a:r>
            <a:endParaRPr dirty="0"/>
          </a:p>
          <a:p>
            <a:pPr marL="355599" lvl="1" indent="-355599" algn="l" defTabSz="457200">
              <a:buSzPct val="100000"/>
              <a:buAutoNum type="alphaLcParenR"/>
              <a:defRPr>
                <a:solidFill>
                  <a:schemeClr val="accent3">
                    <a:hueOff val="362282"/>
                    <a:satOff val="31803"/>
                    <a:lumOff val="-18242"/>
                  </a:schemeClr>
                </a:solidFill>
              </a:defRPr>
            </a:pPr>
            <a:r>
              <a:rPr lang="en-US" dirty="0"/>
              <a:t>Desenvolverão uma relação pessoal com os seus clientes</a:t>
            </a:r>
            <a:endParaRPr dirty="0"/>
          </a:p>
          <a:p>
            <a:pPr marL="355599" lvl="1" indent="-355599" algn="l" defTabSz="457200">
              <a:buSzPct val="100000"/>
              <a:buFontTx/>
              <a:buAutoNum type="alphaLcParenR"/>
              <a:defRPr>
                <a:solidFill>
                  <a:schemeClr val="accent3">
                    <a:hueOff val="362282"/>
                    <a:satOff val="31803"/>
                    <a:lumOff val="-18242"/>
                  </a:schemeClr>
                </a:solidFill>
              </a:defRPr>
            </a:pPr>
            <a:r>
              <a:rPr lang="en-US" dirty="0">
                <a:solidFill>
                  <a:schemeClr val="accent3">
                    <a:hueOff val="362282"/>
                    <a:satOff val="31803"/>
                    <a:lumOff val="-18242"/>
                  </a:schemeClr>
                </a:solidFill>
              </a:rPr>
              <a:t>Podem observar a sua postura nos seguintes meios de comunicação</a:t>
            </a:r>
            <a:endParaRPr dirty="0">
              <a:solidFill>
                <a:schemeClr val="accent3">
                  <a:hueOff val="362282"/>
                  <a:satOff val="31803"/>
                  <a:lumOff val="-18242"/>
                </a:schemeClr>
              </a:solidFill>
            </a:endParaRPr>
          </a:p>
          <a:p>
            <a:pPr marL="355599" lvl="1" indent="-355599" algn="l" defTabSz="457200">
              <a:buSzPct val="100000"/>
              <a:buAutoNum type="alphaLcParenR"/>
              <a:defRPr>
                <a:solidFill>
                  <a:schemeClr val="accent1">
                    <a:hueOff val="114395"/>
                    <a:lumOff val="-24975"/>
                  </a:schemeClr>
                </a:solidFill>
              </a:defRPr>
            </a:pPr>
            <a:r>
              <a:rPr lang="en-US" dirty="0"/>
              <a:t>Mostrarão que são uma empresa séria</a:t>
            </a:r>
            <a:endParaRPr dirty="0"/>
          </a:p>
          <a:p>
            <a:pPr marL="355599" lvl="1" indent="-355599" algn="l" defTabSz="457200">
              <a:buSzPct val="100000"/>
              <a:buAutoNum type="alphaLcParenR"/>
              <a:defRPr>
                <a:solidFill>
                  <a:schemeClr val="accent1">
                    <a:hueOff val="114395"/>
                    <a:lumOff val="-24975"/>
                  </a:schemeClr>
                </a:solidFill>
              </a:defRPr>
            </a:pPr>
            <a:r>
              <a:rPr lang="en-US" dirty="0"/>
              <a:t>Todas as anteriores</a:t>
            </a:r>
            <a:r>
              <a:rPr dirty="0"/>
              <a:t>. </a:t>
            </a:r>
          </a:p>
          <a:p>
            <a:pPr algn="l" defTabSz="457200">
              <a:defRPr b="1">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3</a:t>
            </a:r>
          </a:p>
          <a:p>
            <a:pPr algn="l" defTabSz="457200">
              <a:defRPr>
                <a:solidFill>
                  <a:schemeClr val="accent1">
                    <a:hueOff val="114395"/>
                    <a:lumOff val="-24975"/>
                  </a:schemeClr>
                </a:solidFill>
              </a:defRPr>
            </a:pPr>
            <a:r>
              <a:rPr lang="en-US" dirty="0"/>
              <a:t>A gestão da reputação online não é um problema grave, uma vez que as pessoas partilham comentários honestos nas plataformas digitais.</a:t>
            </a:r>
            <a:endParaRPr dirty="0"/>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Verdadeiro</a:t>
            </a:r>
          </a:p>
          <a:p>
            <a:pPr marL="355599" lvl="1" indent="-355599" algn="l" defTabSz="457200">
              <a:buSzPct val="100000"/>
              <a:buAutoNum type="alphaLcParenR"/>
              <a:defRPr>
                <a:solidFill>
                  <a:schemeClr val="accent1">
                    <a:hueOff val="114395"/>
                    <a:lumOff val="-24975"/>
                  </a:schemeClr>
                </a:solidFill>
              </a:defRPr>
            </a:pPr>
            <a:r>
              <a:rPr lang="en-US" dirty="0"/>
              <a:t>Falso</a:t>
            </a:r>
          </a:p>
          <a:p>
            <a:pPr marL="355599" lvl="1" indent="-355599" algn="l" defTabSz="457200">
              <a:buSzPct val="100000"/>
              <a:buAutoNum type="alphaLcParenR"/>
              <a:defRPr>
                <a:solidFill>
                  <a:schemeClr val="accent1">
                    <a:hueOff val="114395"/>
                    <a:lumOff val="-24975"/>
                  </a:schemeClr>
                </a:solidFill>
              </a:defRPr>
            </a:pPr>
            <a:endParaRPr lang="en-US" dirty="0"/>
          </a:p>
          <a:p>
            <a:pPr marL="355599" lvl="1" indent="-355599" algn="l" defTabSz="457200">
              <a:buSzPct val="100000"/>
              <a:buAutoNum type="alphaLcParenR"/>
              <a:defRPr>
                <a:solidFill>
                  <a:schemeClr val="accent1">
                    <a:hueOff val="114395"/>
                    <a:lumOff val="-24975"/>
                  </a:schemeClr>
                </a:solidFill>
              </a:defRPr>
            </a:pPr>
            <a:endParaRPr dirty="0"/>
          </a:p>
          <a:p>
            <a:pPr algn="l" defTabSz="457200">
              <a:defRPr b="1">
                <a:solidFill>
                  <a:schemeClr val="accent1">
                    <a:hueOff val="114395"/>
                    <a:lumOff val="-24975"/>
                  </a:schemeClr>
                </a:solidFill>
              </a:defRPr>
            </a:pPr>
            <a:endParaRPr lang="en-US" dirty="0"/>
          </a:p>
          <a:p>
            <a:pPr algn="l" defTabSz="457200">
              <a:defRPr b="1">
                <a:solidFill>
                  <a:schemeClr val="accent1">
                    <a:hueOff val="114395"/>
                    <a:lumOff val="-24975"/>
                  </a:schemeClr>
                </a:solidFill>
              </a:defRPr>
            </a:pPr>
            <a:endParaRPr lang="en-US" dirty="0"/>
          </a:p>
          <a:p>
            <a:pPr algn="l" defTabSz="457200">
              <a:defRPr b="1">
                <a:solidFill>
                  <a:schemeClr val="accent1">
                    <a:hueOff val="114395"/>
                    <a:lumOff val="-24975"/>
                  </a:schemeClr>
                </a:solidFill>
              </a:defRPr>
            </a:pPr>
            <a:endParaRPr lang="en-US" dirty="0"/>
          </a:p>
          <a:p>
            <a:pPr algn="l" defTabSz="457200">
              <a:defRPr b="1">
                <a:solidFill>
                  <a:schemeClr val="accent1">
                    <a:hueOff val="114395"/>
                    <a:lumOff val="-24975"/>
                  </a:schemeClr>
                </a:solidFill>
              </a:defRPr>
            </a:pPr>
            <a:endParaRPr lang="en-US" dirty="0"/>
          </a:p>
          <a:p>
            <a:pPr algn="l" defTabSz="457200">
              <a:defRPr b="1">
                <a:solidFill>
                  <a:schemeClr val="accent1">
                    <a:hueOff val="114395"/>
                    <a:lumOff val="-24975"/>
                  </a:schemeClr>
                </a:solidFill>
              </a:defRPr>
            </a:pPr>
            <a:r>
              <a:rPr dirty="0"/>
              <a:t>PERGUNTA 4</a:t>
            </a:r>
          </a:p>
          <a:p>
            <a:pPr algn="l" defTabSz="457200">
              <a:defRPr>
                <a:solidFill>
                  <a:schemeClr val="accent1">
                    <a:hueOff val="114395"/>
                    <a:lumOff val="-24975"/>
                  </a:schemeClr>
                </a:solidFill>
              </a:defRPr>
            </a:pPr>
            <a:r>
              <a:rPr lang="en-US" dirty="0"/>
              <a:t>Deve utilizar, no máximo, 2 plataformas de redes sociais para promover a sua empresa. Caso contrário, as pessoas pensarão que está desesperado para encontrar clientes.</a:t>
            </a:r>
            <a:endParaRPr dirty="0"/>
          </a:p>
          <a:p>
            <a:pPr marL="355599" lvl="1" indent="-355599" algn="l" defTabSz="457200">
              <a:buSzPct val="100000"/>
              <a:buAutoNum type="alphaLcParenR"/>
              <a:defRPr>
                <a:solidFill>
                  <a:schemeClr val="accent1">
                    <a:hueOff val="114395"/>
                    <a:lumOff val="-24975"/>
                  </a:schemeClr>
                </a:solidFill>
              </a:defRPr>
            </a:pPr>
            <a:r>
              <a:rPr lang="en-US" dirty="0"/>
              <a:t>Verdadeiro</a:t>
            </a:r>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Falso</a:t>
            </a:r>
            <a:endParaRPr dirty="0">
              <a:solidFill>
                <a:schemeClr val="accent3">
                  <a:hueOff val="362282"/>
                  <a:satOff val="31803"/>
                  <a:lumOff val="-18242"/>
                </a:schemeClr>
              </a:solidFill>
            </a:endParaRPr>
          </a:p>
          <a:p>
            <a:pPr algn="l" defTabSz="457200">
              <a:defRPr>
                <a:solidFill>
                  <a:schemeClr val="accent3">
                    <a:hueOff val="362282"/>
                    <a:satOff val="31803"/>
                    <a:lumOff val="-18242"/>
                  </a:schemeClr>
                </a:solidFill>
              </a:defRPr>
            </a:pPr>
            <a:endParaRPr dirty="0"/>
          </a:p>
        </p:txBody>
      </p:sp>
      <p:sp>
        <p:nvSpPr>
          <p:cNvPr id="2" name="UNIT 4…">
            <a:extLst>
              <a:ext uri="{FF2B5EF4-FFF2-40B4-BE49-F238E27FC236}">
                <a16:creationId xmlns:a16="http://schemas.microsoft.com/office/drawing/2014/main" id="{63900DF1-5C44-C14F-9482-247C038318E5}"/>
              </a:ext>
            </a:extLst>
          </p:cNvPr>
          <p:cNvSpPr txBox="1"/>
          <p:nvPr/>
        </p:nvSpPr>
        <p:spPr>
          <a:xfrm>
            <a:off x="740130" y="3044876"/>
            <a:ext cx="3043223" cy="178146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4</a:t>
            </a:r>
          </a:p>
          <a:p>
            <a:pPr algn="l" defTabSz="457200">
              <a:defRPr sz="2100" b="1">
                <a:solidFill>
                  <a:srgbClr val="FFFFFF"/>
                </a:solidFill>
              </a:defRPr>
            </a:pPr>
            <a:r>
              <a:rPr lang="en-US" dirty="0"/>
              <a:t>Criação e gestão da reputação online e utilização das redes sociais</a:t>
            </a:r>
            <a:r>
              <a:rPr dirty="0"/>
              <a:t>.</a:t>
            </a:r>
          </a:p>
        </p:txBody>
      </p:sp>
      <p:sp>
        <p:nvSpPr>
          <p:cNvPr id="10" name="Rectángulo redondeado">
            <a:extLst>
              <a:ext uri="{FF2B5EF4-FFF2-40B4-BE49-F238E27FC236}">
                <a16:creationId xmlns:a16="http://schemas.microsoft.com/office/drawing/2014/main" id="{58D736B3-17A0-74F5-1235-66A50A9DF1F3}"/>
              </a:ext>
            </a:extLst>
          </p:cNvPr>
          <p:cNvSpPr/>
          <p:nvPr/>
        </p:nvSpPr>
        <p:spPr>
          <a:xfrm>
            <a:off x="14323646" y="11604259"/>
            <a:ext cx="7246935" cy="2774591"/>
          </a:xfrm>
          <a:prstGeom prst="roundRect">
            <a:avLst>
              <a:gd name="adj" fmla="val 9616"/>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1" name="LINKS OF INTEREST">
            <a:extLst>
              <a:ext uri="{FF2B5EF4-FFF2-40B4-BE49-F238E27FC236}">
                <a16:creationId xmlns:a16="http://schemas.microsoft.com/office/drawing/2014/main" id="{2C5614DA-49AC-450A-3B09-F21A346FF909}"/>
              </a:ext>
            </a:extLst>
          </p:cNvPr>
          <p:cNvSpPr txBox="1"/>
          <p:nvPr/>
        </p:nvSpPr>
        <p:spPr>
          <a:xfrm>
            <a:off x="14654975" y="11876986"/>
            <a:ext cx="2937286" cy="111974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lnSpc>
                <a:spcPts val="6100"/>
              </a:lnSpc>
              <a:defRPr sz="3100" b="1">
                <a:solidFill>
                  <a:schemeClr val="accent1">
                    <a:hueOff val="114395"/>
                    <a:lumOff val="-24975"/>
                  </a:schemeClr>
                </a:solidFill>
              </a:defRPr>
            </a:lvl1pPr>
          </a:lstStyle>
          <a:p>
            <a:pPr>
              <a:lnSpc>
                <a:spcPct val="100000"/>
              </a:lnSpc>
            </a:pPr>
            <a:r>
              <a:rPr dirty="0"/>
              <a:t>LIGAÇÕES DE INTERESSE</a:t>
            </a:r>
          </a:p>
        </p:txBody>
      </p:sp>
      <p:sp>
        <p:nvSpPr>
          <p:cNvPr id="12" name="Encendido">
            <a:extLst>
              <a:ext uri="{FF2B5EF4-FFF2-40B4-BE49-F238E27FC236}">
                <a16:creationId xmlns:a16="http://schemas.microsoft.com/office/drawing/2014/main" id="{577502F3-05CA-F871-D26F-0248060682BF}"/>
              </a:ext>
            </a:extLst>
          </p:cNvPr>
          <p:cNvSpPr/>
          <p:nvPr/>
        </p:nvSpPr>
        <p:spPr>
          <a:xfrm>
            <a:off x="15228775" y="12973146"/>
            <a:ext cx="1001797" cy="1042359"/>
          </a:xfrm>
          <a:custGeom>
            <a:avLst/>
            <a:gdLst/>
            <a:ahLst/>
            <a:cxnLst>
              <a:cxn ang="0">
                <a:pos x="wd2" y="hd2"/>
              </a:cxn>
              <a:cxn ang="5400000">
                <a:pos x="wd2" y="hd2"/>
              </a:cxn>
              <a:cxn ang="10800000">
                <a:pos x="wd2" y="hd2"/>
              </a:cxn>
              <a:cxn ang="16200000">
                <a:pos x="wd2" y="hd2"/>
              </a:cxn>
            </a:cxnLst>
            <a:rect l="0" t="0" r="r" b="b"/>
            <a:pathLst>
              <a:path w="21594" h="21600" extrusionOk="0">
                <a:moveTo>
                  <a:pt x="10797" y="0"/>
                </a:moveTo>
                <a:cubicBezTo>
                  <a:pt x="9878" y="0"/>
                  <a:pt x="9133" y="716"/>
                  <a:pt x="9133" y="1600"/>
                </a:cubicBezTo>
                <a:lnTo>
                  <a:pt x="9133" y="10222"/>
                </a:lnTo>
                <a:cubicBezTo>
                  <a:pt x="9133" y="11106"/>
                  <a:pt x="9878" y="11822"/>
                  <a:pt x="10797" y="11822"/>
                </a:cubicBezTo>
                <a:cubicBezTo>
                  <a:pt x="11717" y="11822"/>
                  <a:pt x="12461" y="11106"/>
                  <a:pt x="12461" y="10222"/>
                </a:cubicBezTo>
                <a:lnTo>
                  <a:pt x="12461" y="1600"/>
                </a:lnTo>
                <a:cubicBezTo>
                  <a:pt x="12461" y="716"/>
                  <a:pt x="11717" y="0"/>
                  <a:pt x="10797" y="0"/>
                </a:cubicBezTo>
                <a:close/>
                <a:moveTo>
                  <a:pt x="4155" y="3552"/>
                </a:moveTo>
                <a:cubicBezTo>
                  <a:pt x="3730" y="3561"/>
                  <a:pt x="3308" y="3725"/>
                  <a:pt x="2990" y="4045"/>
                </a:cubicBezTo>
                <a:cubicBezTo>
                  <a:pt x="1061" y="5987"/>
                  <a:pt x="0" y="8536"/>
                  <a:pt x="0" y="11220"/>
                </a:cubicBezTo>
                <a:cubicBezTo>
                  <a:pt x="0" y="16941"/>
                  <a:pt x="4840" y="21600"/>
                  <a:pt x="10797" y="21600"/>
                </a:cubicBezTo>
                <a:cubicBezTo>
                  <a:pt x="16754" y="21600"/>
                  <a:pt x="21600" y="16941"/>
                  <a:pt x="21594" y="11220"/>
                </a:cubicBezTo>
                <a:cubicBezTo>
                  <a:pt x="21594" y="8536"/>
                  <a:pt x="20534" y="5987"/>
                  <a:pt x="18605" y="4045"/>
                </a:cubicBezTo>
                <a:cubicBezTo>
                  <a:pt x="17973" y="3411"/>
                  <a:pt x="16917" y="3383"/>
                  <a:pt x="16251" y="3996"/>
                </a:cubicBezTo>
                <a:cubicBezTo>
                  <a:pt x="15591" y="4603"/>
                  <a:pt x="15565" y="5618"/>
                  <a:pt x="16202" y="6258"/>
                </a:cubicBezTo>
                <a:cubicBezTo>
                  <a:pt x="17539" y="7603"/>
                  <a:pt x="18271" y="9360"/>
                  <a:pt x="18271" y="11220"/>
                </a:cubicBezTo>
                <a:cubicBezTo>
                  <a:pt x="18271" y="15179"/>
                  <a:pt x="14910" y="18401"/>
                  <a:pt x="10792" y="18401"/>
                </a:cubicBezTo>
                <a:cubicBezTo>
                  <a:pt x="6674" y="18401"/>
                  <a:pt x="3323" y="15179"/>
                  <a:pt x="3323" y="11220"/>
                </a:cubicBezTo>
                <a:cubicBezTo>
                  <a:pt x="3323" y="9360"/>
                  <a:pt x="4056" y="7598"/>
                  <a:pt x="5392" y="6258"/>
                </a:cubicBezTo>
                <a:cubicBezTo>
                  <a:pt x="6030" y="5618"/>
                  <a:pt x="6009" y="4609"/>
                  <a:pt x="5343" y="3996"/>
                </a:cubicBezTo>
                <a:cubicBezTo>
                  <a:pt x="5010" y="3690"/>
                  <a:pt x="4580" y="3543"/>
                  <a:pt x="4155" y="3552"/>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 name="TextBox 2">
            <a:extLst>
              <a:ext uri="{FF2B5EF4-FFF2-40B4-BE49-F238E27FC236}">
                <a16:creationId xmlns:a16="http://schemas.microsoft.com/office/drawing/2014/main" id="{A97E7E87-919B-163F-DB15-12B0EBB5BCEF}"/>
              </a:ext>
            </a:extLst>
          </p:cNvPr>
          <p:cNvSpPr txBox="1"/>
          <p:nvPr/>
        </p:nvSpPr>
        <p:spPr>
          <a:xfrm>
            <a:off x="17373600" y="12207800"/>
            <a:ext cx="3669940" cy="12736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p>
            <a:pPr marL="0" marR="0" indent="0" algn="ctr" defTabSz="2799574"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n-lt"/>
                <a:ea typeface="+mn-ea"/>
                <a:cs typeface="+mn-cs"/>
                <a:sym typeface="Helvetica Neue"/>
                <a:hlinkClick r:id="rId3"/>
              </a:rPr>
              <a:t>Construir a sua reputação online utilizando as redes sociais</a:t>
            </a:r>
            <a:endParaRPr kumimoji="0" lang="el-GR" sz="2400" b="1" i="0" u="none" strike="noStrike" cap="none" spc="0" normalizeH="0" baseline="0" dirty="0">
              <a:ln>
                <a:noFill/>
              </a:ln>
              <a:solidFill>
                <a:srgbClr val="5E5E5E"/>
              </a:solidFill>
              <a:effectLst/>
              <a:uFillTx/>
              <a:latin typeface="+mn-lt"/>
              <a:ea typeface="+mn-ea"/>
              <a:cs typeface="+mn-cs"/>
              <a:sym typeface="Helvetica Neue"/>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igura"/>
          <p:cNvSpPr/>
          <p:nvPr/>
        </p:nvSpPr>
        <p:spPr>
          <a:xfrm>
            <a:off x="-251810" y="-392082"/>
            <a:ext cx="22590783" cy="16311789"/>
          </a:xfrm>
          <a:custGeom>
            <a:avLst/>
            <a:gdLst/>
            <a:ahLst/>
            <a:cxnLst>
              <a:cxn ang="0">
                <a:pos x="wd2" y="hd2"/>
              </a:cxn>
              <a:cxn ang="5400000">
                <a:pos x="wd2" y="hd2"/>
              </a:cxn>
              <a:cxn ang="10800000">
                <a:pos x="wd2" y="hd2"/>
              </a:cxn>
              <a:cxn ang="16200000">
                <a:pos x="wd2" y="hd2"/>
              </a:cxn>
            </a:cxnLst>
            <a:rect l="0" t="0" r="r" b="b"/>
            <a:pathLst>
              <a:path w="21600" h="21600" extrusionOk="0">
                <a:moveTo>
                  <a:pt x="4826" y="72"/>
                </a:moveTo>
                <a:cubicBezTo>
                  <a:pt x="4666" y="858"/>
                  <a:pt x="4389" y="1591"/>
                  <a:pt x="4014" y="2227"/>
                </a:cubicBezTo>
                <a:cubicBezTo>
                  <a:pt x="3049" y="3866"/>
                  <a:pt x="1542" y="4741"/>
                  <a:pt x="0" y="4560"/>
                </a:cubicBezTo>
                <a:lnTo>
                  <a:pt x="120" y="21600"/>
                </a:lnTo>
                <a:lnTo>
                  <a:pt x="21600" y="21600"/>
                </a:lnTo>
                <a:lnTo>
                  <a:pt x="21600" y="0"/>
                </a:lnTo>
                <a:lnTo>
                  <a:pt x="4826" y="72"/>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a:p>
        </p:txBody>
      </p:sp>
      <p:pic>
        <p:nvPicPr>
          <p:cNvPr id="173" name="logoflavours02.png" descr="logoflavours02.png"/>
          <p:cNvPicPr>
            <a:picLocks noChangeAspect="1"/>
          </p:cNvPicPr>
          <p:nvPr/>
        </p:nvPicPr>
        <p:blipFill>
          <a:blip r:embed="rId2"/>
          <a:stretch>
            <a:fillRect/>
          </a:stretch>
        </p:blipFill>
        <p:spPr>
          <a:xfrm>
            <a:off x="311109" y="602829"/>
            <a:ext cx="2912513" cy="1258593"/>
          </a:xfrm>
          <a:prstGeom prst="rect">
            <a:avLst/>
          </a:prstGeom>
          <a:ln w="12700">
            <a:miter lim="400000"/>
          </a:ln>
        </p:spPr>
      </p:pic>
      <p:sp>
        <p:nvSpPr>
          <p:cNvPr id="175" name="UNITS"/>
          <p:cNvSpPr txBox="1"/>
          <p:nvPr/>
        </p:nvSpPr>
        <p:spPr>
          <a:xfrm>
            <a:off x="1648245" y="3865918"/>
            <a:ext cx="3028885" cy="1482560"/>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rPr dirty="0"/>
              <a:t>UNIDADES</a:t>
            </a:r>
          </a:p>
        </p:txBody>
      </p:sp>
      <p:sp>
        <p:nvSpPr>
          <p:cNvPr id="178" name="Let’s Start"/>
          <p:cNvSpPr txBox="1"/>
          <p:nvPr/>
        </p:nvSpPr>
        <p:spPr>
          <a:xfrm>
            <a:off x="12512537" y="13034908"/>
            <a:ext cx="4848854" cy="1308606"/>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82020" tIns="82020" rIns="82020" bIns="82020" anchor="ctr">
            <a:spAutoFit/>
          </a:bodyPr>
          <a:lstStyle>
            <a:lvl1pPr>
              <a:defRPr sz="6200">
                <a:solidFill>
                  <a:schemeClr val="accent1">
                    <a:hueOff val="114395"/>
                    <a:lumOff val="-24975"/>
                  </a:schemeClr>
                </a:solidFill>
                <a:latin typeface="A.C.M.E. Secret Agent"/>
                <a:ea typeface="A.C.M.E. Secret Agent"/>
                <a:cs typeface="A.C.M.E. Secret Agent"/>
                <a:sym typeface="A.C.M.E. Secret Agent"/>
              </a:defRPr>
            </a:lvl1pPr>
          </a:lstStyle>
          <a:p>
            <a:r>
              <a:t>Vamos começar</a:t>
            </a:r>
          </a:p>
        </p:txBody>
      </p:sp>
      <p:sp>
        <p:nvSpPr>
          <p:cNvPr id="2" name="What is entrepreneurship? Entrepreneurship in the rural environment.…">
            <a:extLst>
              <a:ext uri="{FF2B5EF4-FFF2-40B4-BE49-F238E27FC236}">
                <a16:creationId xmlns:a16="http://schemas.microsoft.com/office/drawing/2014/main" id="{5A6E4517-1AC3-BE38-3582-9873C0DD8A00}"/>
              </a:ext>
            </a:extLst>
          </p:cNvPr>
          <p:cNvSpPr txBox="1"/>
          <p:nvPr/>
        </p:nvSpPr>
        <p:spPr>
          <a:xfrm>
            <a:off x="5489930" y="4695198"/>
            <a:ext cx="12108740" cy="5505565"/>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marL="584200" indent="-584200" algn="l" defTabSz="457200">
              <a:spcAft>
                <a:spcPts val="1200"/>
              </a:spcAft>
              <a:buSzPct val="100000"/>
              <a:buAutoNum type="arabicPeriod"/>
              <a:defRPr sz="3300">
                <a:solidFill>
                  <a:schemeClr val="accent4">
                    <a:hueOff val="348544"/>
                    <a:lumOff val="7139"/>
                  </a:schemeClr>
                </a:solidFill>
              </a:defRPr>
            </a:pPr>
            <a:r>
              <a:rPr lang="it-IT" dirty="0">
                <a:solidFill>
                  <a:schemeClr val="bg1"/>
                </a:solidFill>
              </a:rPr>
              <a:t>Definição de marketing</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solidFill>
                  <a:schemeClr val="bg1"/>
                </a:solidFill>
              </a:rPr>
              <a:t>Como criar uma estratégia de marketing digital</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err="1">
                <a:solidFill>
                  <a:schemeClr val="bg1"/>
                </a:solidFill>
              </a:rPr>
              <a:t>ações</a:t>
            </a:r>
            <a:r>
              <a:rPr lang="en-US" dirty="0">
                <a:solidFill>
                  <a:schemeClr val="bg1"/>
                </a:solidFill>
              </a:rPr>
              <a:t> para ajudar as empresas de turismo a entrar na era digital</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solidFill>
                  <a:schemeClr val="bg1"/>
                </a:solidFill>
              </a:rPr>
              <a:t>Criação e gestão da reputação online e utilização das redes sociais</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solidFill>
                  <a:srgbClr val="FFFF00"/>
                </a:solidFill>
              </a:rPr>
              <a:t>Como é que uma PME de Turismo Alimentar se pode promover como destino gastronómico no mundo digital</a:t>
            </a:r>
            <a:r>
              <a:rPr dirty="0">
                <a:solidFill>
                  <a:srgbClr val="FFFF00"/>
                </a:solidFill>
              </a:rPr>
              <a:t>.</a:t>
            </a:r>
          </a:p>
          <a:p>
            <a:pPr algn="l" defTabSz="457200">
              <a:spcAft>
                <a:spcPts val="1200"/>
              </a:spcAft>
              <a:buSzPct val="100000"/>
              <a:defRPr sz="3300">
                <a:solidFill>
                  <a:srgbClr val="FFFFFF"/>
                </a:solidFill>
              </a:defRPr>
            </a:pPr>
            <a:r>
              <a:rPr dirty="0"/>
              <a:t>Conclusão</a:t>
            </a:r>
          </a:p>
        </p:txBody>
      </p:sp>
    </p:spTree>
    <p:extLst>
      <p:ext uri="{BB962C8B-B14F-4D97-AF65-F5344CB8AC3E}">
        <p14:creationId xmlns:p14="http://schemas.microsoft.com/office/powerpoint/2010/main" val="367472907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601"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602" name="UNIT 5…"/>
          <p:cNvSpPr txBox="1"/>
          <p:nvPr/>
        </p:nvSpPr>
        <p:spPr>
          <a:xfrm>
            <a:off x="6099530" y="851498"/>
            <a:ext cx="15493092" cy="205846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5700" b="1">
                <a:solidFill>
                  <a:schemeClr val="accent1">
                    <a:hueOff val="114395"/>
                    <a:lumOff val="-24975"/>
                  </a:schemeClr>
                </a:solidFill>
              </a:defRPr>
            </a:pPr>
            <a:r>
              <a:rPr dirty="0"/>
              <a:t>UNIDADE 5</a:t>
            </a:r>
          </a:p>
          <a:p>
            <a:pPr algn="l" defTabSz="457200">
              <a:defRPr sz="3300" b="1">
                <a:solidFill>
                  <a:schemeClr val="accent1">
                    <a:hueOff val="114395"/>
                    <a:lumOff val="-24975"/>
                  </a:schemeClr>
                </a:solidFill>
              </a:defRPr>
            </a:pPr>
            <a:r>
              <a:rPr lang="en-US" dirty="0"/>
              <a:t>Como é que uma PME de Turismo Alimentar se pode promover como um destino gastronómico no mundo digital</a:t>
            </a:r>
            <a:r>
              <a:rPr dirty="0"/>
              <a:t>.</a:t>
            </a:r>
          </a:p>
        </p:txBody>
      </p:sp>
      <p:sp>
        <p:nvSpPr>
          <p:cNvPr id="603" name="In your case, food quality control is the use of technological, physical, chemical, microbiological, nutritional and sensory parameters to ensure that a food is healthy and tasty in order to protect consumers, both from fraud and their health."/>
          <p:cNvSpPr txBox="1"/>
          <p:nvPr/>
        </p:nvSpPr>
        <p:spPr>
          <a:xfrm>
            <a:off x="6171563" y="3467742"/>
            <a:ext cx="13686820" cy="1027416"/>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just" defTabSz="457200">
              <a:lnSpc>
                <a:spcPts val="5700"/>
              </a:lnSpc>
              <a:defRPr sz="2800">
                <a:solidFill>
                  <a:schemeClr val="accent1">
                    <a:hueOff val="114395"/>
                    <a:lumOff val="-24975"/>
                  </a:schemeClr>
                </a:solidFill>
              </a:defRPr>
            </a:lvl1pPr>
          </a:lstStyle>
          <a:p>
            <a:pPr>
              <a:lnSpc>
                <a:spcPct val="100000"/>
              </a:lnSpc>
            </a:pPr>
            <a:r>
              <a:rPr lang="en-US" dirty="0"/>
              <a:t>A partir desta unidade, irá adquirir conhecimentos sobre a promoção das PME de turismo alimentar como destinos gastronómicos no mundo digital</a:t>
            </a:r>
            <a:r>
              <a:rPr dirty="0"/>
              <a:t>. </a:t>
            </a:r>
          </a:p>
        </p:txBody>
      </p:sp>
      <p:sp>
        <p:nvSpPr>
          <p:cNvPr id="604" name="If you take the step to start a small business, remember that you will be part of the food industry and as such, you must adhere to basic rules to ensure the safety of your customers. You will be handling and storing fresh food that will be transformed i"/>
          <p:cNvSpPr txBox="1"/>
          <p:nvPr/>
        </p:nvSpPr>
        <p:spPr>
          <a:xfrm>
            <a:off x="7196494" y="5709191"/>
            <a:ext cx="13470613" cy="284329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lvl="1" indent="26988" algn="just" defTabSz="457200">
              <a:defRPr sz="2900">
                <a:solidFill>
                  <a:schemeClr val="accent1">
                    <a:hueOff val="114395"/>
                    <a:lumOff val="-24975"/>
                  </a:schemeClr>
                </a:solidFill>
              </a:defRPr>
            </a:pPr>
            <a:r>
              <a:rPr lang="en-US" dirty="0"/>
              <a:t>O turismo culinário é o foco da comida como atração para a exploração e destino turístico. Embora a comida sempre tenha feito parte dos serviços de hospitalidade para os turistas, não foi enfatizada pela indústria do turismo até ao final da década de 1990. O turismo culinário pode também referir-se, de um modo geral, a viagens em que o objetivo é explorar e apreciar as iguarias locais e obter experiências culinárias memoráveis</a:t>
            </a:r>
            <a:r>
              <a:rPr dirty="0"/>
              <a:t>.</a:t>
            </a:r>
          </a:p>
        </p:txBody>
      </p:sp>
      <p:sp>
        <p:nvSpPr>
          <p:cNvPr id="605" name="Rectángulo redondeado"/>
          <p:cNvSpPr/>
          <p:nvPr/>
        </p:nvSpPr>
        <p:spPr>
          <a:xfrm>
            <a:off x="9784080" y="10454464"/>
            <a:ext cx="10794187" cy="3673016"/>
          </a:xfrm>
          <a:prstGeom prst="roundRect">
            <a:avLst>
              <a:gd name="adj" fmla="val 9029"/>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606" name="How would you define quality? Could you provide a definition?"/>
          <p:cNvSpPr txBox="1"/>
          <p:nvPr/>
        </p:nvSpPr>
        <p:spPr>
          <a:xfrm>
            <a:off x="13243481" y="10669268"/>
            <a:ext cx="7097155" cy="3243408"/>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algn="l" defTabSz="457200">
              <a:defRPr sz="2300" b="1" i="1">
                <a:solidFill>
                  <a:schemeClr val="accent1">
                    <a:hueOff val="114395"/>
                    <a:lumOff val="-24975"/>
                  </a:schemeClr>
                </a:solidFill>
              </a:defRPr>
            </a:pPr>
            <a:r>
              <a:rPr lang="en-US" sz="2000" dirty="0"/>
              <a:t>O turismo culinário é definido da seguinte forma: enquanto viajam, os turistas compram ou consomem alimentos locais ou observam e investigam o processo de produção de alimentos (desde a agricultura até às escolas de culinária) e consideram-no uma motivação importante para viajar ou uma atividade de viagem importante. O turismo culinário implica que as culturas locais têm histórias interessantes sobre as suas cozinhas e indica também que estão a ser transferidos conhecimentos e informações locais ou especiais que representam a cultura e as identidades locais</a:t>
            </a:r>
            <a:r>
              <a:rPr sz="2000" dirty="0"/>
              <a:t>?</a:t>
            </a:r>
            <a:endParaRPr sz="1100" dirty="0">
              <a:latin typeface="Times Roman"/>
              <a:ea typeface="Times Roman"/>
              <a:cs typeface="Times Roman"/>
              <a:sym typeface="Times Roman"/>
            </a:endParaRPr>
          </a:p>
        </p:txBody>
      </p:sp>
      <p:grpSp>
        <p:nvGrpSpPr>
          <p:cNvPr id="611" name="Agrupar"/>
          <p:cNvGrpSpPr/>
          <p:nvPr/>
        </p:nvGrpSpPr>
        <p:grpSpPr>
          <a:xfrm>
            <a:off x="20340637" y="14829510"/>
            <a:ext cx="1300908" cy="446058"/>
            <a:chOff x="0" y="0"/>
            <a:chExt cx="1300907" cy="446057"/>
          </a:xfrm>
        </p:grpSpPr>
        <p:sp>
          <p:nvSpPr>
            <p:cNvPr id="609"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610"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15" name="Did you know that…?">
            <a:extLst>
              <a:ext uri="{FF2B5EF4-FFF2-40B4-BE49-F238E27FC236}">
                <a16:creationId xmlns:a16="http://schemas.microsoft.com/office/drawing/2014/main" id="{23249C86-94FA-C7A0-6698-DD8090B6FC9D}"/>
              </a:ext>
            </a:extLst>
          </p:cNvPr>
          <p:cNvSpPr txBox="1"/>
          <p:nvPr/>
        </p:nvSpPr>
        <p:spPr>
          <a:xfrm>
            <a:off x="10076691" y="10841504"/>
            <a:ext cx="2929159" cy="111974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lvl1pPr algn="l" defTabSz="457200">
              <a:lnSpc>
                <a:spcPts val="6100"/>
              </a:lnSpc>
              <a:defRPr sz="3100" b="1">
                <a:solidFill>
                  <a:schemeClr val="accent1">
                    <a:hueOff val="114395"/>
                    <a:lumOff val="-24975"/>
                  </a:schemeClr>
                </a:solidFill>
              </a:defRPr>
            </a:lvl1pPr>
          </a:lstStyle>
          <a:p>
            <a:pPr>
              <a:lnSpc>
                <a:spcPct val="100000"/>
              </a:lnSpc>
            </a:pPr>
            <a:r>
              <a:rPr dirty="0"/>
              <a:t>Sabias que...?</a:t>
            </a:r>
          </a:p>
        </p:txBody>
      </p:sp>
      <p:sp>
        <p:nvSpPr>
          <p:cNvPr id="16" name="Documento aprobado">
            <a:extLst>
              <a:ext uri="{FF2B5EF4-FFF2-40B4-BE49-F238E27FC236}">
                <a16:creationId xmlns:a16="http://schemas.microsoft.com/office/drawing/2014/main" id="{2CE7405C-93F9-1EF3-BAFA-4FEDEE4848FD}"/>
              </a:ext>
            </a:extLst>
          </p:cNvPr>
          <p:cNvSpPr/>
          <p:nvPr/>
        </p:nvSpPr>
        <p:spPr>
          <a:xfrm>
            <a:off x="10482976" y="12086314"/>
            <a:ext cx="1088774" cy="1409946"/>
          </a:xfrm>
          <a:custGeom>
            <a:avLst/>
            <a:gdLst/>
            <a:ahLst/>
            <a:cxnLst>
              <a:cxn ang="0">
                <a:pos x="wd2" y="hd2"/>
              </a:cxn>
              <a:cxn ang="5400000">
                <a:pos x="wd2" y="hd2"/>
              </a:cxn>
              <a:cxn ang="10800000">
                <a:pos x="wd2" y="hd2"/>
              </a:cxn>
              <a:cxn ang="16200000">
                <a:pos x="wd2" y="hd2"/>
              </a:cxn>
            </a:cxnLst>
            <a:rect l="0" t="0" r="r" b="b"/>
            <a:pathLst>
              <a:path w="21599" h="21600" extrusionOk="0">
                <a:moveTo>
                  <a:pt x="213" y="0"/>
                </a:moveTo>
                <a:cubicBezTo>
                  <a:pt x="96" y="0"/>
                  <a:pt x="0" y="72"/>
                  <a:pt x="0" y="162"/>
                </a:cubicBezTo>
                <a:lnTo>
                  <a:pt x="0" y="21438"/>
                </a:lnTo>
                <a:cubicBezTo>
                  <a:pt x="0" y="21528"/>
                  <a:pt x="96" y="21600"/>
                  <a:pt x="213" y="21600"/>
                </a:cubicBezTo>
                <a:lnTo>
                  <a:pt x="21387" y="21600"/>
                </a:lnTo>
                <a:cubicBezTo>
                  <a:pt x="21503" y="21600"/>
                  <a:pt x="21599" y="21528"/>
                  <a:pt x="21599" y="21438"/>
                </a:cubicBezTo>
                <a:lnTo>
                  <a:pt x="21599" y="5895"/>
                </a:lnTo>
                <a:cubicBezTo>
                  <a:pt x="21600" y="5863"/>
                  <a:pt x="21564" y="5837"/>
                  <a:pt x="21522" y="5837"/>
                </a:cubicBezTo>
                <a:lnTo>
                  <a:pt x="14254" y="5837"/>
                </a:lnTo>
                <a:cubicBezTo>
                  <a:pt x="14137" y="5837"/>
                  <a:pt x="14043" y="5765"/>
                  <a:pt x="14043" y="5674"/>
                </a:cubicBezTo>
                <a:lnTo>
                  <a:pt x="14043" y="58"/>
                </a:lnTo>
                <a:cubicBezTo>
                  <a:pt x="14043" y="26"/>
                  <a:pt x="14009" y="0"/>
                  <a:pt x="13968" y="0"/>
                </a:cubicBezTo>
                <a:lnTo>
                  <a:pt x="213" y="0"/>
                </a:lnTo>
                <a:close/>
                <a:moveTo>
                  <a:pt x="15017" y="86"/>
                </a:moveTo>
                <a:cubicBezTo>
                  <a:pt x="14991" y="94"/>
                  <a:pt x="14972" y="114"/>
                  <a:pt x="14972" y="140"/>
                </a:cubicBezTo>
                <a:lnTo>
                  <a:pt x="14972" y="4958"/>
                </a:lnTo>
                <a:cubicBezTo>
                  <a:pt x="14972" y="5048"/>
                  <a:pt x="15065" y="5120"/>
                  <a:pt x="15182" y="5120"/>
                </a:cubicBezTo>
                <a:lnTo>
                  <a:pt x="21418" y="5120"/>
                </a:lnTo>
                <a:cubicBezTo>
                  <a:pt x="21485" y="5120"/>
                  <a:pt x="21518" y="5058"/>
                  <a:pt x="21471" y="5021"/>
                </a:cubicBezTo>
                <a:lnTo>
                  <a:pt x="15100" y="99"/>
                </a:lnTo>
                <a:cubicBezTo>
                  <a:pt x="15076" y="81"/>
                  <a:pt x="15044" y="78"/>
                  <a:pt x="15017" y="86"/>
                </a:cubicBezTo>
                <a:close/>
                <a:moveTo>
                  <a:pt x="16386" y="8273"/>
                </a:moveTo>
                <a:cubicBezTo>
                  <a:pt x="16406" y="8273"/>
                  <a:pt x="16425" y="8279"/>
                  <a:pt x="16441" y="8291"/>
                </a:cubicBezTo>
                <a:lnTo>
                  <a:pt x="18003" y="9497"/>
                </a:lnTo>
                <a:cubicBezTo>
                  <a:pt x="18034" y="9522"/>
                  <a:pt x="18034" y="9560"/>
                  <a:pt x="18003" y="9585"/>
                </a:cubicBezTo>
                <a:lnTo>
                  <a:pt x="8629" y="16827"/>
                </a:lnTo>
                <a:cubicBezTo>
                  <a:pt x="8597" y="16852"/>
                  <a:pt x="8547" y="16852"/>
                  <a:pt x="8515" y="16827"/>
                </a:cubicBezTo>
                <a:lnTo>
                  <a:pt x="3592" y="13027"/>
                </a:lnTo>
                <a:cubicBezTo>
                  <a:pt x="3560" y="13002"/>
                  <a:pt x="3560" y="12962"/>
                  <a:pt x="3592" y="12937"/>
                </a:cubicBezTo>
                <a:lnTo>
                  <a:pt x="5153" y="11731"/>
                </a:lnTo>
                <a:cubicBezTo>
                  <a:pt x="5185" y="11707"/>
                  <a:pt x="5238" y="11707"/>
                  <a:pt x="5269" y="11731"/>
                </a:cubicBezTo>
                <a:lnTo>
                  <a:pt x="8513" y="14238"/>
                </a:lnTo>
                <a:cubicBezTo>
                  <a:pt x="8545" y="14263"/>
                  <a:pt x="8595" y="14263"/>
                  <a:pt x="8627" y="14238"/>
                </a:cubicBezTo>
                <a:lnTo>
                  <a:pt x="16328" y="8291"/>
                </a:lnTo>
                <a:cubicBezTo>
                  <a:pt x="16343" y="8279"/>
                  <a:pt x="16365" y="8273"/>
                  <a:pt x="16386" y="8273"/>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614"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615" name="UNIT 5…"/>
          <p:cNvSpPr txBox="1"/>
          <p:nvPr/>
        </p:nvSpPr>
        <p:spPr>
          <a:xfrm>
            <a:off x="740130" y="2883294"/>
            <a:ext cx="3043223" cy="210463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5</a:t>
            </a:r>
          </a:p>
          <a:p>
            <a:pPr algn="l" defTabSz="457200">
              <a:defRPr sz="2100" b="1">
                <a:solidFill>
                  <a:srgbClr val="FFFFFF"/>
                </a:solidFill>
              </a:defRPr>
            </a:pPr>
            <a:r>
              <a:rPr lang="en-US" dirty="0"/>
              <a:t>Como é que uma PME de Turismo Alimentar se pode promover como destino gastronómico no mundo digital</a:t>
            </a:r>
            <a:r>
              <a:rPr dirty="0"/>
              <a:t>.</a:t>
            </a:r>
          </a:p>
        </p:txBody>
      </p:sp>
      <p:sp>
        <p:nvSpPr>
          <p:cNvPr id="616" name="1. The concept of Quality…"/>
          <p:cNvSpPr txBox="1"/>
          <p:nvPr/>
        </p:nvSpPr>
        <p:spPr>
          <a:xfrm>
            <a:off x="6256932" y="2303681"/>
            <a:ext cx="14622265" cy="705983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457200">
              <a:defRPr sz="2600">
                <a:solidFill>
                  <a:schemeClr val="accent1">
                    <a:hueOff val="114395"/>
                    <a:lumOff val="-24975"/>
                  </a:schemeClr>
                </a:solidFill>
              </a:defRPr>
            </a:pPr>
            <a:r>
              <a:rPr lang="en-US" sz="2800" dirty="0"/>
              <a:t>A alimentação e o turismo evoluíram para o turismo alimentar, também designado por </a:t>
            </a:r>
            <a:r>
              <a:rPr lang="en-US" sz="2800" b="1" dirty="0">
                <a:solidFill>
                  <a:schemeClr val="accent4">
                    <a:hueOff val="-476017"/>
                    <a:lumOff val="-10042"/>
                  </a:schemeClr>
                </a:solidFill>
              </a:rPr>
              <a:t>"culinário", "gastronómico" </a:t>
            </a:r>
            <a:r>
              <a:rPr lang="en-US" sz="2800" dirty="0"/>
              <a:t>ou </a:t>
            </a:r>
            <a:r>
              <a:rPr lang="en-US" sz="2800" b="1" dirty="0">
                <a:solidFill>
                  <a:schemeClr val="accent4">
                    <a:hueOff val="-476017"/>
                    <a:lumOff val="-10042"/>
                  </a:schemeClr>
                </a:solidFill>
              </a:rPr>
              <a:t>"turismo gourmet". </a:t>
            </a:r>
            <a:r>
              <a:rPr lang="en-US" sz="2800" dirty="0"/>
              <a:t>Entretanto, de acordo com Hall et al, o turismo culinário que se desenvolve de forma ainda mais extrema é designado por turismo gastronómico. Para identificar a tipologia e as características dos turistas neste estudo, a teoria utilizada baseia-se em Hall et al sobre o nível de interesse dos turistas pela comida no destino.</a:t>
            </a:r>
          </a:p>
          <a:p>
            <a:pPr algn="just" defTabSz="457200">
              <a:defRPr sz="2600">
                <a:solidFill>
                  <a:schemeClr val="accent1">
                    <a:hueOff val="114395"/>
                    <a:lumOff val="-24975"/>
                  </a:schemeClr>
                </a:solidFill>
              </a:defRPr>
            </a:pPr>
            <a:endParaRPr lang="en-US" sz="2800" dirty="0"/>
          </a:p>
          <a:p>
            <a:pPr algn="just" defTabSz="457200">
              <a:defRPr sz="2600">
                <a:solidFill>
                  <a:schemeClr val="accent1">
                    <a:hueOff val="114395"/>
                    <a:lumOff val="-24975"/>
                  </a:schemeClr>
                </a:solidFill>
              </a:defRPr>
            </a:pPr>
            <a:r>
              <a:rPr lang="en-US" sz="2800" dirty="0"/>
              <a:t>Os níveis de interesse turístico estão divididos em quatro níveis, como se segue: </a:t>
            </a:r>
          </a:p>
          <a:p>
            <a:pPr algn="just" defTabSz="457200">
              <a:defRPr sz="2600">
                <a:solidFill>
                  <a:schemeClr val="accent1">
                    <a:hueOff val="114395"/>
                    <a:lumOff val="-24975"/>
                  </a:schemeClr>
                </a:solidFill>
              </a:defRPr>
            </a:pPr>
            <a:endParaRPr lang="en-US" sz="2800" dirty="0"/>
          </a:p>
          <a:p>
            <a:pPr algn="just" defTabSz="457200">
              <a:defRPr sz="2600">
                <a:solidFill>
                  <a:schemeClr val="accent1">
                    <a:hueOff val="114395"/>
                    <a:lumOff val="-24975"/>
                  </a:schemeClr>
                </a:solidFill>
              </a:defRPr>
            </a:pPr>
            <a:r>
              <a:rPr lang="en-US" sz="2800" dirty="0"/>
              <a:t>1. Sem interesse, os turistas não visitam os locais de culinária mais do que o necessário</a:t>
            </a:r>
          </a:p>
          <a:p>
            <a:pPr algn="just" defTabSz="457200">
              <a:defRPr sz="2600">
                <a:solidFill>
                  <a:schemeClr val="accent1">
                    <a:hueOff val="114395"/>
                    <a:lumOff val="-24975"/>
                  </a:schemeClr>
                </a:solidFill>
              </a:defRPr>
            </a:pPr>
            <a:r>
              <a:rPr lang="en-US" sz="2800" dirty="0"/>
              <a:t>2. Pouco interesse, os turistas visitam locais de culinária porque é algo diferente, o termo refere-se ao turismo rural/urbano </a:t>
            </a:r>
          </a:p>
          <a:p>
            <a:pPr algn="just" defTabSz="457200">
              <a:defRPr sz="2600">
                <a:solidFill>
                  <a:schemeClr val="accent1">
                    <a:hueOff val="114395"/>
                    <a:lumOff val="-24975"/>
                  </a:schemeClr>
                </a:solidFill>
              </a:defRPr>
            </a:pPr>
            <a:r>
              <a:rPr lang="en-US" sz="2800" dirty="0"/>
              <a:t>3. Interesse moderado, os turistas visitam locais de culinária como parte do seu estilo de vida, o termo refere-se ao turismo culinário</a:t>
            </a:r>
          </a:p>
          <a:p>
            <a:pPr algn="just" defTabSz="457200">
              <a:defRPr sz="2600">
                <a:solidFill>
                  <a:schemeClr val="accent1">
                    <a:hueOff val="114395"/>
                    <a:lumOff val="-24975"/>
                  </a:schemeClr>
                </a:solidFill>
              </a:defRPr>
            </a:pPr>
            <a:r>
              <a:rPr lang="en-US" sz="2800" dirty="0"/>
              <a:t>4. Elevado interesse, a principal motivação para a sua viagem é a visita a locais gastronómicos.</a:t>
            </a:r>
          </a:p>
        </p:txBody>
      </p:sp>
      <p:grpSp>
        <p:nvGrpSpPr>
          <p:cNvPr id="623" name="Agrupar"/>
          <p:cNvGrpSpPr/>
          <p:nvPr/>
        </p:nvGrpSpPr>
        <p:grpSpPr>
          <a:xfrm>
            <a:off x="20340637" y="14829510"/>
            <a:ext cx="1300908" cy="446058"/>
            <a:chOff x="0" y="0"/>
            <a:chExt cx="1300907" cy="446057"/>
          </a:xfrm>
        </p:grpSpPr>
        <p:sp>
          <p:nvSpPr>
            <p:cNvPr id="621"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622"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igura"/>
          <p:cNvSpPr/>
          <p:nvPr/>
        </p:nvSpPr>
        <p:spPr>
          <a:xfrm>
            <a:off x="-251810" y="-392082"/>
            <a:ext cx="22590783" cy="16311789"/>
          </a:xfrm>
          <a:custGeom>
            <a:avLst/>
            <a:gdLst/>
            <a:ahLst/>
            <a:cxnLst>
              <a:cxn ang="0">
                <a:pos x="wd2" y="hd2"/>
              </a:cxn>
              <a:cxn ang="5400000">
                <a:pos x="wd2" y="hd2"/>
              </a:cxn>
              <a:cxn ang="10800000">
                <a:pos x="wd2" y="hd2"/>
              </a:cxn>
              <a:cxn ang="16200000">
                <a:pos x="wd2" y="hd2"/>
              </a:cxn>
            </a:cxnLst>
            <a:rect l="0" t="0" r="r" b="b"/>
            <a:pathLst>
              <a:path w="21600" h="21600" extrusionOk="0">
                <a:moveTo>
                  <a:pt x="4826" y="72"/>
                </a:moveTo>
                <a:cubicBezTo>
                  <a:pt x="4666" y="858"/>
                  <a:pt x="4389" y="1591"/>
                  <a:pt x="4014" y="2227"/>
                </a:cubicBezTo>
                <a:cubicBezTo>
                  <a:pt x="3049" y="3866"/>
                  <a:pt x="1542" y="4741"/>
                  <a:pt x="0" y="4560"/>
                </a:cubicBezTo>
                <a:lnTo>
                  <a:pt x="120" y="21600"/>
                </a:lnTo>
                <a:lnTo>
                  <a:pt x="21600" y="21600"/>
                </a:lnTo>
                <a:lnTo>
                  <a:pt x="21600" y="0"/>
                </a:lnTo>
                <a:lnTo>
                  <a:pt x="4826" y="72"/>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a:p>
        </p:txBody>
      </p:sp>
      <p:pic>
        <p:nvPicPr>
          <p:cNvPr id="173" name="logoflavours02.png" descr="logoflavours02.png"/>
          <p:cNvPicPr>
            <a:picLocks noChangeAspect="1"/>
          </p:cNvPicPr>
          <p:nvPr/>
        </p:nvPicPr>
        <p:blipFill>
          <a:blip r:embed="rId2"/>
          <a:stretch>
            <a:fillRect/>
          </a:stretch>
        </p:blipFill>
        <p:spPr>
          <a:xfrm>
            <a:off x="311109" y="602829"/>
            <a:ext cx="2912513" cy="1258593"/>
          </a:xfrm>
          <a:prstGeom prst="rect">
            <a:avLst/>
          </a:prstGeom>
          <a:ln w="12700">
            <a:miter lim="400000"/>
          </a:ln>
        </p:spPr>
      </p:pic>
      <p:sp>
        <p:nvSpPr>
          <p:cNvPr id="175" name="UNITS"/>
          <p:cNvSpPr txBox="1"/>
          <p:nvPr/>
        </p:nvSpPr>
        <p:spPr>
          <a:xfrm>
            <a:off x="1648245" y="3865918"/>
            <a:ext cx="3028885" cy="1482560"/>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rPr dirty="0"/>
              <a:t>UNIDADES</a:t>
            </a:r>
          </a:p>
        </p:txBody>
      </p:sp>
      <p:pic>
        <p:nvPicPr>
          <p:cNvPr id="176" name="Imagen" descr="Imagen"/>
          <p:cNvPicPr>
            <a:picLocks noChangeAspect="1"/>
          </p:cNvPicPr>
          <p:nvPr/>
        </p:nvPicPr>
        <p:blipFill>
          <a:blip r:embed="rId3"/>
          <a:stretch>
            <a:fillRect/>
          </a:stretch>
        </p:blipFill>
        <p:spPr>
          <a:xfrm>
            <a:off x="17804319" y="8313518"/>
            <a:ext cx="2912513" cy="6724144"/>
          </a:xfrm>
          <a:prstGeom prst="rect">
            <a:avLst/>
          </a:prstGeom>
          <a:ln w="12700">
            <a:miter lim="400000"/>
          </a:ln>
        </p:spPr>
      </p:pic>
      <p:sp>
        <p:nvSpPr>
          <p:cNvPr id="177" name="Bocadillo redondo"/>
          <p:cNvSpPr/>
          <p:nvPr/>
        </p:nvSpPr>
        <p:spPr>
          <a:xfrm>
            <a:off x="11963400" y="12360159"/>
            <a:ext cx="5916018" cy="2726830"/>
          </a:xfrm>
          <a:prstGeom prst="wedgeEllipseCallout">
            <a:avLst>
              <a:gd name="adj1" fmla="val 59841"/>
              <a:gd name="adj2" fmla="val -91690"/>
            </a:avLst>
          </a:prstGeom>
          <a:solidFill>
            <a:srgbClr val="FFFFFF"/>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78" name="Let’s Start"/>
          <p:cNvSpPr txBox="1"/>
          <p:nvPr/>
        </p:nvSpPr>
        <p:spPr>
          <a:xfrm>
            <a:off x="12512537" y="13034908"/>
            <a:ext cx="4848854" cy="1308606"/>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lvl1pPr>
              <a:defRPr sz="6200">
                <a:solidFill>
                  <a:schemeClr val="accent1">
                    <a:hueOff val="114395"/>
                    <a:lumOff val="-24975"/>
                  </a:schemeClr>
                </a:solidFill>
                <a:latin typeface="A.C.M.E. Secret Agent"/>
                <a:ea typeface="A.C.M.E. Secret Agent"/>
                <a:cs typeface="A.C.M.E. Secret Agent"/>
                <a:sym typeface="A.C.M.E. Secret Agent"/>
              </a:defRPr>
            </a:lvl1pPr>
          </a:lstStyle>
          <a:p>
            <a:r>
              <a:t>Vamos começar</a:t>
            </a:r>
          </a:p>
        </p:txBody>
      </p:sp>
      <p:sp>
        <p:nvSpPr>
          <p:cNvPr id="2" name="What is entrepreneurship? Entrepreneurship in the rural environment.…">
            <a:extLst>
              <a:ext uri="{FF2B5EF4-FFF2-40B4-BE49-F238E27FC236}">
                <a16:creationId xmlns:a16="http://schemas.microsoft.com/office/drawing/2014/main" id="{5A6E4517-1AC3-BE38-3582-9873C0DD8A00}"/>
              </a:ext>
            </a:extLst>
          </p:cNvPr>
          <p:cNvSpPr txBox="1"/>
          <p:nvPr/>
        </p:nvSpPr>
        <p:spPr>
          <a:xfrm>
            <a:off x="5489930" y="4695198"/>
            <a:ext cx="12108740" cy="5505565"/>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marL="584200" indent="-584200" algn="l" defTabSz="457200">
              <a:spcAft>
                <a:spcPts val="1200"/>
              </a:spcAft>
              <a:buSzPct val="100000"/>
              <a:buAutoNum type="arabicPeriod"/>
              <a:defRPr sz="3300">
                <a:solidFill>
                  <a:schemeClr val="accent4">
                    <a:hueOff val="348544"/>
                    <a:lumOff val="7139"/>
                  </a:schemeClr>
                </a:solidFill>
              </a:defRPr>
            </a:pPr>
            <a:r>
              <a:rPr lang="it-IT" dirty="0">
                <a:solidFill>
                  <a:schemeClr val="bg1"/>
                </a:solidFill>
              </a:rPr>
              <a:t>Definição de marketing</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t>Como criar uma estratégia de marketing digital</a:t>
            </a:r>
            <a:r>
              <a:rPr dirty="0"/>
              <a:t>.</a:t>
            </a:r>
          </a:p>
          <a:p>
            <a:pPr marL="584200" indent="-584200" algn="l" defTabSz="457200">
              <a:spcAft>
                <a:spcPts val="1200"/>
              </a:spcAft>
              <a:buSzPct val="100000"/>
              <a:buAutoNum type="arabicPeriod"/>
              <a:defRPr sz="3300">
                <a:solidFill>
                  <a:srgbClr val="FFFFFF"/>
                </a:solidFill>
              </a:defRPr>
            </a:pPr>
            <a:r>
              <a:rPr lang="en-US" dirty="0" err="1"/>
              <a:t>ações</a:t>
            </a:r>
            <a:r>
              <a:rPr lang="en-US" dirty="0"/>
              <a:t> para ajudar as empresas de turismo a entrar na era digital</a:t>
            </a:r>
            <a:r>
              <a:rPr dirty="0"/>
              <a:t>.</a:t>
            </a:r>
          </a:p>
          <a:p>
            <a:pPr marL="584200" indent="-584200" algn="l" defTabSz="457200">
              <a:spcAft>
                <a:spcPts val="1200"/>
              </a:spcAft>
              <a:buSzPct val="100000"/>
              <a:buAutoNum type="arabicPeriod"/>
              <a:defRPr sz="3300">
                <a:solidFill>
                  <a:srgbClr val="FFFFFF"/>
                </a:solidFill>
              </a:defRPr>
            </a:pPr>
            <a:r>
              <a:rPr lang="en-US" dirty="0"/>
              <a:t>Criação e gestão da reputação online e utilização das redes sociais</a:t>
            </a:r>
            <a:r>
              <a:rPr dirty="0"/>
              <a:t>.</a:t>
            </a:r>
          </a:p>
          <a:p>
            <a:pPr marL="584200" indent="-584200" algn="l" defTabSz="457200">
              <a:spcAft>
                <a:spcPts val="1200"/>
              </a:spcAft>
              <a:buSzPct val="100000"/>
              <a:buAutoNum type="arabicPeriod"/>
              <a:defRPr sz="3300">
                <a:solidFill>
                  <a:srgbClr val="FFFFFF"/>
                </a:solidFill>
              </a:defRPr>
            </a:pPr>
            <a:r>
              <a:rPr lang="en-US" dirty="0"/>
              <a:t>Como é que uma PME de Turismo Alimentar se pode promover como um destino gastronómico no mundo digital</a:t>
            </a:r>
            <a:r>
              <a:rPr dirty="0"/>
              <a:t>.</a:t>
            </a:r>
          </a:p>
          <a:p>
            <a:pPr algn="l" defTabSz="457200">
              <a:spcAft>
                <a:spcPts val="1200"/>
              </a:spcAft>
              <a:buSzPct val="100000"/>
              <a:defRPr sz="3300">
                <a:solidFill>
                  <a:srgbClr val="FFFFFF"/>
                </a:solidFill>
              </a:defRPr>
            </a:pPr>
            <a:r>
              <a:rPr dirty="0"/>
              <a:t>Conclusão</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614"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615" name="UNIT 5…"/>
          <p:cNvSpPr txBox="1"/>
          <p:nvPr/>
        </p:nvSpPr>
        <p:spPr>
          <a:xfrm>
            <a:off x="740130" y="2883294"/>
            <a:ext cx="3043223" cy="2104634"/>
          </a:xfrm>
          <a:prstGeom prst="rect">
            <a:avLst/>
          </a:prstGeom>
          <a:ln w="12700">
            <a:miter lim="400000"/>
          </a:ln>
          <a:extLst>
            <a:ext uri="{C572A759-6A51-4108-AA02-DFA0A04FC94B}">
              <ma14:wrappingTextBoxFlag xmlns=""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l" defTabSz="457200">
              <a:defRPr sz="2100" b="1">
                <a:solidFill>
                  <a:srgbClr val="FFFFFF"/>
                </a:solidFill>
              </a:defRPr>
            </a:pPr>
            <a:r>
              <a:rPr dirty="0"/>
              <a:t>UNIDADE 5</a:t>
            </a:r>
          </a:p>
          <a:p>
            <a:pPr algn="l" defTabSz="457200">
              <a:defRPr sz="2100" b="1">
                <a:solidFill>
                  <a:srgbClr val="FFFFFF"/>
                </a:solidFill>
              </a:defRPr>
            </a:pPr>
            <a:r>
              <a:rPr lang="en-US" dirty="0"/>
              <a:t>Como é que uma PME de Turismo Alimentar se pode promover como um destino gastronómico no mundo digital</a:t>
            </a:r>
            <a:r>
              <a:rPr dirty="0"/>
              <a:t>.</a:t>
            </a:r>
          </a:p>
        </p:txBody>
      </p:sp>
      <p:sp>
        <p:nvSpPr>
          <p:cNvPr id="616" name="1. The concept of Quality…"/>
          <p:cNvSpPr txBox="1"/>
          <p:nvPr/>
        </p:nvSpPr>
        <p:spPr>
          <a:xfrm>
            <a:off x="6193888" y="923241"/>
            <a:ext cx="14622265" cy="14000198"/>
          </a:xfrm>
          <a:prstGeom prst="rect">
            <a:avLst/>
          </a:prstGeom>
          <a:ln w="12700">
            <a:miter lim="400000"/>
          </a:ln>
          <a:extLst>
            <a:ext uri="{C572A759-6A51-4108-AA02-DFA0A04FC94B}">
              <ma14:wrappingTextBoxFlag xmlns=""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algn="just" defTabSz="457200">
              <a:defRPr sz="2600">
                <a:solidFill>
                  <a:schemeClr val="accent1">
                    <a:hueOff val="114395"/>
                    <a:lumOff val="-24975"/>
                  </a:schemeClr>
                </a:solidFill>
              </a:defRPr>
            </a:pPr>
            <a:r>
              <a:rPr lang="en-US" sz="2900" dirty="0"/>
              <a:t>A Organização Mundial do Turismo (OMT) e o seu membro afiliado, o Centro Culinário Basco, criaram as </a:t>
            </a:r>
            <a:r>
              <a:rPr lang="en-US" sz="2900" b="1" dirty="0"/>
              <a:t>"</a:t>
            </a:r>
            <a:r>
              <a:rPr lang="en-US" sz="2900" b="1" dirty="0" err="1"/>
              <a:t>Diretrizes</a:t>
            </a:r>
            <a:r>
              <a:rPr lang="en-US" sz="2900" b="1" dirty="0"/>
              <a:t> para o Desenvolvimento do Turismo Gastronómico", </a:t>
            </a:r>
            <a:r>
              <a:rPr lang="en-US" sz="2900" dirty="0"/>
              <a:t>um Plano Estratégico para o Turismo Gastronómico, seguindo-se uma metodologia clássica, que deve incorporar mecanismos de participação dos agentes relacionados com a atividade, e que compreende basicamente as seguintes </a:t>
            </a:r>
            <a:r>
              <a:rPr lang="en-US" sz="2900" dirty="0" err="1"/>
              <a:t>fases</a:t>
            </a:r>
            <a:r>
              <a:rPr lang="en-US" sz="2900" dirty="0"/>
              <a:t> </a:t>
            </a:r>
            <a:r>
              <a:rPr lang="en-US" sz="2900" dirty="0" err="1"/>
              <a:t>principais</a:t>
            </a:r>
            <a:r>
              <a:rPr lang="en-US" sz="2900" dirty="0"/>
              <a:t>:</a:t>
            </a:r>
          </a:p>
          <a:p>
            <a:pPr algn="just" defTabSz="457200">
              <a:defRPr sz="2600">
                <a:solidFill>
                  <a:schemeClr val="accent1">
                    <a:hueOff val="114395"/>
                    <a:lumOff val="-24975"/>
                  </a:schemeClr>
                </a:solidFill>
              </a:defRPr>
            </a:pPr>
            <a:endParaRPr lang="en-US" sz="2900" dirty="0"/>
          </a:p>
          <a:p>
            <a:pPr algn="just" defTabSz="457200">
              <a:defRPr sz="2600">
                <a:solidFill>
                  <a:schemeClr val="accent1">
                    <a:hueOff val="114395"/>
                    <a:lumOff val="-24975"/>
                  </a:schemeClr>
                </a:solidFill>
              </a:defRPr>
            </a:pPr>
            <a:r>
              <a:rPr lang="en-US" sz="2900" b="1" dirty="0"/>
              <a:t>Fase preliminar</a:t>
            </a:r>
            <a:r>
              <a:rPr lang="en-US" sz="2900" dirty="0"/>
              <a:t>: Lançamento do projeto. Durante esta fase, é definida a equipa de trabalho, o âmbito e a metodologia do projeto, os </a:t>
            </a:r>
            <a:r>
              <a:rPr lang="en-US" sz="2900" dirty="0" err="1"/>
              <a:t>principais</a:t>
            </a:r>
            <a:r>
              <a:rPr lang="en-US" sz="2900" dirty="0"/>
              <a:t> </a:t>
            </a:r>
            <a:r>
              <a:rPr lang="en-US" sz="2900" dirty="0" err="1"/>
              <a:t>objetivos</a:t>
            </a:r>
            <a:r>
              <a:rPr lang="en-US" sz="2900" dirty="0"/>
              <a:t> e o calendário.</a:t>
            </a:r>
          </a:p>
          <a:p>
            <a:pPr algn="just" defTabSz="457200">
              <a:defRPr sz="2600">
                <a:solidFill>
                  <a:schemeClr val="accent1">
                    <a:hueOff val="114395"/>
                    <a:lumOff val="-24975"/>
                  </a:schemeClr>
                </a:solidFill>
              </a:defRPr>
            </a:pPr>
            <a:endParaRPr lang="en-US" sz="2900" dirty="0"/>
          </a:p>
          <a:p>
            <a:pPr algn="just" defTabSz="457200">
              <a:defRPr sz="2600">
                <a:solidFill>
                  <a:schemeClr val="accent1">
                    <a:hueOff val="114395"/>
                    <a:lumOff val="-24975"/>
                  </a:schemeClr>
                </a:solidFill>
              </a:defRPr>
            </a:pPr>
            <a:r>
              <a:rPr lang="en-US" sz="2900" b="1" dirty="0"/>
              <a:t>Fase I</a:t>
            </a:r>
            <a:r>
              <a:rPr lang="en-US" sz="2900" dirty="0"/>
              <a:t>: Análise e diagnóstico da situação. Esta fase centra-se no conhecimento do contexto turístico do destino, da sua situação atual e do potencial da atividade turística relacionada com a gastronomia no território, e na identificação das principais carências e potencialidades. Este diagnóstico identifica as condições favoráveis e desfavoráveis que afectam a atividade turística gastronómica e que deverão ser abordadas durante o processo de planeamento. Para o efeito, serão analisados, entre outros, os </a:t>
            </a:r>
            <a:r>
              <a:rPr lang="en-US" sz="2900" dirty="0" err="1"/>
              <a:t>seguintes</a:t>
            </a:r>
            <a:r>
              <a:rPr lang="en-US" sz="2900" dirty="0"/>
              <a:t> </a:t>
            </a:r>
            <a:r>
              <a:rPr lang="en-US" sz="2900" dirty="0" err="1"/>
              <a:t>aspetos</a:t>
            </a:r>
            <a:r>
              <a:rPr lang="en-US" sz="2900" dirty="0"/>
              <a:t>:</a:t>
            </a:r>
          </a:p>
          <a:p>
            <a:pPr algn="just" defTabSz="457200">
              <a:defRPr sz="2600">
                <a:solidFill>
                  <a:schemeClr val="accent1">
                    <a:hueOff val="114395"/>
                    <a:lumOff val="-24975"/>
                  </a:schemeClr>
                </a:solidFill>
              </a:defRPr>
            </a:pPr>
            <a:endParaRPr lang="en-US" sz="2900" dirty="0"/>
          </a:p>
          <a:p>
            <a:pPr algn="just" defTabSz="457200">
              <a:defRPr sz="2600">
                <a:solidFill>
                  <a:schemeClr val="accent1">
                    <a:hueOff val="114395"/>
                    <a:lumOff val="-24975"/>
                  </a:schemeClr>
                </a:solidFill>
              </a:defRPr>
            </a:pPr>
            <a:r>
              <a:rPr lang="en-US" sz="2900" dirty="0"/>
              <a:t>1. De um ponto de vista interno:</a:t>
            </a:r>
          </a:p>
          <a:p>
            <a:pPr algn="just" defTabSz="457200">
              <a:defRPr sz="2600">
                <a:solidFill>
                  <a:schemeClr val="accent1">
                    <a:hueOff val="114395"/>
                    <a:lumOff val="-24975"/>
                  </a:schemeClr>
                </a:solidFill>
              </a:defRPr>
            </a:pPr>
            <a:r>
              <a:rPr lang="en-US" sz="2900" dirty="0"/>
              <a:t>- O contexto territorial e turístico do produto turístico gastronómico.</a:t>
            </a:r>
          </a:p>
          <a:p>
            <a:pPr algn="just" defTabSz="457200">
              <a:defRPr sz="2600">
                <a:solidFill>
                  <a:schemeClr val="accent1">
                    <a:hueOff val="114395"/>
                    <a:lumOff val="-24975"/>
                  </a:schemeClr>
                </a:solidFill>
              </a:defRPr>
            </a:pPr>
            <a:r>
              <a:rPr lang="en-US" sz="2900" dirty="0"/>
              <a:t>- Inventário e avaliação de todos os recursos gastronómicos.</a:t>
            </a:r>
          </a:p>
          <a:p>
            <a:pPr algn="just" defTabSz="457200">
              <a:defRPr sz="2600">
                <a:solidFill>
                  <a:schemeClr val="accent1">
                    <a:hueOff val="114395"/>
                    <a:lumOff val="-24975"/>
                  </a:schemeClr>
                </a:solidFill>
              </a:defRPr>
            </a:pPr>
            <a:r>
              <a:rPr lang="en-US" sz="2900" dirty="0"/>
              <a:t>- Análise da oferta turística e da sua componente gastronómica.</a:t>
            </a:r>
          </a:p>
          <a:p>
            <a:pPr algn="just" defTabSz="457200">
              <a:defRPr sz="2600">
                <a:solidFill>
                  <a:schemeClr val="accent1">
                    <a:hueOff val="114395"/>
                    <a:lumOff val="-24975"/>
                  </a:schemeClr>
                </a:solidFill>
              </a:defRPr>
            </a:pPr>
            <a:r>
              <a:rPr lang="en-US" sz="2900" dirty="0"/>
              <a:t>- Análise da promoção e comercialização do turismo gastronómico.</a:t>
            </a:r>
          </a:p>
          <a:p>
            <a:pPr algn="just" defTabSz="457200">
              <a:defRPr sz="2600">
                <a:solidFill>
                  <a:schemeClr val="accent1">
                    <a:hueOff val="114395"/>
                    <a:lumOff val="-24975"/>
                  </a:schemeClr>
                </a:solidFill>
              </a:defRPr>
            </a:pPr>
            <a:r>
              <a:rPr lang="en-US" sz="2900" dirty="0"/>
              <a:t>- Identificação dos agentes que fazem parte do modelo de turismo gastronómico.</a:t>
            </a:r>
          </a:p>
          <a:p>
            <a:pPr algn="just" defTabSz="457200">
              <a:defRPr sz="2600">
                <a:solidFill>
                  <a:schemeClr val="accent1">
                    <a:hueOff val="114395"/>
                    <a:lumOff val="-24975"/>
                  </a:schemeClr>
                </a:solidFill>
              </a:defRPr>
            </a:pPr>
            <a:r>
              <a:rPr lang="en-US" sz="2900" dirty="0"/>
              <a:t>- Identificação de quaisquer produtos, locais e espaços de turismo gastronómico que tenham um valor especial ou diferenciado.</a:t>
            </a:r>
          </a:p>
          <a:p>
            <a:pPr algn="just" defTabSz="457200">
              <a:defRPr sz="2600">
                <a:solidFill>
                  <a:schemeClr val="accent1">
                    <a:hueOff val="114395"/>
                    <a:lumOff val="-24975"/>
                  </a:schemeClr>
                </a:solidFill>
              </a:defRPr>
            </a:pPr>
            <a:r>
              <a:rPr lang="en-US" sz="2900" dirty="0"/>
              <a:t>2. Do ponto de vista externo:</a:t>
            </a:r>
          </a:p>
          <a:p>
            <a:pPr algn="just" defTabSz="457200">
              <a:defRPr sz="2600">
                <a:solidFill>
                  <a:schemeClr val="accent1">
                    <a:hueOff val="114395"/>
                    <a:lumOff val="-24975"/>
                  </a:schemeClr>
                </a:solidFill>
              </a:defRPr>
            </a:pPr>
            <a:r>
              <a:rPr lang="en-US" sz="2900" dirty="0"/>
              <a:t>- Análise das tendências (turismo, alimentação, gestão da restauração, turismo gastronómico)</a:t>
            </a:r>
          </a:p>
          <a:p>
            <a:pPr algn="just" defTabSz="457200">
              <a:defRPr sz="2600">
                <a:solidFill>
                  <a:schemeClr val="accent1">
                    <a:hueOff val="114395"/>
                    <a:lumOff val="-24975"/>
                  </a:schemeClr>
                </a:solidFill>
              </a:defRPr>
            </a:pPr>
            <a:r>
              <a:rPr lang="en-US" sz="2900" dirty="0"/>
              <a:t>- Análise da procura real e potencial do turismo gastronómico</a:t>
            </a:r>
          </a:p>
          <a:p>
            <a:pPr algn="just" defTabSz="457200">
              <a:defRPr sz="2600">
                <a:solidFill>
                  <a:schemeClr val="accent1">
                    <a:hueOff val="114395"/>
                    <a:lumOff val="-24975"/>
                  </a:schemeClr>
                </a:solidFill>
              </a:defRPr>
            </a:pPr>
            <a:r>
              <a:rPr lang="en-US" sz="2900" dirty="0"/>
              <a:t>- Análise do posicionamento gastronómico do destino.</a:t>
            </a:r>
          </a:p>
          <a:p>
            <a:pPr algn="just" defTabSz="457200">
              <a:defRPr sz="2600">
                <a:solidFill>
                  <a:schemeClr val="accent1">
                    <a:hueOff val="114395"/>
                    <a:lumOff val="-24975"/>
                  </a:schemeClr>
                </a:solidFill>
              </a:defRPr>
            </a:pPr>
            <a:r>
              <a:rPr lang="en-US" sz="2900" dirty="0"/>
              <a:t>- Análise dos concorrentes.</a:t>
            </a:r>
          </a:p>
        </p:txBody>
      </p:sp>
      <p:grpSp>
        <p:nvGrpSpPr>
          <p:cNvPr id="623" name="Agrupar"/>
          <p:cNvGrpSpPr/>
          <p:nvPr/>
        </p:nvGrpSpPr>
        <p:grpSpPr>
          <a:xfrm>
            <a:off x="20340637" y="14829510"/>
            <a:ext cx="1300908" cy="446058"/>
            <a:chOff x="0" y="0"/>
            <a:chExt cx="1300907" cy="446057"/>
          </a:xfrm>
        </p:grpSpPr>
        <p:sp>
          <p:nvSpPr>
            <p:cNvPr id="621"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622"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Tree>
    <p:extLst>
      <p:ext uri="{BB962C8B-B14F-4D97-AF65-F5344CB8AC3E}">
        <p14:creationId xmlns:p14="http://schemas.microsoft.com/office/powerpoint/2010/main" val="367106571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614"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615" name="UNIT 5…"/>
          <p:cNvSpPr txBox="1"/>
          <p:nvPr/>
        </p:nvSpPr>
        <p:spPr>
          <a:xfrm>
            <a:off x="740130" y="2883294"/>
            <a:ext cx="3043223" cy="2104634"/>
          </a:xfrm>
          <a:prstGeom prst="rect">
            <a:avLst/>
          </a:prstGeom>
          <a:ln w="12700">
            <a:miter lim="400000"/>
          </a:ln>
          <a:extLst>
            <a:ext uri="{C572A759-6A51-4108-AA02-DFA0A04FC94B}">
              <ma14:wrappingTextBoxFlag xmlns=""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5</a:t>
            </a:r>
          </a:p>
          <a:p>
            <a:pPr algn="l" defTabSz="457200">
              <a:defRPr sz="2100" b="1">
                <a:solidFill>
                  <a:srgbClr val="FFFFFF"/>
                </a:solidFill>
              </a:defRPr>
            </a:pPr>
            <a:r>
              <a:rPr lang="en-US" dirty="0"/>
              <a:t>Como é que uma PME de Turismo Alimentar se pode promover como destino gastronómico no mundo digital</a:t>
            </a:r>
            <a:r>
              <a:rPr dirty="0"/>
              <a:t>.</a:t>
            </a:r>
          </a:p>
        </p:txBody>
      </p:sp>
      <p:sp>
        <p:nvSpPr>
          <p:cNvPr id="616" name="1. The concept of Quality…"/>
          <p:cNvSpPr txBox="1"/>
          <p:nvPr/>
        </p:nvSpPr>
        <p:spPr>
          <a:xfrm>
            <a:off x="6115918" y="1918409"/>
            <a:ext cx="14622265" cy="11491819"/>
          </a:xfrm>
          <a:prstGeom prst="rect">
            <a:avLst/>
          </a:prstGeom>
          <a:ln w="12700">
            <a:miter lim="400000"/>
          </a:ln>
          <a:extLst>
            <a:ext uri="{C572A759-6A51-4108-AA02-DFA0A04FC94B}">
              <ma14:wrappingTextBoxFlag xmlns="" xmlns:p14="http://schemas.microsoft.com/office/powerpoint/2010/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457200">
              <a:defRPr sz="2600">
                <a:solidFill>
                  <a:schemeClr val="accent1">
                    <a:hueOff val="114395"/>
                    <a:lumOff val="-24975"/>
                  </a:schemeClr>
                </a:solidFill>
              </a:defRPr>
            </a:pPr>
            <a:r>
              <a:rPr lang="en-US" sz="3200" b="1" dirty="0"/>
              <a:t>Fase II</a:t>
            </a:r>
            <a:r>
              <a:rPr lang="en-US" sz="3200" dirty="0"/>
              <a:t>: Elaboração estratégica do Plano. Baseada na fase preliminar de diagnóstico, esta segunda fase é uma </a:t>
            </a:r>
            <a:r>
              <a:rPr lang="en-US" sz="3200" dirty="0" err="1"/>
              <a:t>fase</a:t>
            </a:r>
            <a:r>
              <a:rPr lang="en-US" sz="3200" dirty="0"/>
              <a:t> </a:t>
            </a:r>
            <a:r>
              <a:rPr lang="en-US" sz="3200" dirty="0" err="1"/>
              <a:t>complexa</a:t>
            </a:r>
            <a:r>
              <a:rPr lang="en-US" sz="3200" dirty="0"/>
              <a:t>, mas fundamental para definir o caminho a seguir para atingir os objectivos. É essencial envolver a participação e o consenso entre todos os agentes, incluindo a comunidade local. Serão feitas recomendações estratégicas sobre o futuro do turismo gastronómico para o destino. Estas devem visualizar o cenário desejado no que diz respeito às áreas de atuação para impulsionar a competitividade do destino, como o destino deve ser projetado nos principais mercados e entre os diferentes públicos-alvo para garantir que o desenvolvimento sustentável e o crescimento do turismo gastronómico beneficiam o território, bem como o sector diretamente envolvido e as comunidades locais.</a:t>
            </a:r>
          </a:p>
          <a:p>
            <a:pPr algn="just" defTabSz="457200">
              <a:defRPr sz="2600">
                <a:solidFill>
                  <a:schemeClr val="accent1">
                    <a:hueOff val="114395"/>
                    <a:lumOff val="-24975"/>
                  </a:schemeClr>
                </a:solidFill>
              </a:defRPr>
            </a:pPr>
            <a:endParaRPr lang="en-US" sz="3200" dirty="0"/>
          </a:p>
          <a:p>
            <a:pPr algn="just" defTabSz="457200">
              <a:defRPr sz="2600">
                <a:solidFill>
                  <a:schemeClr val="accent1">
                    <a:hueOff val="114395"/>
                    <a:lumOff val="-24975"/>
                  </a:schemeClr>
                </a:solidFill>
              </a:defRPr>
            </a:pPr>
            <a:r>
              <a:rPr lang="en-US" sz="3200" b="1" dirty="0"/>
              <a:t>Fase III</a:t>
            </a:r>
            <a:r>
              <a:rPr lang="en-US" sz="3200" dirty="0"/>
              <a:t>: Planeamento operacional. Nesta fase, definem-se os programas e estabelecem-se as prioridades das </a:t>
            </a:r>
            <a:r>
              <a:rPr lang="en-US" sz="3200" dirty="0" err="1"/>
              <a:t>ações</a:t>
            </a:r>
            <a:r>
              <a:rPr lang="en-US" sz="3200" dirty="0"/>
              <a:t> necessárias para avançar na construção do destino gastronómico. Por isso, deve ser elaborado um Plano Operacional de Desenvolvimento e um Plano Operacional de Comercialização para que todo o potencial turístico e gastronómico do território possa ser desenvolvido de forma a beneficiar todas as partes envolvidas.</a:t>
            </a:r>
          </a:p>
          <a:p>
            <a:pPr algn="just" defTabSz="457200">
              <a:defRPr sz="2600">
                <a:solidFill>
                  <a:schemeClr val="accent1">
                    <a:hueOff val="114395"/>
                    <a:lumOff val="-24975"/>
                  </a:schemeClr>
                </a:solidFill>
              </a:defRPr>
            </a:pPr>
            <a:endParaRPr lang="en-US" sz="3200" dirty="0"/>
          </a:p>
          <a:p>
            <a:pPr algn="just" defTabSz="457200">
              <a:defRPr sz="2600">
                <a:solidFill>
                  <a:schemeClr val="accent1">
                    <a:hueOff val="114395"/>
                    <a:lumOff val="-24975"/>
                  </a:schemeClr>
                </a:solidFill>
              </a:defRPr>
            </a:pPr>
            <a:r>
              <a:rPr lang="en-US" sz="3200" b="1" dirty="0"/>
              <a:t>Fase IV</a:t>
            </a:r>
            <a:r>
              <a:rPr lang="en-US" sz="3200" dirty="0"/>
              <a:t>: Comunicação e difusão do Plano. Nesta fase, o Plano será dado a conhecer externamente a todos os intervenientes, no sector, entre os cidadãos e entre os canais de comunicação que podem estabelecer ligações com os potenciais turistas. </a:t>
            </a:r>
          </a:p>
        </p:txBody>
      </p:sp>
      <p:grpSp>
        <p:nvGrpSpPr>
          <p:cNvPr id="623" name="Agrupar"/>
          <p:cNvGrpSpPr/>
          <p:nvPr/>
        </p:nvGrpSpPr>
        <p:grpSpPr>
          <a:xfrm>
            <a:off x="20340637" y="14829510"/>
            <a:ext cx="1300908" cy="446058"/>
            <a:chOff x="0" y="0"/>
            <a:chExt cx="1300907" cy="446057"/>
          </a:xfrm>
        </p:grpSpPr>
        <p:sp>
          <p:nvSpPr>
            <p:cNvPr id="621"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622"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Tree>
    <p:extLst>
      <p:ext uri="{BB962C8B-B14F-4D97-AF65-F5344CB8AC3E}">
        <p14:creationId xmlns:p14="http://schemas.microsoft.com/office/powerpoint/2010/main" val="405282504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QUESTION 1…"/>
          <p:cNvSpPr txBox="1"/>
          <p:nvPr/>
        </p:nvSpPr>
        <p:spPr>
          <a:xfrm>
            <a:off x="6371542" y="3301533"/>
            <a:ext cx="14993716" cy="1175701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numCol="2" spcCol="749685"/>
          <a:lstStyle/>
          <a:p>
            <a:pPr algn="l" defTabSz="457200">
              <a:defRPr b="1">
                <a:solidFill>
                  <a:schemeClr val="accent1">
                    <a:hueOff val="114395"/>
                    <a:lumOff val="-24975"/>
                  </a:schemeClr>
                </a:solidFill>
              </a:defRPr>
            </a:pPr>
            <a:r>
              <a:rPr dirty="0"/>
              <a:t>PERGUNTA 1</a:t>
            </a:r>
          </a:p>
          <a:p>
            <a:pPr algn="l" defTabSz="457200">
              <a:defRPr>
                <a:solidFill>
                  <a:schemeClr val="accent1">
                    <a:hueOff val="114395"/>
                    <a:lumOff val="-24975"/>
                  </a:schemeClr>
                </a:solidFill>
              </a:defRPr>
            </a:pPr>
            <a:r>
              <a:rPr lang="en-US" dirty="0"/>
              <a:t>Embora a alimentação sempre tenha feito parte dos serviços de hospitalidade para os turistas, o turismo culinário só foi enfatizado no </a:t>
            </a:r>
            <a:r>
              <a:rPr lang="en-US"/>
              <a:t>final de:</a:t>
            </a:r>
            <a:endParaRPr lang="en-US" dirty="0"/>
          </a:p>
          <a:p>
            <a:pPr marL="355599" lvl="1" indent="-355599" algn="l" defTabSz="457200">
              <a:buSzPct val="100000"/>
              <a:buAutoNum type="alphaLcParenR"/>
              <a:defRPr>
                <a:solidFill>
                  <a:schemeClr val="accent3">
                    <a:hueOff val="362282"/>
                    <a:satOff val="31803"/>
                    <a:lumOff val="-18242"/>
                  </a:schemeClr>
                </a:solidFill>
              </a:defRPr>
            </a:pPr>
            <a:r>
              <a:rPr lang="en-US" dirty="0"/>
              <a:t>1990s</a:t>
            </a:r>
          </a:p>
          <a:p>
            <a:pPr marL="355599" lvl="1" indent="-355599" algn="l" defTabSz="457200">
              <a:buSzPct val="100000"/>
              <a:buAutoNum type="alphaLcParenR"/>
              <a:defRPr>
                <a:solidFill>
                  <a:schemeClr val="accent3">
                    <a:hueOff val="362282"/>
                    <a:satOff val="31803"/>
                    <a:lumOff val="-18242"/>
                  </a:schemeClr>
                </a:solidFill>
              </a:defRPr>
            </a:pPr>
            <a:r>
              <a:rPr lang="en-US" dirty="0">
                <a:solidFill>
                  <a:schemeClr val="accent1">
                    <a:hueOff val="114395"/>
                    <a:lumOff val="-24975"/>
                  </a:schemeClr>
                </a:solidFill>
              </a:rPr>
              <a:t>1980s</a:t>
            </a:r>
          </a:p>
          <a:p>
            <a:pPr marL="355599" lvl="1" indent="-355599" algn="l" defTabSz="457200">
              <a:buSzPct val="100000"/>
              <a:buAutoNum type="alphaLcParenR"/>
              <a:defRPr>
                <a:solidFill>
                  <a:schemeClr val="accent3">
                    <a:hueOff val="362282"/>
                    <a:satOff val="31803"/>
                    <a:lumOff val="-18242"/>
                  </a:schemeClr>
                </a:solidFill>
              </a:defRPr>
            </a:pPr>
            <a:r>
              <a:rPr lang="en-US" dirty="0">
                <a:solidFill>
                  <a:schemeClr val="accent1">
                    <a:hueOff val="114395"/>
                    <a:lumOff val="-24975"/>
                  </a:schemeClr>
                </a:solidFill>
              </a:rPr>
              <a:t>2000s</a:t>
            </a:r>
          </a:p>
          <a:p>
            <a:pPr marL="355599" lvl="1" indent="-355599" algn="l" defTabSz="457200">
              <a:buSzPct val="100000"/>
              <a:buAutoNum type="alphaLcParenR"/>
              <a:defRPr>
                <a:solidFill>
                  <a:schemeClr val="accent3">
                    <a:hueOff val="362282"/>
                    <a:satOff val="31803"/>
                    <a:lumOff val="-18242"/>
                  </a:schemeClr>
                </a:solidFill>
              </a:defRPr>
            </a:pPr>
            <a:r>
              <a:rPr lang="en-US" dirty="0">
                <a:solidFill>
                  <a:schemeClr val="accent1">
                    <a:hueOff val="114395"/>
                    <a:lumOff val="-24975"/>
                  </a:schemeClr>
                </a:solidFill>
              </a:rPr>
              <a:t>1970s.</a:t>
            </a:r>
            <a:endParaRPr dirty="0">
              <a:solidFill>
                <a:schemeClr val="accent1">
                  <a:hueOff val="114395"/>
                  <a:lumOff val="-24975"/>
                </a:schemeClr>
              </a:solidFill>
            </a:endParaRPr>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2</a:t>
            </a:r>
          </a:p>
          <a:p>
            <a:pPr algn="l" defTabSz="457200">
              <a:defRPr>
                <a:solidFill>
                  <a:schemeClr val="accent1">
                    <a:hueOff val="114395"/>
                    <a:lumOff val="-24975"/>
                  </a:schemeClr>
                </a:solidFill>
              </a:defRPr>
            </a:pPr>
            <a:r>
              <a:rPr lang="en-US" dirty="0"/>
              <a:t>O que é o turismo culinário</a:t>
            </a:r>
            <a:r>
              <a:rPr dirty="0"/>
              <a:t>?</a:t>
            </a:r>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Centra-se na comida como atração para a exploração e como destino</a:t>
            </a:r>
            <a:endParaRPr dirty="0">
              <a:solidFill>
                <a:schemeClr val="accent3">
                  <a:hueOff val="362282"/>
                  <a:satOff val="31803"/>
                  <a:lumOff val="-18242"/>
                </a:schemeClr>
              </a:solidFill>
            </a:endParaRPr>
          </a:p>
          <a:p>
            <a:pPr marL="355599" lvl="1" indent="-355599" algn="l" defTabSz="457200">
              <a:buSzPct val="100000"/>
              <a:buAutoNum type="alphaLcParenR"/>
              <a:defRPr>
                <a:solidFill>
                  <a:schemeClr val="accent3">
                    <a:hueOff val="362282"/>
                    <a:satOff val="31803"/>
                    <a:lumOff val="-18242"/>
                  </a:schemeClr>
                </a:solidFill>
              </a:defRPr>
            </a:pPr>
            <a:r>
              <a:rPr lang="en-US" dirty="0"/>
              <a:t>O seu objetivo é a exploração e o prazer das iguarias locais e a obtenção de experiências culinárias memoráveis</a:t>
            </a:r>
            <a:endParaRPr dirty="0"/>
          </a:p>
          <a:p>
            <a:pPr marL="355599" lvl="1" indent="-355599" algn="l" defTabSz="457200">
              <a:buSzPct val="100000"/>
              <a:buAutoNum type="alphaLcParenR"/>
              <a:defRPr>
                <a:solidFill>
                  <a:schemeClr val="accent1">
                    <a:hueOff val="114395"/>
                    <a:lumOff val="-24975"/>
                  </a:schemeClr>
                </a:solidFill>
              </a:defRPr>
            </a:pPr>
            <a:r>
              <a:rPr lang="en-US" dirty="0"/>
              <a:t>É o tipo de turismo em que os visitantes frequentam aulas de culinária</a:t>
            </a:r>
            <a:endParaRPr dirty="0"/>
          </a:p>
          <a:p>
            <a:pPr marL="355599" lvl="1" indent="-355599" algn="l" defTabSz="457200">
              <a:buSzPct val="100000"/>
              <a:buAutoNum type="alphaLcParenR"/>
              <a:defRPr>
                <a:solidFill>
                  <a:schemeClr val="accent1">
                    <a:hueOff val="114395"/>
                    <a:lumOff val="-24975"/>
                  </a:schemeClr>
                </a:solidFill>
              </a:defRPr>
            </a:pPr>
            <a:r>
              <a:rPr lang="en-US" dirty="0"/>
              <a:t>Nenhuma das anteriores.</a:t>
            </a:r>
            <a:endParaRPr dirty="0"/>
          </a:p>
          <a:p>
            <a:pPr algn="l" defTabSz="457200">
              <a:defRPr b="1">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3</a:t>
            </a:r>
          </a:p>
          <a:p>
            <a:pPr algn="l" defTabSz="457200">
              <a:defRPr>
                <a:solidFill>
                  <a:schemeClr val="accent1">
                    <a:hueOff val="114395"/>
                    <a:lumOff val="-24975"/>
                  </a:schemeClr>
                </a:solidFill>
              </a:defRPr>
            </a:pPr>
            <a:r>
              <a:rPr lang="en-US" dirty="0"/>
              <a:t>Quais são os outros termos utilizados para designar o turismo culinário</a:t>
            </a:r>
            <a:r>
              <a:rPr dirty="0"/>
              <a:t>?</a:t>
            </a:r>
          </a:p>
          <a:p>
            <a:pPr marL="426719" indent="-426719" algn="l" defTabSz="457200">
              <a:buSzPct val="100000"/>
              <a:buFontTx/>
              <a:buAutoNum type="alphaLcParenR"/>
              <a:defRPr>
                <a:solidFill>
                  <a:schemeClr val="accent1">
                    <a:hueOff val="114395"/>
                    <a:lumOff val="-24975"/>
                  </a:schemeClr>
                </a:solidFill>
              </a:defRPr>
            </a:pPr>
            <a:r>
              <a:rPr lang="en-US" dirty="0">
                <a:solidFill>
                  <a:schemeClr val="accent3">
                    <a:hueOff val="362282"/>
                    <a:satOff val="31803"/>
                    <a:lumOff val="-18242"/>
                  </a:schemeClr>
                </a:solidFill>
              </a:rPr>
              <a:t> Turismo gourmet</a:t>
            </a:r>
            <a:endParaRPr dirty="0">
              <a:solidFill>
                <a:schemeClr val="accent3">
                  <a:hueOff val="362282"/>
                  <a:satOff val="31803"/>
                  <a:lumOff val="-18242"/>
                </a:schemeClr>
              </a:solidFill>
            </a:endParaRPr>
          </a:p>
          <a:p>
            <a:pPr marL="426719" indent="-426719" algn="l" defTabSz="457200">
              <a:buSzPct val="100000"/>
              <a:buFontTx/>
              <a:buAutoNum type="alphaLcParenR"/>
              <a:defRPr>
                <a:solidFill>
                  <a:schemeClr val="accent1">
                    <a:hueOff val="114395"/>
                    <a:lumOff val="-24975"/>
                  </a:schemeClr>
                </a:solidFill>
              </a:defRPr>
            </a:pPr>
            <a:r>
              <a:rPr lang="en-US" dirty="0">
                <a:solidFill>
                  <a:schemeClr val="accent1">
                    <a:hueOff val="114395"/>
                    <a:lumOff val="-24975"/>
                  </a:schemeClr>
                </a:solidFill>
              </a:rPr>
              <a:t> Turismo gastronómico</a:t>
            </a:r>
            <a:endParaRPr dirty="0">
              <a:solidFill>
                <a:schemeClr val="accent1">
                  <a:hueOff val="114395"/>
                  <a:lumOff val="-24975"/>
                </a:schemeClr>
              </a:solidFill>
            </a:endParaRPr>
          </a:p>
          <a:p>
            <a:pPr marL="426719" indent="-42671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 Turismo gastronómico</a:t>
            </a:r>
            <a:endParaRPr dirty="0">
              <a:solidFill>
                <a:schemeClr val="accent3">
                  <a:hueOff val="362282"/>
                  <a:satOff val="31803"/>
                  <a:lumOff val="-18242"/>
                </a:schemeClr>
              </a:solidFill>
            </a:endParaRPr>
          </a:p>
          <a:p>
            <a:pPr marL="426719" indent="-426719" algn="l" defTabSz="457200">
              <a:buSzPct val="100000"/>
              <a:buAutoNum type="alphaLcParenR"/>
              <a:defRPr>
                <a:solidFill>
                  <a:schemeClr val="accent1">
                    <a:hueOff val="114395"/>
                    <a:lumOff val="-24975"/>
                  </a:schemeClr>
                </a:solidFill>
              </a:defRPr>
            </a:pPr>
            <a:r>
              <a:rPr lang="en-US" dirty="0"/>
              <a:t> Todas as anteriores.</a:t>
            </a:r>
            <a:endParaRPr dirty="0"/>
          </a:p>
          <a:p>
            <a:pPr algn="l" defTabSz="457200">
              <a:defRPr>
                <a:solidFill>
                  <a:schemeClr val="accent3">
                    <a:hueOff val="362282"/>
                    <a:satOff val="31803"/>
                    <a:lumOff val="-18242"/>
                  </a:schemeClr>
                </a:solidFill>
              </a:defRPr>
            </a:pPr>
            <a:endParaRPr dirty="0"/>
          </a:p>
          <a:p>
            <a:pPr algn="l" defTabSz="457200">
              <a:defRPr b="1">
                <a:solidFill>
                  <a:schemeClr val="accent1">
                    <a:hueOff val="114395"/>
                    <a:lumOff val="-24975"/>
                  </a:schemeClr>
                </a:solidFill>
              </a:defRPr>
            </a:pPr>
            <a:endParaRPr lang="en-US" dirty="0"/>
          </a:p>
          <a:p>
            <a:pPr algn="l" defTabSz="457200">
              <a:defRPr b="1">
                <a:solidFill>
                  <a:schemeClr val="accent1">
                    <a:hueOff val="114395"/>
                    <a:lumOff val="-24975"/>
                  </a:schemeClr>
                </a:solidFill>
              </a:defRPr>
            </a:pPr>
            <a:endParaRPr lang="en-US" dirty="0"/>
          </a:p>
          <a:p>
            <a:pPr algn="l" defTabSz="457200">
              <a:defRPr b="1">
                <a:solidFill>
                  <a:schemeClr val="accent1">
                    <a:hueOff val="114395"/>
                    <a:lumOff val="-24975"/>
                  </a:schemeClr>
                </a:solidFill>
              </a:defRPr>
            </a:pPr>
            <a:endParaRPr lang="en-US" dirty="0"/>
          </a:p>
          <a:p>
            <a:pPr algn="l" defTabSz="457200">
              <a:defRPr b="1">
                <a:solidFill>
                  <a:schemeClr val="accent1">
                    <a:hueOff val="114395"/>
                    <a:lumOff val="-24975"/>
                  </a:schemeClr>
                </a:solidFill>
              </a:defRPr>
            </a:pPr>
            <a:r>
              <a:rPr dirty="0"/>
              <a:t>PERGUNTA 4</a:t>
            </a:r>
          </a:p>
          <a:p>
            <a:pPr algn="l" defTabSz="457200">
              <a:defRPr>
                <a:solidFill>
                  <a:schemeClr val="accent1">
                    <a:hueOff val="114395"/>
                    <a:lumOff val="-24975"/>
                  </a:schemeClr>
                </a:solidFill>
              </a:defRPr>
            </a:pPr>
            <a:r>
              <a:rPr lang="en-US" dirty="0"/>
              <a:t>Quantos são os níveis de interesse turístico</a:t>
            </a:r>
            <a:r>
              <a:rPr dirty="0"/>
              <a:t>?</a:t>
            </a:r>
          </a:p>
          <a:p>
            <a:pPr marL="457200" indent="-457200" algn="l" defTabSz="457200">
              <a:buAutoNum type="alphaLcParenR"/>
              <a:defRPr sz="2200">
                <a:solidFill>
                  <a:schemeClr val="accent1">
                    <a:hueOff val="114395"/>
                    <a:lumOff val="-24975"/>
                  </a:schemeClr>
                </a:solidFill>
              </a:defRPr>
            </a:pPr>
            <a:r>
              <a:rPr lang="en-US" dirty="0"/>
              <a:t>2</a:t>
            </a:r>
          </a:p>
          <a:p>
            <a:pPr marL="457200" indent="-457200" algn="l" defTabSz="457200">
              <a:buAutoNum type="alphaLcParenR"/>
              <a:defRPr sz="2200">
                <a:solidFill>
                  <a:schemeClr val="accent1">
                    <a:hueOff val="114395"/>
                    <a:lumOff val="-24975"/>
                  </a:schemeClr>
                </a:solidFill>
              </a:defRPr>
            </a:pPr>
            <a:r>
              <a:rPr lang="en-US" dirty="0">
                <a:solidFill>
                  <a:schemeClr val="accent3">
                    <a:hueOff val="362282"/>
                    <a:satOff val="31803"/>
                    <a:lumOff val="-18242"/>
                  </a:schemeClr>
                </a:solidFill>
              </a:rPr>
              <a:t>4</a:t>
            </a:r>
          </a:p>
          <a:p>
            <a:pPr marL="457200" indent="-457200" algn="l" defTabSz="457200">
              <a:buAutoNum type="alphaLcParenR"/>
              <a:defRPr sz="2200">
                <a:solidFill>
                  <a:schemeClr val="accent1">
                    <a:hueOff val="114395"/>
                    <a:lumOff val="-24975"/>
                  </a:schemeClr>
                </a:solidFill>
              </a:defRPr>
            </a:pPr>
            <a:r>
              <a:rPr lang="en-US" dirty="0"/>
              <a:t>5</a:t>
            </a:r>
          </a:p>
          <a:p>
            <a:pPr marL="457200" indent="-457200" algn="l" defTabSz="457200">
              <a:buAutoNum type="alphaLcParenR"/>
              <a:defRPr sz="2200">
                <a:solidFill>
                  <a:schemeClr val="accent1">
                    <a:hueOff val="114395"/>
                    <a:lumOff val="-24975"/>
                  </a:schemeClr>
                </a:solidFill>
              </a:defRPr>
            </a:pPr>
            <a:r>
              <a:rPr lang="en-US" dirty="0"/>
              <a:t>3</a:t>
            </a:r>
          </a:p>
          <a:p>
            <a:pPr algn="l" defTabSz="457200">
              <a:defRPr sz="2200">
                <a:solidFill>
                  <a:schemeClr val="accent1">
                    <a:hueOff val="114395"/>
                    <a:lumOff val="-24975"/>
                  </a:schemeClr>
                </a:solidFill>
              </a:defRPr>
            </a:pPr>
            <a:endParaRPr dirty="0"/>
          </a:p>
        </p:txBody>
      </p:sp>
      <p:sp>
        <p:nvSpPr>
          <p:cNvPr id="738"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739"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741" name="Unit 5…"/>
          <p:cNvSpPr txBox="1"/>
          <p:nvPr/>
        </p:nvSpPr>
        <p:spPr>
          <a:xfrm>
            <a:off x="8715136" y="1095099"/>
            <a:ext cx="8858727" cy="187380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p>
            <a:pPr defTabSz="738187">
              <a:defRPr sz="3200">
                <a:solidFill>
                  <a:schemeClr val="accent1">
                    <a:hueOff val="114395"/>
                    <a:lumOff val="-24975"/>
                  </a:schemeClr>
                </a:solidFill>
                <a:latin typeface="Helvetica"/>
                <a:ea typeface="Helvetica"/>
                <a:cs typeface="Helvetica"/>
                <a:sym typeface="Helvetica"/>
              </a:defRPr>
            </a:pPr>
            <a:r>
              <a:rPr dirty="0" err="1"/>
              <a:t>Unidade</a:t>
            </a:r>
            <a:r>
              <a:rPr dirty="0"/>
              <a:t> 5</a:t>
            </a:r>
          </a:p>
          <a:p>
            <a:pPr defTabSz="738187">
              <a:defRPr sz="5000">
                <a:solidFill>
                  <a:schemeClr val="accent1">
                    <a:hueOff val="114395"/>
                    <a:lumOff val="-24975"/>
                  </a:schemeClr>
                </a:solidFill>
                <a:latin typeface="A.C.M.E. Secret Agent"/>
                <a:ea typeface="A.C.M.E. Secret Agent"/>
                <a:cs typeface="A.C.M.E. Secret Agent"/>
                <a:sym typeface="A.C.M.E. Secret Agent"/>
              </a:defRPr>
            </a:pPr>
            <a:r>
              <a:rPr dirty="0" err="1"/>
              <a:t>Perguntas</a:t>
            </a:r>
            <a:r>
              <a:rPr dirty="0"/>
              <a:t> de </a:t>
            </a:r>
            <a:r>
              <a:rPr lang="en-GB" dirty="0" err="1"/>
              <a:t>correção</a:t>
            </a:r>
            <a:r>
              <a:rPr lang="en-GB" dirty="0"/>
              <a:t> </a:t>
            </a:r>
            <a:r>
              <a:rPr lang="en-GB" dirty="0" err="1"/>
              <a:t>autónoma</a:t>
            </a:r>
            <a:endParaRPr dirty="0"/>
          </a:p>
          <a:p>
            <a:pPr defTabSz="738187">
              <a:defRPr sz="2900">
                <a:solidFill>
                  <a:schemeClr val="accent1">
                    <a:hueOff val="114395"/>
                    <a:lumOff val="-24975"/>
                  </a:schemeClr>
                </a:solidFill>
                <a:latin typeface="Helvetica"/>
                <a:ea typeface="Helvetica"/>
                <a:cs typeface="Helvetica"/>
                <a:sym typeface="Helvetica"/>
              </a:defRPr>
            </a:pPr>
            <a:r>
              <a:rPr lang="pt-PT" dirty="0"/>
              <a:t>I</a:t>
            </a:r>
            <a:r>
              <a:rPr dirty="0" err="1"/>
              <a:t>ndique</a:t>
            </a:r>
            <a:r>
              <a:rPr dirty="0"/>
              <a:t> a </a:t>
            </a:r>
            <a:r>
              <a:rPr dirty="0" err="1"/>
              <a:t>resposta</a:t>
            </a:r>
            <a:r>
              <a:rPr dirty="0"/>
              <a:t> </a:t>
            </a:r>
            <a:r>
              <a:rPr lang="en-GB" dirty="0" err="1"/>
              <a:t>correta</a:t>
            </a:r>
            <a:endParaRPr dirty="0"/>
          </a:p>
        </p:txBody>
      </p:sp>
      <p:grpSp>
        <p:nvGrpSpPr>
          <p:cNvPr id="744" name="Agrupar"/>
          <p:cNvGrpSpPr/>
          <p:nvPr/>
        </p:nvGrpSpPr>
        <p:grpSpPr>
          <a:xfrm>
            <a:off x="20340637" y="14829510"/>
            <a:ext cx="1300908" cy="446058"/>
            <a:chOff x="0" y="0"/>
            <a:chExt cx="1300907" cy="446057"/>
          </a:xfrm>
        </p:grpSpPr>
        <p:sp>
          <p:nvSpPr>
            <p:cNvPr id="742"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743"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5…">
            <a:extLst>
              <a:ext uri="{FF2B5EF4-FFF2-40B4-BE49-F238E27FC236}">
                <a16:creationId xmlns:a16="http://schemas.microsoft.com/office/drawing/2014/main" id="{76F5143E-35AC-D30E-7A82-A5562FF2698E}"/>
              </a:ext>
            </a:extLst>
          </p:cNvPr>
          <p:cNvSpPr txBox="1"/>
          <p:nvPr/>
        </p:nvSpPr>
        <p:spPr>
          <a:xfrm>
            <a:off x="740130" y="2883294"/>
            <a:ext cx="3043223" cy="210463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5</a:t>
            </a:r>
          </a:p>
          <a:p>
            <a:pPr algn="l" defTabSz="457200">
              <a:defRPr sz="2100" b="1">
                <a:solidFill>
                  <a:srgbClr val="FFFFFF"/>
                </a:solidFill>
              </a:defRPr>
            </a:pPr>
            <a:r>
              <a:rPr lang="en-US" dirty="0"/>
              <a:t>Como é que uma PME de Turismo Alimentar se pode promover como destino gastronómico no mundo digital</a:t>
            </a:r>
            <a:r>
              <a:rPr dirty="0"/>
              <a:t>.</a:t>
            </a:r>
          </a:p>
        </p:txBody>
      </p:sp>
      <p:sp>
        <p:nvSpPr>
          <p:cNvPr id="10" name="Rectángulo redondeado">
            <a:extLst>
              <a:ext uri="{FF2B5EF4-FFF2-40B4-BE49-F238E27FC236}">
                <a16:creationId xmlns:a16="http://schemas.microsoft.com/office/drawing/2014/main" id="{715AC17E-8C2E-BFB4-3970-910DBC072C04}"/>
              </a:ext>
            </a:extLst>
          </p:cNvPr>
          <p:cNvSpPr/>
          <p:nvPr/>
        </p:nvSpPr>
        <p:spPr>
          <a:xfrm>
            <a:off x="14323646" y="11604259"/>
            <a:ext cx="7246935" cy="2774591"/>
          </a:xfrm>
          <a:prstGeom prst="roundRect">
            <a:avLst>
              <a:gd name="adj" fmla="val 9616"/>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11" name="LINKS OF INTEREST">
            <a:extLst>
              <a:ext uri="{FF2B5EF4-FFF2-40B4-BE49-F238E27FC236}">
                <a16:creationId xmlns:a16="http://schemas.microsoft.com/office/drawing/2014/main" id="{9AD3CBD0-0410-6B69-F176-A2E0D4E27AB9}"/>
              </a:ext>
            </a:extLst>
          </p:cNvPr>
          <p:cNvSpPr txBox="1"/>
          <p:nvPr/>
        </p:nvSpPr>
        <p:spPr>
          <a:xfrm>
            <a:off x="14654975" y="11876986"/>
            <a:ext cx="2983320" cy="111974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lnSpc>
                <a:spcPts val="6100"/>
              </a:lnSpc>
              <a:defRPr sz="3100" b="1">
                <a:solidFill>
                  <a:schemeClr val="accent1">
                    <a:hueOff val="114395"/>
                    <a:lumOff val="-24975"/>
                  </a:schemeClr>
                </a:solidFill>
              </a:defRPr>
            </a:lvl1pPr>
          </a:lstStyle>
          <a:p>
            <a:pPr>
              <a:lnSpc>
                <a:spcPct val="100000"/>
              </a:lnSpc>
            </a:pPr>
            <a:r>
              <a:rPr dirty="0"/>
              <a:t>LIGAÇÕES DE INTERESSE</a:t>
            </a:r>
          </a:p>
        </p:txBody>
      </p:sp>
      <p:sp>
        <p:nvSpPr>
          <p:cNvPr id="12" name="Encendido">
            <a:extLst>
              <a:ext uri="{FF2B5EF4-FFF2-40B4-BE49-F238E27FC236}">
                <a16:creationId xmlns:a16="http://schemas.microsoft.com/office/drawing/2014/main" id="{AEFBC252-3680-F2C2-8337-DA2E5E3C7469}"/>
              </a:ext>
            </a:extLst>
          </p:cNvPr>
          <p:cNvSpPr/>
          <p:nvPr/>
        </p:nvSpPr>
        <p:spPr>
          <a:xfrm>
            <a:off x="15228775" y="12973146"/>
            <a:ext cx="1001797" cy="1042359"/>
          </a:xfrm>
          <a:custGeom>
            <a:avLst/>
            <a:gdLst/>
            <a:ahLst/>
            <a:cxnLst>
              <a:cxn ang="0">
                <a:pos x="wd2" y="hd2"/>
              </a:cxn>
              <a:cxn ang="5400000">
                <a:pos x="wd2" y="hd2"/>
              </a:cxn>
              <a:cxn ang="10800000">
                <a:pos x="wd2" y="hd2"/>
              </a:cxn>
              <a:cxn ang="16200000">
                <a:pos x="wd2" y="hd2"/>
              </a:cxn>
            </a:cxnLst>
            <a:rect l="0" t="0" r="r" b="b"/>
            <a:pathLst>
              <a:path w="21594" h="21600" extrusionOk="0">
                <a:moveTo>
                  <a:pt x="10797" y="0"/>
                </a:moveTo>
                <a:cubicBezTo>
                  <a:pt x="9878" y="0"/>
                  <a:pt x="9133" y="716"/>
                  <a:pt x="9133" y="1600"/>
                </a:cubicBezTo>
                <a:lnTo>
                  <a:pt x="9133" y="10222"/>
                </a:lnTo>
                <a:cubicBezTo>
                  <a:pt x="9133" y="11106"/>
                  <a:pt x="9878" y="11822"/>
                  <a:pt x="10797" y="11822"/>
                </a:cubicBezTo>
                <a:cubicBezTo>
                  <a:pt x="11717" y="11822"/>
                  <a:pt x="12461" y="11106"/>
                  <a:pt x="12461" y="10222"/>
                </a:cubicBezTo>
                <a:lnTo>
                  <a:pt x="12461" y="1600"/>
                </a:lnTo>
                <a:cubicBezTo>
                  <a:pt x="12461" y="716"/>
                  <a:pt x="11717" y="0"/>
                  <a:pt x="10797" y="0"/>
                </a:cubicBezTo>
                <a:close/>
                <a:moveTo>
                  <a:pt x="4155" y="3552"/>
                </a:moveTo>
                <a:cubicBezTo>
                  <a:pt x="3730" y="3561"/>
                  <a:pt x="3308" y="3725"/>
                  <a:pt x="2990" y="4045"/>
                </a:cubicBezTo>
                <a:cubicBezTo>
                  <a:pt x="1061" y="5987"/>
                  <a:pt x="0" y="8536"/>
                  <a:pt x="0" y="11220"/>
                </a:cubicBezTo>
                <a:cubicBezTo>
                  <a:pt x="0" y="16941"/>
                  <a:pt x="4840" y="21600"/>
                  <a:pt x="10797" y="21600"/>
                </a:cubicBezTo>
                <a:cubicBezTo>
                  <a:pt x="16754" y="21600"/>
                  <a:pt x="21600" y="16941"/>
                  <a:pt x="21594" y="11220"/>
                </a:cubicBezTo>
                <a:cubicBezTo>
                  <a:pt x="21594" y="8536"/>
                  <a:pt x="20534" y="5987"/>
                  <a:pt x="18605" y="4045"/>
                </a:cubicBezTo>
                <a:cubicBezTo>
                  <a:pt x="17973" y="3411"/>
                  <a:pt x="16917" y="3383"/>
                  <a:pt x="16251" y="3996"/>
                </a:cubicBezTo>
                <a:cubicBezTo>
                  <a:pt x="15591" y="4603"/>
                  <a:pt x="15565" y="5618"/>
                  <a:pt x="16202" y="6258"/>
                </a:cubicBezTo>
                <a:cubicBezTo>
                  <a:pt x="17539" y="7603"/>
                  <a:pt x="18271" y="9360"/>
                  <a:pt x="18271" y="11220"/>
                </a:cubicBezTo>
                <a:cubicBezTo>
                  <a:pt x="18271" y="15179"/>
                  <a:pt x="14910" y="18401"/>
                  <a:pt x="10792" y="18401"/>
                </a:cubicBezTo>
                <a:cubicBezTo>
                  <a:pt x="6674" y="18401"/>
                  <a:pt x="3323" y="15179"/>
                  <a:pt x="3323" y="11220"/>
                </a:cubicBezTo>
                <a:cubicBezTo>
                  <a:pt x="3323" y="9360"/>
                  <a:pt x="4056" y="7598"/>
                  <a:pt x="5392" y="6258"/>
                </a:cubicBezTo>
                <a:cubicBezTo>
                  <a:pt x="6030" y="5618"/>
                  <a:pt x="6009" y="4609"/>
                  <a:pt x="5343" y="3996"/>
                </a:cubicBezTo>
                <a:cubicBezTo>
                  <a:pt x="5010" y="3690"/>
                  <a:pt x="4580" y="3543"/>
                  <a:pt x="4155" y="3552"/>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3" name="TextBox 2">
            <a:extLst>
              <a:ext uri="{FF2B5EF4-FFF2-40B4-BE49-F238E27FC236}">
                <a16:creationId xmlns:a16="http://schemas.microsoft.com/office/drawing/2014/main" id="{A09613A9-E272-73E6-4F89-2A72EE41F2F9}"/>
              </a:ext>
            </a:extLst>
          </p:cNvPr>
          <p:cNvSpPr txBox="1"/>
          <p:nvPr/>
        </p:nvSpPr>
        <p:spPr>
          <a:xfrm>
            <a:off x="17638295" y="12124761"/>
            <a:ext cx="3405245" cy="16429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p>
            <a:pPr marL="0" marR="0" indent="0" algn="ctr" defTabSz="2799574" rtl="0" fontAlgn="auto" latinLnBrk="0" hangingPunct="0">
              <a:lnSpc>
                <a:spcPct val="100000"/>
              </a:lnSpc>
              <a:spcBef>
                <a:spcPts val="0"/>
              </a:spcBef>
              <a:spcAft>
                <a:spcPts val="0"/>
              </a:spcAft>
              <a:buClrTx/>
              <a:buSzTx/>
              <a:buFontTx/>
              <a:buNone/>
              <a:tabLst/>
            </a:pPr>
            <a:r>
              <a:rPr kumimoji="0" lang="it-IT" sz="2400" b="1" i="0" u="none" strike="noStrike" cap="none" spc="0" normalizeH="0" baseline="0" dirty="0">
                <a:ln>
                  <a:noFill/>
                </a:ln>
                <a:solidFill>
                  <a:srgbClr val="5E5E5E"/>
                </a:solidFill>
                <a:effectLst/>
                <a:uFillTx/>
                <a:latin typeface="+mn-lt"/>
                <a:ea typeface="+mn-ea"/>
                <a:cs typeface="+mn-cs"/>
                <a:sym typeface="Helvetica Neue"/>
                <a:hlinkClick r:id="rId3"/>
              </a:rPr>
              <a:t>Desenvolvimento de um destino turístico gastronómico sustentável</a:t>
            </a:r>
            <a:endParaRPr kumimoji="0" lang="el-GR" sz="2400" b="1" i="0" u="none" strike="noStrike" cap="none" spc="0" normalizeH="0" baseline="0" dirty="0">
              <a:ln>
                <a:noFill/>
              </a:ln>
              <a:solidFill>
                <a:srgbClr val="5E5E5E"/>
              </a:solidFill>
              <a:effectLst/>
              <a:uFillTx/>
              <a:latin typeface="+mn-lt"/>
              <a:ea typeface="+mn-ea"/>
              <a:cs typeface="+mn-cs"/>
              <a:sym typeface="Helvetica Neue"/>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igura"/>
          <p:cNvSpPr/>
          <p:nvPr/>
        </p:nvSpPr>
        <p:spPr>
          <a:xfrm>
            <a:off x="-251810" y="-392082"/>
            <a:ext cx="22590783" cy="16311789"/>
          </a:xfrm>
          <a:custGeom>
            <a:avLst/>
            <a:gdLst/>
            <a:ahLst/>
            <a:cxnLst>
              <a:cxn ang="0">
                <a:pos x="wd2" y="hd2"/>
              </a:cxn>
              <a:cxn ang="5400000">
                <a:pos x="wd2" y="hd2"/>
              </a:cxn>
              <a:cxn ang="10800000">
                <a:pos x="wd2" y="hd2"/>
              </a:cxn>
              <a:cxn ang="16200000">
                <a:pos x="wd2" y="hd2"/>
              </a:cxn>
            </a:cxnLst>
            <a:rect l="0" t="0" r="r" b="b"/>
            <a:pathLst>
              <a:path w="21600" h="21600" extrusionOk="0">
                <a:moveTo>
                  <a:pt x="4826" y="72"/>
                </a:moveTo>
                <a:cubicBezTo>
                  <a:pt x="4666" y="858"/>
                  <a:pt x="4389" y="1591"/>
                  <a:pt x="4014" y="2227"/>
                </a:cubicBezTo>
                <a:cubicBezTo>
                  <a:pt x="3049" y="3866"/>
                  <a:pt x="1542" y="4741"/>
                  <a:pt x="0" y="4560"/>
                </a:cubicBezTo>
                <a:lnTo>
                  <a:pt x="120" y="21600"/>
                </a:lnTo>
                <a:lnTo>
                  <a:pt x="21600" y="21600"/>
                </a:lnTo>
                <a:lnTo>
                  <a:pt x="21600" y="0"/>
                </a:lnTo>
                <a:lnTo>
                  <a:pt x="4826" y="72"/>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a:p>
        </p:txBody>
      </p:sp>
      <p:pic>
        <p:nvPicPr>
          <p:cNvPr id="173" name="logoflavours02.png" descr="logoflavours02.png"/>
          <p:cNvPicPr>
            <a:picLocks noChangeAspect="1"/>
          </p:cNvPicPr>
          <p:nvPr/>
        </p:nvPicPr>
        <p:blipFill>
          <a:blip r:embed="rId2"/>
          <a:stretch>
            <a:fillRect/>
          </a:stretch>
        </p:blipFill>
        <p:spPr>
          <a:xfrm>
            <a:off x="311109" y="602829"/>
            <a:ext cx="2912513" cy="1258593"/>
          </a:xfrm>
          <a:prstGeom prst="rect">
            <a:avLst/>
          </a:prstGeom>
          <a:ln w="12700">
            <a:miter lim="400000"/>
          </a:ln>
        </p:spPr>
      </p:pic>
      <p:sp>
        <p:nvSpPr>
          <p:cNvPr id="175" name="UNITS"/>
          <p:cNvSpPr txBox="1"/>
          <p:nvPr/>
        </p:nvSpPr>
        <p:spPr>
          <a:xfrm>
            <a:off x="1648245" y="3865918"/>
            <a:ext cx="3028885" cy="1482560"/>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rPr dirty="0"/>
              <a:t>UNIDADES</a:t>
            </a:r>
          </a:p>
        </p:txBody>
      </p:sp>
      <p:sp>
        <p:nvSpPr>
          <p:cNvPr id="178" name="Let’s Start"/>
          <p:cNvSpPr txBox="1"/>
          <p:nvPr/>
        </p:nvSpPr>
        <p:spPr>
          <a:xfrm>
            <a:off x="12512537" y="13034908"/>
            <a:ext cx="4848854" cy="1308606"/>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82020" tIns="82020" rIns="82020" bIns="82020" anchor="ctr">
            <a:spAutoFit/>
          </a:bodyPr>
          <a:lstStyle>
            <a:lvl1pPr>
              <a:defRPr sz="6200">
                <a:solidFill>
                  <a:schemeClr val="accent1">
                    <a:hueOff val="114395"/>
                    <a:lumOff val="-24975"/>
                  </a:schemeClr>
                </a:solidFill>
                <a:latin typeface="A.C.M.E. Secret Agent"/>
                <a:ea typeface="A.C.M.E. Secret Agent"/>
                <a:cs typeface="A.C.M.E. Secret Agent"/>
                <a:sym typeface="A.C.M.E. Secret Agent"/>
              </a:defRPr>
            </a:lvl1pPr>
          </a:lstStyle>
          <a:p>
            <a:r>
              <a:t>Vamos começar</a:t>
            </a:r>
          </a:p>
        </p:txBody>
      </p:sp>
      <p:sp>
        <p:nvSpPr>
          <p:cNvPr id="2" name="What is entrepreneurship? Entrepreneurship in the rural environment.…">
            <a:extLst>
              <a:ext uri="{FF2B5EF4-FFF2-40B4-BE49-F238E27FC236}">
                <a16:creationId xmlns:a16="http://schemas.microsoft.com/office/drawing/2014/main" id="{5A6E4517-1AC3-BE38-3582-9873C0DD8A00}"/>
              </a:ext>
            </a:extLst>
          </p:cNvPr>
          <p:cNvSpPr txBox="1"/>
          <p:nvPr/>
        </p:nvSpPr>
        <p:spPr>
          <a:xfrm>
            <a:off x="5489930" y="4695198"/>
            <a:ext cx="12108740" cy="5505565"/>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marL="584200" indent="-584200" algn="l" defTabSz="457200">
              <a:spcAft>
                <a:spcPts val="1200"/>
              </a:spcAft>
              <a:buSzPct val="100000"/>
              <a:buAutoNum type="arabicPeriod"/>
              <a:defRPr sz="3300">
                <a:solidFill>
                  <a:schemeClr val="accent4">
                    <a:hueOff val="348544"/>
                    <a:lumOff val="7139"/>
                  </a:schemeClr>
                </a:solidFill>
              </a:defRPr>
            </a:pPr>
            <a:r>
              <a:rPr lang="it-IT" dirty="0">
                <a:solidFill>
                  <a:schemeClr val="bg1"/>
                </a:solidFill>
              </a:rPr>
              <a:t>Definição de marketing</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solidFill>
                  <a:schemeClr val="bg1"/>
                </a:solidFill>
              </a:rPr>
              <a:t>Como criar uma estratégia de marketing digital</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err="1">
                <a:solidFill>
                  <a:schemeClr val="bg1"/>
                </a:solidFill>
              </a:rPr>
              <a:t>ações</a:t>
            </a:r>
            <a:r>
              <a:rPr lang="en-US" dirty="0">
                <a:solidFill>
                  <a:schemeClr val="bg1"/>
                </a:solidFill>
              </a:rPr>
              <a:t> para ajudar as empresas de turismo a entrar na era digital</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solidFill>
                  <a:schemeClr val="bg1"/>
                </a:solidFill>
              </a:rPr>
              <a:t>Criação e gestão da reputação online e utilização das redes sociais</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solidFill>
                  <a:schemeClr val="bg1"/>
                </a:solidFill>
              </a:rPr>
              <a:t>Como é que uma PME de Turismo Alimentar se pode promover como destino gastronómico no mundo digital</a:t>
            </a:r>
            <a:r>
              <a:rPr dirty="0">
                <a:solidFill>
                  <a:schemeClr val="bg1"/>
                </a:solidFill>
              </a:rPr>
              <a:t>.</a:t>
            </a:r>
          </a:p>
          <a:p>
            <a:pPr algn="l" defTabSz="457200">
              <a:spcAft>
                <a:spcPts val="1200"/>
              </a:spcAft>
              <a:buSzPct val="100000"/>
              <a:defRPr sz="3300">
                <a:solidFill>
                  <a:srgbClr val="FFFFFF"/>
                </a:solidFill>
              </a:defRPr>
            </a:pPr>
            <a:r>
              <a:rPr dirty="0">
                <a:solidFill>
                  <a:srgbClr val="FFFF00"/>
                </a:solidFill>
              </a:rPr>
              <a:t>Conclusão</a:t>
            </a:r>
          </a:p>
        </p:txBody>
      </p:sp>
    </p:spTree>
    <p:extLst>
      <p:ext uri="{BB962C8B-B14F-4D97-AF65-F5344CB8AC3E}">
        <p14:creationId xmlns:p14="http://schemas.microsoft.com/office/powerpoint/2010/main" val="41327729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755"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756" name="UNIT 6…"/>
          <p:cNvSpPr txBox="1"/>
          <p:nvPr/>
        </p:nvSpPr>
        <p:spPr>
          <a:xfrm>
            <a:off x="6340718" y="1359329"/>
            <a:ext cx="15493093" cy="104280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5700" b="1">
                <a:solidFill>
                  <a:schemeClr val="accent1">
                    <a:hueOff val="114395"/>
                    <a:lumOff val="-24975"/>
                  </a:schemeClr>
                </a:solidFill>
                <a:uFill>
                  <a:solidFill>
                    <a:srgbClr val="0000EE"/>
                  </a:solidFill>
                </a:uFill>
              </a:defRPr>
            </a:pPr>
            <a:r>
              <a:rPr lang="it-IT" dirty="0"/>
              <a:t>CONCLUSÃO</a:t>
            </a:r>
            <a:endParaRPr dirty="0"/>
          </a:p>
        </p:txBody>
      </p:sp>
      <p:sp>
        <p:nvSpPr>
          <p:cNvPr id="757" name="As you have seen in previous sections, we call customer expectation what our customers expect from us as a brand. The expectation is intimately related to the experiences they have previously had with our proposal, with respect to the quality of our prod"/>
          <p:cNvSpPr txBox="1"/>
          <p:nvPr/>
        </p:nvSpPr>
        <p:spPr>
          <a:xfrm>
            <a:off x="6378227" y="2665523"/>
            <a:ext cx="14869541" cy="902960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algn="just" defTabSz="457200">
              <a:defRPr sz="2900">
                <a:solidFill>
                  <a:schemeClr val="accent1">
                    <a:hueOff val="114395"/>
                    <a:lumOff val="-24975"/>
                  </a:schemeClr>
                </a:solidFill>
                <a:uFill>
                  <a:solidFill>
                    <a:srgbClr val="0000EE"/>
                  </a:solidFill>
                </a:uFill>
              </a:defRPr>
            </a:pPr>
            <a:r>
              <a:rPr lang="en-US" sz="3200" dirty="0"/>
              <a:t>As competências empresariais digitais podem tornar-se uma parte importante do plano de actividades turísticas de uma PME. Existe uma associação estabelecida entre a capacidade de uma empresa para atrair investimentos em recursos. Isto significa que as PME do sector do turismo, que são apoiadas por modelos de mercado para serem refinadas e inovadoras, são mais capazes de recolher </a:t>
            </a:r>
            <a:r>
              <a:rPr lang="en-US" sz="3200" dirty="0" err="1"/>
              <a:t>dinheiro</a:t>
            </a:r>
            <a:r>
              <a:rPr lang="en-US" sz="3200" dirty="0"/>
              <a:t>. </a:t>
            </a:r>
          </a:p>
          <a:p>
            <a:pPr algn="just" defTabSz="457200">
              <a:defRPr sz="2900">
                <a:solidFill>
                  <a:schemeClr val="accent1">
                    <a:hueOff val="114395"/>
                    <a:lumOff val="-24975"/>
                  </a:schemeClr>
                </a:solidFill>
                <a:uFill>
                  <a:solidFill>
                    <a:srgbClr val="0000EE"/>
                  </a:solidFill>
                </a:uFill>
              </a:defRPr>
            </a:pPr>
            <a:r>
              <a:rPr lang="en-US" sz="3200" dirty="0" err="1"/>
              <a:t>Cada</a:t>
            </a:r>
            <a:r>
              <a:rPr lang="en-US" sz="3200" dirty="0"/>
              <a:t> vez mais obsoletas são as abordagens científicas tradicionais da gestão que vêem as estratégias e os planos estratégicos como diferentes para as actividades empresariais. Para serem bem sucedidas no sistema global de turismo, as empresas de turismo devem melhorar as suas competências empresariais, uma nova agilidade de operações e uma gestão dinâmica. Para uma empresa ou negócio numa zona rural que queira estar em todo o mundo e receber visitantes no seu local, deve ter uma forte presença online, para que possa ser mais facilmente encontrada e publicitada e, assim, chegar a um público mais vasto. </a:t>
            </a:r>
          </a:p>
          <a:p>
            <a:pPr algn="just" defTabSz="457200">
              <a:defRPr sz="2900">
                <a:solidFill>
                  <a:schemeClr val="accent1">
                    <a:hueOff val="114395"/>
                    <a:lumOff val="-24975"/>
                  </a:schemeClr>
                </a:solidFill>
                <a:uFill>
                  <a:solidFill>
                    <a:srgbClr val="0000EE"/>
                  </a:solidFill>
                </a:uFill>
              </a:defRPr>
            </a:pPr>
            <a:r>
              <a:rPr lang="en-US" sz="3200" dirty="0"/>
              <a:t>Como vimos neste artigo, existem alguns passos e medidas que as empresas precisam de tomar para serem mais digitais e comercializarem os seus serviços/produtos a um maior número de pessoas</a:t>
            </a:r>
            <a:r>
              <a:rPr sz="3200" dirty="0"/>
              <a:t>. </a:t>
            </a:r>
          </a:p>
        </p:txBody>
      </p:sp>
      <p:grpSp>
        <p:nvGrpSpPr>
          <p:cNvPr id="760" name="Agrupar"/>
          <p:cNvGrpSpPr/>
          <p:nvPr/>
        </p:nvGrpSpPr>
        <p:grpSpPr>
          <a:xfrm>
            <a:off x="20340637" y="14829510"/>
            <a:ext cx="1300908" cy="446058"/>
            <a:chOff x="0" y="0"/>
            <a:chExt cx="1300907" cy="446057"/>
          </a:xfrm>
        </p:grpSpPr>
        <p:sp>
          <p:nvSpPr>
            <p:cNvPr id="75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75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igura"/>
          <p:cNvSpPr/>
          <p:nvPr/>
        </p:nvSpPr>
        <p:spPr>
          <a:xfrm>
            <a:off x="-251810" y="-392082"/>
            <a:ext cx="22590783" cy="16311789"/>
          </a:xfrm>
          <a:custGeom>
            <a:avLst/>
            <a:gdLst/>
            <a:ahLst/>
            <a:cxnLst>
              <a:cxn ang="0">
                <a:pos x="wd2" y="hd2"/>
              </a:cxn>
              <a:cxn ang="5400000">
                <a:pos x="wd2" y="hd2"/>
              </a:cxn>
              <a:cxn ang="10800000">
                <a:pos x="wd2" y="hd2"/>
              </a:cxn>
              <a:cxn ang="16200000">
                <a:pos x="wd2" y="hd2"/>
              </a:cxn>
            </a:cxnLst>
            <a:rect l="0" t="0" r="r" b="b"/>
            <a:pathLst>
              <a:path w="21600" h="21600" extrusionOk="0">
                <a:moveTo>
                  <a:pt x="4826" y="72"/>
                </a:moveTo>
                <a:cubicBezTo>
                  <a:pt x="4666" y="858"/>
                  <a:pt x="4389" y="1591"/>
                  <a:pt x="4014" y="2227"/>
                </a:cubicBezTo>
                <a:cubicBezTo>
                  <a:pt x="3049" y="3866"/>
                  <a:pt x="1542" y="4741"/>
                  <a:pt x="0" y="4560"/>
                </a:cubicBezTo>
                <a:lnTo>
                  <a:pt x="120" y="21600"/>
                </a:lnTo>
                <a:lnTo>
                  <a:pt x="21600" y="21600"/>
                </a:lnTo>
                <a:lnTo>
                  <a:pt x="21600" y="0"/>
                </a:lnTo>
                <a:lnTo>
                  <a:pt x="4826" y="72"/>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a:p>
        </p:txBody>
      </p:sp>
      <p:pic>
        <p:nvPicPr>
          <p:cNvPr id="173" name="logoflavours02.png" descr="logoflavours02.png"/>
          <p:cNvPicPr>
            <a:picLocks noChangeAspect="1"/>
          </p:cNvPicPr>
          <p:nvPr/>
        </p:nvPicPr>
        <p:blipFill>
          <a:blip r:embed="rId2"/>
          <a:stretch>
            <a:fillRect/>
          </a:stretch>
        </p:blipFill>
        <p:spPr>
          <a:xfrm>
            <a:off x="311109" y="602829"/>
            <a:ext cx="2912513" cy="1258593"/>
          </a:xfrm>
          <a:prstGeom prst="rect">
            <a:avLst/>
          </a:prstGeom>
          <a:ln w="12700">
            <a:miter lim="400000"/>
          </a:ln>
        </p:spPr>
      </p:pic>
      <p:sp>
        <p:nvSpPr>
          <p:cNvPr id="175" name="UNITS"/>
          <p:cNvSpPr txBox="1"/>
          <p:nvPr/>
        </p:nvSpPr>
        <p:spPr>
          <a:xfrm>
            <a:off x="1648245" y="3865918"/>
            <a:ext cx="3028885" cy="1482560"/>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rPr dirty="0"/>
              <a:t>UNIDADES</a:t>
            </a:r>
          </a:p>
        </p:txBody>
      </p:sp>
      <p:sp>
        <p:nvSpPr>
          <p:cNvPr id="178" name="Let’s Start"/>
          <p:cNvSpPr txBox="1"/>
          <p:nvPr/>
        </p:nvSpPr>
        <p:spPr>
          <a:xfrm>
            <a:off x="12512537" y="13034908"/>
            <a:ext cx="4848854" cy="1308606"/>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82020" tIns="82020" rIns="82020" bIns="82020" anchor="ctr">
            <a:spAutoFit/>
          </a:bodyPr>
          <a:lstStyle>
            <a:lvl1pPr>
              <a:defRPr sz="6200">
                <a:solidFill>
                  <a:schemeClr val="accent1">
                    <a:hueOff val="114395"/>
                    <a:lumOff val="-24975"/>
                  </a:schemeClr>
                </a:solidFill>
                <a:latin typeface="A.C.M.E. Secret Agent"/>
                <a:ea typeface="A.C.M.E. Secret Agent"/>
                <a:cs typeface="A.C.M.E. Secret Agent"/>
                <a:sym typeface="A.C.M.E. Secret Agent"/>
              </a:defRPr>
            </a:lvl1pPr>
          </a:lstStyle>
          <a:p>
            <a:r>
              <a:t>Vamos começar</a:t>
            </a:r>
          </a:p>
        </p:txBody>
      </p:sp>
      <p:sp>
        <p:nvSpPr>
          <p:cNvPr id="2" name="What is entrepreneurship? Entrepreneurship in the rural environment.…">
            <a:extLst>
              <a:ext uri="{FF2B5EF4-FFF2-40B4-BE49-F238E27FC236}">
                <a16:creationId xmlns:a16="http://schemas.microsoft.com/office/drawing/2014/main" id="{5A6E4517-1AC3-BE38-3582-9873C0DD8A00}"/>
              </a:ext>
            </a:extLst>
          </p:cNvPr>
          <p:cNvSpPr txBox="1"/>
          <p:nvPr/>
        </p:nvSpPr>
        <p:spPr>
          <a:xfrm>
            <a:off x="5489930" y="4695198"/>
            <a:ext cx="12108740" cy="5505565"/>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marL="584200" indent="-584200" algn="l" defTabSz="457200">
              <a:spcAft>
                <a:spcPts val="1200"/>
              </a:spcAft>
              <a:buSzPct val="100000"/>
              <a:buAutoNum type="arabicPeriod"/>
              <a:defRPr sz="3300">
                <a:solidFill>
                  <a:schemeClr val="accent4">
                    <a:hueOff val="348544"/>
                    <a:lumOff val="7139"/>
                  </a:schemeClr>
                </a:solidFill>
              </a:defRPr>
            </a:pPr>
            <a:r>
              <a:rPr lang="it-IT" dirty="0">
                <a:solidFill>
                  <a:srgbClr val="FFFF00"/>
                </a:solidFill>
              </a:rPr>
              <a:t>Definição de marketing</a:t>
            </a:r>
            <a:r>
              <a:rPr dirty="0">
                <a:solidFill>
                  <a:srgbClr val="FFFF00"/>
                </a:solidFill>
              </a:rPr>
              <a:t>.</a:t>
            </a:r>
          </a:p>
          <a:p>
            <a:pPr marL="584200" indent="-584200" algn="l" defTabSz="457200">
              <a:spcAft>
                <a:spcPts val="1200"/>
              </a:spcAft>
              <a:buSzPct val="100000"/>
              <a:buAutoNum type="arabicPeriod"/>
              <a:defRPr sz="3300">
                <a:solidFill>
                  <a:srgbClr val="FFFFFF"/>
                </a:solidFill>
              </a:defRPr>
            </a:pPr>
            <a:r>
              <a:rPr lang="en-US" dirty="0"/>
              <a:t>Como criar uma estratégia de marketing digital</a:t>
            </a:r>
            <a:r>
              <a:rPr dirty="0"/>
              <a:t>.</a:t>
            </a:r>
          </a:p>
          <a:p>
            <a:pPr marL="584200" indent="-584200" algn="l" defTabSz="457200">
              <a:spcAft>
                <a:spcPts val="1200"/>
              </a:spcAft>
              <a:buSzPct val="100000"/>
              <a:buAutoNum type="arabicPeriod"/>
              <a:defRPr sz="3300">
                <a:solidFill>
                  <a:srgbClr val="FFFFFF"/>
                </a:solidFill>
              </a:defRPr>
            </a:pPr>
            <a:r>
              <a:rPr lang="en-US" dirty="0" err="1"/>
              <a:t>Ações</a:t>
            </a:r>
            <a:r>
              <a:rPr lang="en-US" dirty="0"/>
              <a:t> para ajudar as empresas de turismo a entrar na era digital</a:t>
            </a:r>
            <a:r>
              <a:rPr dirty="0"/>
              <a:t>.</a:t>
            </a:r>
          </a:p>
          <a:p>
            <a:pPr marL="584200" indent="-584200" algn="l" defTabSz="457200">
              <a:spcAft>
                <a:spcPts val="1200"/>
              </a:spcAft>
              <a:buSzPct val="100000"/>
              <a:buAutoNum type="arabicPeriod"/>
              <a:defRPr sz="3300">
                <a:solidFill>
                  <a:srgbClr val="FFFFFF"/>
                </a:solidFill>
              </a:defRPr>
            </a:pPr>
            <a:r>
              <a:rPr lang="en-US" dirty="0"/>
              <a:t>Criação e gestão da reputação online e utilização das redes sociais</a:t>
            </a:r>
            <a:r>
              <a:rPr dirty="0"/>
              <a:t>.</a:t>
            </a:r>
          </a:p>
          <a:p>
            <a:pPr marL="584200" indent="-584200" algn="l" defTabSz="457200">
              <a:spcAft>
                <a:spcPts val="1200"/>
              </a:spcAft>
              <a:buSzPct val="100000"/>
              <a:buAutoNum type="arabicPeriod"/>
              <a:defRPr sz="3300">
                <a:solidFill>
                  <a:srgbClr val="FFFFFF"/>
                </a:solidFill>
              </a:defRPr>
            </a:pPr>
            <a:r>
              <a:rPr lang="en-US" dirty="0"/>
              <a:t>Como é que uma PME de Turismo Alimentar se pode promover como um destino gastronómico no mundo digital</a:t>
            </a:r>
            <a:r>
              <a:rPr dirty="0"/>
              <a:t>.</a:t>
            </a:r>
          </a:p>
          <a:p>
            <a:pPr algn="l" defTabSz="457200">
              <a:spcAft>
                <a:spcPts val="1200"/>
              </a:spcAft>
              <a:buSzPct val="100000"/>
              <a:defRPr sz="3300">
                <a:solidFill>
                  <a:srgbClr val="FFFFFF"/>
                </a:solidFill>
              </a:defRPr>
            </a:pPr>
            <a:r>
              <a:rPr dirty="0"/>
              <a:t>Conclusão</a:t>
            </a:r>
          </a:p>
        </p:txBody>
      </p:sp>
    </p:spTree>
    <p:extLst>
      <p:ext uri="{BB962C8B-B14F-4D97-AF65-F5344CB8AC3E}">
        <p14:creationId xmlns:p14="http://schemas.microsoft.com/office/powerpoint/2010/main" val="207667926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189"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190" name="UNIT 1…"/>
          <p:cNvSpPr txBox="1"/>
          <p:nvPr/>
        </p:nvSpPr>
        <p:spPr>
          <a:xfrm>
            <a:off x="6099530" y="856853"/>
            <a:ext cx="15493092" cy="2047760"/>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lnSpc>
                <a:spcPts val="9200"/>
              </a:lnSpc>
              <a:defRPr sz="5700" b="1">
                <a:solidFill>
                  <a:schemeClr val="accent1">
                    <a:hueOff val="114395"/>
                    <a:lumOff val="-24975"/>
                  </a:schemeClr>
                </a:solidFill>
              </a:defRPr>
            </a:pPr>
            <a:r>
              <a:rPr sz="6000" dirty="0"/>
              <a:t>UNIDADE 1</a:t>
            </a:r>
          </a:p>
          <a:p>
            <a:pPr algn="l" defTabSz="457200">
              <a:lnSpc>
                <a:spcPts val="6300"/>
              </a:lnSpc>
              <a:defRPr sz="3300" b="1">
                <a:solidFill>
                  <a:schemeClr val="accent1">
                    <a:hueOff val="114395"/>
                    <a:lumOff val="-24975"/>
                  </a:schemeClr>
                </a:solidFill>
              </a:defRPr>
            </a:pPr>
            <a:r>
              <a:rPr lang="it-IT" sz="3600" dirty="0"/>
              <a:t>Definição de marketing</a:t>
            </a:r>
            <a:r>
              <a:rPr sz="3600" dirty="0"/>
              <a:t>.</a:t>
            </a:r>
          </a:p>
        </p:txBody>
      </p:sp>
      <p:sp>
        <p:nvSpPr>
          <p:cNvPr id="191" name="Welcome to this first Handbook! Today you start a path full of challenges to become an entrepreneur in rural areas. We know that the road is not easy, so we want to offer you all kinds of resources to make everything easier."/>
          <p:cNvSpPr txBox="1"/>
          <p:nvPr/>
        </p:nvSpPr>
        <p:spPr>
          <a:xfrm>
            <a:off x="6183743" y="3213593"/>
            <a:ext cx="14206679" cy="213541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just" defTabSz="457200">
              <a:lnSpc>
                <a:spcPts val="5700"/>
              </a:lnSpc>
              <a:defRPr sz="2800">
                <a:solidFill>
                  <a:schemeClr val="accent1">
                    <a:hueOff val="114395"/>
                    <a:lumOff val="-24975"/>
                  </a:schemeClr>
                </a:solidFill>
              </a:defRPr>
            </a:lvl1pPr>
          </a:lstStyle>
          <a:p>
            <a:pPr>
              <a:lnSpc>
                <a:spcPct val="100000"/>
              </a:lnSpc>
            </a:pPr>
            <a:r>
              <a:rPr sz="3200" dirty="0"/>
              <a:t>Bem-vindo ao </a:t>
            </a:r>
            <a:r>
              <a:rPr lang="en-US" sz="3200" dirty="0"/>
              <a:t>quarto e último </a:t>
            </a:r>
            <a:r>
              <a:rPr sz="3200" dirty="0"/>
              <a:t>Manual! Hoje, </a:t>
            </a:r>
            <a:r>
              <a:rPr sz="3200" dirty="0" err="1"/>
              <a:t>terminam</a:t>
            </a:r>
            <a:r>
              <a:rPr sz="3200" dirty="0"/>
              <a:t> </a:t>
            </a:r>
            <a:r>
              <a:rPr lang="en-US" sz="3200" dirty="0"/>
              <a:t>o </a:t>
            </a:r>
            <a:r>
              <a:rPr lang="it-IT" sz="3200" dirty="0"/>
              <a:t>percurso </a:t>
            </a:r>
            <a:r>
              <a:rPr lang="en-US" sz="3200" dirty="0"/>
              <a:t>exigente e dispõem agora dos conhecimentos necessários para </a:t>
            </a:r>
            <a:r>
              <a:rPr sz="3200" dirty="0"/>
              <a:t>se tornarem empresários nas zonas rurais. </a:t>
            </a:r>
            <a:r>
              <a:rPr lang="en-US" sz="3200" dirty="0"/>
              <a:t>Felicitamo-lo pelo seu empenho mas, sobretudo, pela confiança que tem em si próprio</a:t>
            </a:r>
            <a:r>
              <a:rPr sz="3200" dirty="0"/>
              <a:t>. </a:t>
            </a:r>
          </a:p>
        </p:txBody>
      </p:sp>
      <p:sp>
        <p:nvSpPr>
          <p:cNvPr id="192" name="And we want to start with a definition of entrepreneur. There are many ways to define an entrepreneur.…"/>
          <p:cNvSpPr txBox="1"/>
          <p:nvPr/>
        </p:nvSpPr>
        <p:spPr>
          <a:xfrm>
            <a:off x="6183742" y="5918622"/>
            <a:ext cx="15493092" cy="2627854"/>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p>
            <a:pPr algn="just" defTabSz="457200">
              <a:defRPr sz="2900">
                <a:solidFill>
                  <a:schemeClr val="accent1">
                    <a:hueOff val="114395"/>
                    <a:lumOff val="-24975"/>
                  </a:schemeClr>
                </a:solidFill>
              </a:defRPr>
            </a:pPr>
            <a:r>
              <a:rPr lang="en-US" sz="3200" dirty="0"/>
              <a:t>Hoje em dia, o conceito de Marketing e Publicidade está generalizado nas sociedades, e todos fazem parte de um alvo indireto ou direto do marketing em qualquer aspeto da sua vida, mesmo que não tenham consciência disso.  No entanto, é importante saber exatamente o que significa o conceito de marketing e como aplicá-lo com sucesso.</a:t>
            </a:r>
          </a:p>
        </p:txBody>
      </p:sp>
      <p:grpSp>
        <p:nvGrpSpPr>
          <p:cNvPr id="202" name="Agrupar"/>
          <p:cNvGrpSpPr/>
          <p:nvPr/>
        </p:nvGrpSpPr>
        <p:grpSpPr>
          <a:xfrm>
            <a:off x="20340637" y="14829510"/>
            <a:ext cx="1300908" cy="446058"/>
            <a:chOff x="0" y="0"/>
            <a:chExt cx="1300907" cy="446057"/>
          </a:xfrm>
        </p:grpSpPr>
        <p:sp>
          <p:nvSpPr>
            <p:cNvPr id="200"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01"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pic>
        <p:nvPicPr>
          <p:cNvPr id="3" name="Picture 2">
            <a:extLst>
              <a:ext uri="{FF2B5EF4-FFF2-40B4-BE49-F238E27FC236}">
                <a16:creationId xmlns:a16="http://schemas.microsoft.com/office/drawing/2014/main" id="{C777BEA0-42F7-D96D-0E07-8C5E9F220F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3537" y="9051233"/>
            <a:ext cx="8299114" cy="6224336"/>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05"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206" name="UNIT 1…"/>
          <p:cNvSpPr txBox="1"/>
          <p:nvPr/>
        </p:nvSpPr>
        <p:spPr>
          <a:xfrm>
            <a:off x="740130" y="3529624"/>
            <a:ext cx="3043223" cy="811973"/>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1</a:t>
            </a:r>
          </a:p>
          <a:p>
            <a:pPr algn="l" defTabSz="457200">
              <a:defRPr sz="2100" b="1">
                <a:solidFill>
                  <a:srgbClr val="FFFFFF"/>
                </a:solidFill>
              </a:defRPr>
            </a:pPr>
            <a:r>
              <a:rPr lang="it-IT" dirty="0"/>
              <a:t>Definição de marketing</a:t>
            </a:r>
            <a:r>
              <a:rPr dirty="0"/>
              <a:t>.</a:t>
            </a:r>
          </a:p>
        </p:txBody>
      </p:sp>
      <p:sp>
        <p:nvSpPr>
          <p:cNvPr id="207" name="Some entrepreneurs have very specific competencies. Maybe you also have some of these:…"/>
          <p:cNvSpPr txBox="1"/>
          <p:nvPr/>
        </p:nvSpPr>
        <p:spPr>
          <a:xfrm>
            <a:off x="6316377" y="1100212"/>
            <a:ext cx="14622265" cy="9029607"/>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just" defTabSz="457200">
              <a:defRPr sz="2600">
                <a:solidFill>
                  <a:schemeClr val="accent1">
                    <a:hueOff val="114395"/>
                    <a:lumOff val="-24975"/>
                  </a:schemeClr>
                </a:solidFill>
              </a:defRPr>
            </a:pPr>
            <a:r>
              <a:rPr lang="en-US" sz="3200" dirty="0"/>
              <a:t>De acordo com o Economic Times, o marketing é </a:t>
            </a:r>
            <a:r>
              <a:rPr lang="en-US" sz="3200" b="1" dirty="0">
                <a:solidFill>
                  <a:schemeClr val="accent4">
                    <a:hueOff val="-476017"/>
                    <a:lumOff val="-10042"/>
                  </a:schemeClr>
                </a:solidFill>
              </a:rPr>
              <a:t>"a definição de marketing inclui as actividades empreendidas por um estabelecimento comercial ou por um indivíduo para promover os seus serviços e produtos. O marketing inclui a promoção, a publicidade e a venda de produtos e serviços aos </a:t>
            </a:r>
            <a:r>
              <a:rPr lang="en-US" sz="3200" b="1" dirty="0" err="1">
                <a:solidFill>
                  <a:schemeClr val="accent4">
                    <a:hueOff val="-476017"/>
                    <a:lumOff val="-10042"/>
                  </a:schemeClr>
                </a:solidFill>
              </a:rPr>
              <a:t>consumidores</a:t>
            </a:r>
            <a:r>
              <a:rPr lang="en-US" sz="3200" b="1" dirty="0">
                <a:solidFill>
                  <a:schemeClr val="accent4">
                    <a:hueOff val="-476017"/>
                    <a:lumOff val="-10042"/>
                  </a:schemeClr>
                </a:solidFill>
              </a:rPr>
              <a:t>."</a:t>
            </a:r>
            <a:r>
              <a:rPr lang="en-US" sz="3200" dirty="0"/>
              <a:t>. </a:t>
            </a:r>
          </a:p>
          <a:p>
            <a:pPr algn="just" defTabSz="457200">
              <a:defRPr sz="2600">
                <a:solidFill>
                  <a:schemeClr val="accent1">
                    <a:hueOff val="114395"/>
                    <a:lumOff val="-24975"/>
                  </a:schemeClr>
                </a:solidFill>
              </a:defRPr>
            </a:pPr>
            <a:endParaRPr lang="en-US" sz="3200" dirty="0"/>
          </a:p>
          <a:p>
            <a:pPr algn="just" defTabSz="457200">
              <a:defRPr sz="2600">
                <a:solidFill>
                  <a:schemeClr val="accent1">
                    <a:hueOff val="114395"/>
                    <a:lumOff val="-24975"/>
                  </a:schemeClr>
                </a:solidFill>
              </a:defRPr>
            </a:pPr>
            <a:r>
              <a:rPr lang="en-US" sz="3200" dirty="0"/>
              <a:t>A American Marketing Association define o marketing como "a atividade, o conjunto de instituições e os processos de criação, comunicação, entrega e troca de ofertas que têm valor para os clientes, consumidores, parceiros e sociedade em geral". </a:t>
            </a:r>
          </a:p>
          <a:p>
            <a:pPr algn="just" defTabSz="457200">
              <a:defRPr sz="2600">
                <a:solidFill>
                  <a:schemeClr val="accent1">
                    <a:hueOff val="114395"/>
                    <a:lumOff val="-24975"/>
                  </a:schemeClr>
                </a:solidFill>
              </a:defRPr>
            </a:pPr>
            <a:r>
              <a:rPr lang="en-US" sz="3200" dirty="0" err="1"/>
              <a:t>Existem</a:t>
            </a:r>
            <a:r>
              <a:rPr lang="en-US" sz="3200" dirty="0"/>
              <a:t> quatro actividades, ou componentes, do marketing: </a:t>
            </a:r>
          </a:p>
          <a:p>
            <a:pPr marL="514350" indent="-514350" algn="just" defTabSz="457200">
              <a:buFont typeface="+mj-lt"/>
              <a:buAutoNum type="arabicPeriod"/>
              <a:defRPr sz="2600">
                <a:solidFill>
                  <a:schemeClr val="accent1">
                    <a:hueOff val="114395"/>
                    <a:lumOff val="-24975"/>
                  </a:schemeClr>
                </a:solidFill>
              </a:defRPr>
            </a:pPr>
            <a:r>
              <a:rPr lang="en-US" sz="3200" dirty="0"/>
              <a:t>Criação: O processo de colaboração com fornecedores e clientes para criar ofertas que tenham valor.</a:t>
            </a:r>
          </a:p>
          <a:p>
            <a:pPr marL="514350" indent="-514350" algn="just" defTabSz="457200">
              <a:buFont typeface="+mj-lt"/>
              <a:buAutoNum type="arabicPeriod"/>
              <a:defRPr sz="2600">
                <a:solidFill>
                  <a:schemeClr val="accent1">
                    <a:hueOff val="114395"/>
                    <a:lumOff val="-24975"/>
                  </a:schemeClr>
                </a:solidFill>
              </a:defRPr>
            </a:pPr>
            <a:r>
              <a:rPr lang="en-US" sz="3200" dirty="0"/>
              <a:t>Comunicar: Em termos gerais, descrever essas ofertas, bem como aprender com os clientes.</a:t>
            </a:r>
          </a:p>
          <a:p>
            <a:pPr marL="514350" indent="-514350" algn="just" defTabSz="457200">
              <a:buFont typeface="+mj-lt"/>
              <a:buAutoNum type="arabicPeriod"/>
              <a:defRPr sz="2600">
                <a:solidFill>
                  <a:schemeClr val="accent1">
                    <a:hueOff val="114395"/>
                    <a:lumOff val="-24975"/>
                  </a:schemeClr>
                </a:solidFill>
              </a:defRPr>
            </a:pPr>
            <a:r>
              <a:rPr lang="en-US" sz="3200" dirty="0"/>
              <a:t>Fornecimento: Fazer chegar essas ofertas ao consumidor de uma forma que optimize o valor.</a:t>
            </a:r>
          </a:p>
          <a:p>
            <a:pPr marL="514350" indent="-514350" algn="just" defTabSz="457200">
              <a:buFont typeface="+mj-lt"/>
              <a:buAutoNum type="arabicPeriod"/>
              <a:defRPr sz="2600">
                <a:solidFill>
                  <a:schemeClr val="accent1">
                    <a:hueOff val="114395"/>
                    <a:lumOff val="-24975"/>
                  </a:schemeClr>
                </a:solidFill>
              </a:defRPr>
            </a:pPr>
            <a:r>
              <a:rPr lang="en-US" sz="3200" dirty="0"/>
              <a:t>Troca: Trocar valor por essas ofertas.</a:t>
            </a:r>
            <a:endParaRPr sz="3200" dirty="0"/>
          </a:p>
        </p:txBody>
      </p:sp>
      <p:grpSp>
        <p:nvGrpSpPr>
          <p:cNvPr id="214" name="Agrupar"/>
          <p:cNvGrpSpPr/>
          <p:nvPr/>
        </p:nvGrpSpPr>
        <p:grpSpPr>
          <a:xfrm>
            <a:off x="20340637" y="14829510"/>
            <a:ext cx="1300908" cy="446058"/>
            <a:chOff x="0" y="0"/>
            <a:chExt cx="1300907" cy="446057"/>
          </a:xfrm>
        </p:grpSpPr>
        <p:sp>
          <p:nvSpPr>
            <p:cNvPr id="212"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13"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pic>
        <p:nvPicPr>
          <p:cNvPr id="3" name="Picture 2" descr="Diagram, letter&#10;&#10;Description automatically generated with medium confidence">
            <a:extLst>
              <a:ext uri="{FF2B5EF4-FFF2-40B4-BE49-F238E27FC236}">
                <a16:creationId xmlns:a16="http://schemas.microsoft.com/office/drawing/2014/main" id="{2A3A086D-822D-AE93-A372-7B6C2CA78A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3546" y="10009383"/>
            <a:ext cx="8607926" cy="5738617"/>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QUESTION 1…"/>
          <p:cNvSpPr txBox="1"/>
          <p:nvPr/>
        </p:nvSpPr>
        <p:spPr>
          <a:xfrm>
            <a:off x="6128454" y="3543829"/>
            <a:ext cx="15159872" cy="1104585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numCol="2" spcCol="757993"/>
          <a:lstStyle/>
          <a:p>
            <a:pPr algn="l" defTabSz="457200">
              <a:defRPr b="1">
                <a:solidFill>
                  <a:schemeClr val="accent1">
                    <a:hueOff val="114395"/>
                    <a:lumOff val="-24975"/>
                  </a:schemeClr>
                </a:solidFill>
              </a:defRPr>
            </a:pPr>
            <a:r>
              <a:rPr dirty="0"/>
              <a:t>PERGUNTA 1</a:t>
            </a:r>
            <a:endParaRPr lang="en-US" dirty="0"/>
          </a:p>
          <a:p>
            <a:pPr algn="l" defTabSz="457200">
              <a:defRPr>
                <a:solidFill>
                  <a:schemeClr val="accent1">
                    <a:hueOff val="114395"/>
                    <a:lumOff val="-24975"/>
                  </a:schemeClr>
                </a:solidFill>
              </a:defRPr>
            </a:pPr>
            <a:r>
              <a:rPr lang="en-US" dirty="0"/>
              <a:t>Por marketing entende-se as actividades empreendidas por uma empresa ou por um indivíduo para promover os seus serviços e produtos.  </a:t>
            </a:r>
            <a:endParaRPr dirty="0"/>
          </a:p>
          <a:p>
            <a:pPr marL="355599" lvl="1" indent="-355599" algn="l" defTabSz="457200">
              <a:buSzPct val="100000"/>
              <a:buAutoNum type="alphaLcParenR"/>
              <a:defRPr>
                <a:solidFill>
                  <a:schemeClr val="accent3">
                    <a:hueOff val="362282"/>
                    <a:satOff val="31803"/>
                    <a:lumOff val="-18242"/>
                  </a:schemeClr>
                </a:solidFill>
              </a:defRPr>
            </a:pPr>
            <a:r>
              <a:rPr lang="en-US" dirty="0"/>
              <a:t>Verdadeiro</a:t>
            </a:r>
            <a:endParaRPr dirty="0"/>
          </a:p>
          <a:p>
            <a:pPr marL="355599" lvl="1" indent="-355599" algn="l" defTabSz="457200">
              <a:buSzPct val="100000"/>
              <a:buAutoNum type="alphaLcParenR"/>
              <a:defRPr>
                <a:solidFill>
                  <a:schemeClr val="accent1">
                    <a:hueOff val="114395"/>
                    <a:lumOff val="-24975"/>
                  </a:schemeClr>
                </a:solidFill>
              </a:defRPr>
            </a:pPr>
            <a:r>
              <a:rPr lang="en-US" dirty="0"/>
              <a:t>Falso</a:t>
            </a:r>
          </a:p>
          <a:p>
            <a:pPr lvl="1" indent="0" algn="l" defTabSz="457200">
              <a:buSzPct val="1000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2</a:t>
            </a:r>
          </a:p>
          <a:p>
            <a:pPr algn="l" defTabSz="457200">
              <a:defRPr>
                <a:solidFill>
                  <a:schemeClr val="accent1">
                    <a:hueOff val="114395"/>
                    <a:lumOff val="-24975"/>
                  </a:schemeClr>
                </a:solidFill>
              </a:defRPr>
            </a:pPr>
            <a:r>
              <a:rPr lang="en-US" dirty="0"/>
              <a:t>Quantas </a:t>
            </a:r>
            <a:r>
              <a:rPr lang="en-US" dirty="0" err="1"/>
              <a:t>são</a:t>
            </a:r>
            <a:r>
              <a:rPr lang="en-US" dirty="0"/>
              <a:t> as componentes do marketing?</a:t>
            </a:r>
            <a:endParaRPr dirty="0"/>
          </a:p>
          <a:p>
            <a:pPr marL="457200" indent="-457200" algn="l" defTabSz="457200">
              <a:buAutoNum type="alphaLcParenR"/>
              <a:defRPr>
                <a:solidFill>
                  <a:schemeClr val="accent1">
                    <a:hueOff val="114395"/>
                    <a:lumOff val="-24975"/>
                  </a:schemeClr>
                </a:solidFill>
              </a:defRPr>
            </a:pPr>
            <a:r>
              <a:rPr lang="en-US" dirty="0"/>
              <a:t>2</a:t>
            </a:r>
          </a:p>
          <a:p>
            <a:pPr marL="457200" indent="-457200" algn="l" defTabSz="457200">
              <a:buAutoNum type="alphaLcParenR"/>
              <a:defRPr>
                <a:solidFill>
                  <a:schemeClr val="accent1">
                    <a:hueOff val="114395"/>
                    <a:lumOff val="-24975"/>
                  </a:schemeClr>
                </a:solidFill>
              </a:defRPr>
            </a:pPr>
            <a:r>
              <a:rPr lang="en-US" dirty="0"/>
              <a:t>4</a:t>
            </a:r>
          </a:p>
          <a:p>
            <a:pPr marL="457200" indent="-457200" algn="l" defTabSz="457200">
              <a:buAutoNum type="alphaLcParenR"/>
              <a:defRPr>
                <a:solidFill>
                  <a:schemeClr val="accent1">
                    <a:hueOff val="114395"/>
                    <a:lumOff val="-24975"/>
                  </a:schemeClr>
                </a:solidFill>
              </a:defRPr>
            </a:pPr>
            <a:r>
              <a:rPr lang="en-US" dirty="0"/>
              <a:t>7</a:t>
            </a:r>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r>
              <a:rPr dirty="0"/>
              <a:t>PERGUNTA 3</a:t>
            </a:r>
          </a:p>
          <a:p>
            <a:pPr algn="l" defTabSz="457200">
              <a:defRPr>
                <a:solidFill>
                  <a:schemeClr val="accent1">
                    <a:hueOff val="114395"/>
                    <a:lumOff val="-24975"/>
                  </a:schemeClr>
                </a:solidFill>
              </a:defRPr>
            </a:pPr>
            <a:r>
              <a:rPr lang="en-US" dirty="0"/>
              <a:t>O marketing não se aplica a todos, uma vez que nem toda a gente é </a:t>
            </a:r>
            <a:r>
              <a:rPr lang="en-US" dirty="0" err="1"/>
              <a:t>alvo</a:t>
            </a:r>
            <a:r>
              <a:rPr lang="en-US" dirty="0"/>
              <a:t> dele.</a:t>
            </a:r>
            <a:endParaRPr dirty="0"/>
          </a:p>
          <a:p>
            <a:pPr marL="355599" lvl="1" indent="-355599" algn="l" defTabSz="457200">
              <a:buSzPct val="100000"/>
              <a:buAutoNum type="alphaLcParenR"/>
              <a:defRPr>
                <a:solidFill>
                  <a:schemeClr val="accent1">
                    <a:hueOff val="114395"/>
                    <a:lumOff val="-24975"/>
                  </a:schemeClr>
                </a:solidFill>
              </a:defRPr>
            </a:pPr>
            <a:r>
              <a:rPr lang="en-US" dirty="0"/>
              <a:t>Verdadeiro</a:t>
            </a:r>
            <a:endParaRPr dirty="0"/>
          </a:p>
          <a:p>
            <a:pPr marL="355599" lvl="1" indent="-355599" algn="l" defTabSz="457200">
              <a:buSzPct val="100000"/>
              <a:buAutoNum type="alphaLcParenR"/>
              <a:defRPr>
                <a:solidFill>
                  <a:schemeClr val="accent3">
                    <a:hueOff val="362282"/>
                    <a:satOff val="31803"/>
                    <a:lumOff val="-18242"/>
                  </a:schemeClr>
                </a:solidFill>
              </a:defRPr>
            </a:pPr>
            <a:r>
              <a:rPr lang="en-US" dirty="0"/>
              <a:t>Falso</a:t>
            </a:r>
            <a:endParaRPr dirty="0"/>
          </a:p>
          <a:p>
            <a:pPr marL="355599" lvl="1" indent="-355599" algn="l" defTabSz="457200">
              <a:buSzPct val="100000"/>
              <a:buAutoNum type="alphaLcParenR"/>
              <a:defRPr>
                <a:solidFill>
                  <a:schemeClr val="accent1">
                    <a:hueOff val="114395"/>
                    <a:lumOff val="-24975"/>
                  </a:schemeClr>
                </a:solidFill>
              </a:defRPr>
            </a:pPr>
            <a:endParaRPr dirty="0"/>
          </a:p>
          <a:p>
            <a:pPr algn="l" defTabSz="457200">
              <a:defRPr>
                <a:solidFill>
                  <a:schemeClr val="accent1">
                    <a:hueOff val="114395"/>
                    <a:lumOff val="-24975"/>
                  </a:schemeClr>
                </a:solidFill>
              </a:defRPr>
            </a:pPr>
            <a:endParaRPr dirty="0"/>
          </a:p>
          <a:p>
            <a:pPr algn="l" defTabSz="457200">
              <a:defRPr b="1">
                <a:solidFill>
                  <a:schemeClr val="accent1">
                    <a:hueOff val="114395"/>
                    <a:lumOff val="-24975"/>
                  </a:schemeClr>
                </a:solidFill>
              </a:defRPr>
            </a:pPr>
            <a:endParaRPr lang="en-US" dirty="0"/>
          </a:p>
          <a:p>
            <a:pPr algn="l" defTabSz="457200">
              <a:defRPr b="1">
                <a:solidFill>
                  <a:schemeClr val="accent1">
                    <a:hueOff val="114395"/>
                    <a:lumOff val="-24975"/>
                  </a:schemeClr>
                </a:solidFill>
              </a:defRPr>
            </a:pPr>
            <a:endParaRPr lang="en-US" dirty="0"/>
          </a:p>
          <a:p>
            <a:pPr algn="l" defTabSz="457200">
              <a:defRPr b="1">
                <a:solidFill>
                  <a:schemeClr val="accent1">
                    <a:hueOff val="114395"/>
                    <a:lumOff val="-24975"/>
                  </a:schemeClr>
                </a:solidFill>
              </a:defRPr>
            </a:pPr>
            <a:endParaRPr lang="pt-PT"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endParaRPr lang="en-GB" dirty="0"/>
          </a:p>
          <a:p>
            <a:pPr algn="l" defTabSz="457200">
              <a:defRPr b="1">
                <a:solidFill>
                  <a:schemeClr val="accent1">
                    <a:hueOff val="114395"/>
                    <a:lumOff val="-24975"/>
                  </a:schemeClr>
                </a:solidFill>
              </a:defRPr>
            </a:pPr>
            <a:r>
              <a:rPr dirty="0"/>
              <a:t>PERGUNTA 4</a:t>
            </a:r>
          </a:p>
          <a:p>
            <a:pPr algn="l" defTabSz="457200">
              <a:defRPr>
                <a:solidFill>
                  <a:schemeClr val="accent1">
                    <a:hueOff val="114395"/>
                    <a:lumOff val="-24975"/>
                  </a:schemeClr>
                </a:solidFill>
              </a:defRPr>
            </a:pPr>
            <a:r>
              <a:rPr lang="en-US" dirty="0"/>
              <a:t>Faz corresponder as definições à </a:t>
            </a:r>
            <a:r>
              <a:rPr lang="en-US" dirty="0" err="1"/>
              <a:t>explicação</a:t>
            </a:r>
            <a:r>
              <a:rPr lang="en-US" dirty="0"/>
              <a:t> </a:t>
            </a:r>
            <a:r>
              <a:rPr lang="en-US" dirty="0" err="1"/>
              <a:t>correta</a:t>
            </a:r>
            <a:r>
              <a:rPr lang="en-US" dirty="0"/>
              <a:t>:</a:t>
            </a:r>
            <a:endParaRPr dirty="0"/>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Criação - O processo de colaboração com fornecedores e clientes para criar ofertas que tenham valor</a:t>
            </a:r>
            <a:endParaRPr dirty="0">
              <a:solidFill>
                <a:schemeClr val="accent3">
                  <a:hueOff val="362282"/>
                  <a:satOff val="31803"/>
                  <a:lumOff val="-18242"/>
                </a:schemeClr>
              </a:solidFill>
            </a:endParaRPr>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Comunicar - Em termos gerais, descrever essas ofertas, bem como aprender com os clientes</a:t>
            </a:r>
            <a:endParaRPr dirty="0">
              <a:solidFill>
                <a:schemeClr val="accent3">
                  <a:hueOff val="362282"/>
                  <a:satOff val="31803"/>
                  <a:lumOff val="-18242"/>
                </a:schemeClr>
              </a:solidFill>
            </a:endParaRPr>
          </a:p>
          <a:p>
            <a:pPr marL="355599" lvl="1" indent="-355599" algn="l" defTabSz="457200">
              <a:buSzPct val="100000"/>
              <a:buAutoNum type="alphaLcParenR"/>
              <a:defRPr>
                <a:solidFill>
                  <a:schemeClr val="accent1">
                    <a:hueOff val="114395"/>
                    <a:lumOff val="-24975"/>
                  </a:schemeClr>
                </a:solidFill>
              </a:defRPr>
            </a:pPr>
            <a:r>
              <a:rPr lang="en-US" dirty="0">
                <a:solidFill>
                  <a:schemeClr val="accent3">
                    <a:hueOff val="362282"/>
                    <a:satOff val="31803"/>
                    <a:lumOff val="-18242"/>
                  </a:schemeClr>
                </a:solidFill>
              </a:rPr>
              <a:t>Entrega - Fazer chegar essas ofertas ao consumidor de uma forma que optimize </a:t>
            </a:r>
            <a:r>
              <a:rPr dirty="0">
                <a:solidFill>
                  <a:schemeClr val="accent3">
                    <a:hueOff val="362282"/>
                    <a:satOff val="31803"/>
                    <a:lumOff val="-18242"/>
                  </a:schemeClr>
                </a:solidFill>
              </a:rPr>
              <a:t>o valor </a:t>
            </a:r>
          </a:p>
          <a:p>
            <a:pPr marL="355599" lvl="1" indent="-355599" algn="l" defTabSz="457200">
              <a:buSzPct val="100000"/>
              <a:buAutoNum type="alphaLcParenR"/>
              <a:defRPr>
                <a:solidFill>
                  <a:schemeClr val="accent3">
                    <a:hueOff val="362282"/>
                    <a:satOff val="31803"/>
                    <a:lumOff val="-18242"/>
                  </a:schemeClr>
                </a:solidFill>
              </a:defRPr>
            </a:pPr>
            <a:r>
              <a:rPr lang="en-US" dirty="0"/>
              <a:t>Troca - Troca de valor por essas ofertas</a:t>
            </a:r>
            <a:endParaRPr dirty="0"/>
          </a:p>
          <a:p>
            <a:pPr marL="355600" lvl="1" indent="-355600" algn="l" defTabSz="457200">
              <a:buSzPct val="100000"/>
              <a:buAutoNum type="alphaLcParenR"/>
              <a:defRPr sz="2200">
                <a:solidFill>
                  <a:schemeClr val="accent1">
                    <a:hueOff val="114395"/>
                    <a:lumOff val="-24975"/>
                  </a:schemeClr>
                </a:solidFill>
              </a:defRPr>
            </a:pPr>
            <a:endParaRPr dirty="0"/>
          </a:p>
          <a:p>
            <a:pPr algn="l" defTabSz="457200">
              <a:defRPr sz="2200">
                <a:solidFill>
                  <a:schemeClr val="accent1">
                    <a:hueOff val="114395"/>
                    <a:lumOff val="-24975"/>
                  </a:schemeClr>
                </a:solidFill>
              </a:defRPr>
            </a:pPr>
            <a:endParaRPr dirty="0"/>
          </a:p>
          <a:p>
            <a:pPr algn="l" defTabSz="457200">
              <a:defRPr sz="2200">
                <a:solidFill>
                  <a:schemeClr val="accent1">
                    <a:hueOff val="114395"/>
                    <a:lumOff val="-24975"/>
                  </a:schemeClr>
                </a:solidFill>
              </a:defRPr>
            </a:pPr>
            <a:endParaRPr dirty="0"/>
          </a:p>
          <a:p>
            <a:pPr algn="l" defTabSz="457200">
              <a:defRPr sz="2200">
                <a:solidFill>
                  <a:schemeClr val="accent1">
                    <a:hueOff val="114395"/>
                    <a:lumOff val="-24975"/>
                  </a:schemeClr>
                </a:solidFill>
              </a:defRPr>
            </a:pPr>
            <a:endParaRPr dirty="0"/>
          </a:p>
          <a:p>
            <a:pPr algn="l" defTabSz="457200">
              <a:defRPr sz="2200">
                <a:solidFill>
                  <a:schemeClr val="accent1">
                    <a:hueOff val="114395"/>
                    <a:lumOff val="-24975"/>
                  </a:schemeClr>
                </a:solidFill>
              </a:defRPr>
            </a:pPr>
            <a:endParaRPr dirty="0"/>
          </a:p>
          <a:p>
            <a:pPr algn="l" defTabSz="738187">
              <a:defRPr sz="2900">
                <a:solidFill>
                  <a:schemeClr val="accent1">
                    <a:hueOff val="114395"/>
                    <a:lumOff val="-24975"/>
                  </a:schemeClr>
                </a:solidFill>
                <a:latin typeface="Helvetica"/>
                <a:ea typeface="Helvetica"/>
                <a:cs typeface="Helvetica"/>
                <a:sym typeface="Helvetica"/>
              </a:defRPr>
            </a:pPr>
            <a:endParaRPr dirty="0"/>
          </a:p>
        </p:txBody>
      </p:sp>
      <p:sp>
        <p:nvSpPr>
          <p:cNvPr id="229"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30"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232" name="Rectángulo redondeado"/>
          <p:cNvSpPr/>
          <p:nvPr/>
        </p:nvSpPr>
        <p:spPr>
          <a:xfrm>
            <a:off x="14323646" y="11604259"/>
            <a:ext cx="7246935" cy="2774591"/>
          </a:xfrm>
          <a:prstGeom prst="roundRect">
            <a:avLst>
              <a:gd name="adj" fmla="val 9616"/>
            </a:avLst>
          </a:prstGeom>
          <a:solidFill>
            <a:srgbClr val="FFFFFF"/>
          </a:solidFill>
          <a:ln w="127000">
            <a:solidFill>
              <a:schemeClr val="accent1">
                <a:hueOff val="114395"/>
                <a:lumOff val="-24975"/>
              </a:schemeClr>
            </a:solidFill>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33" name="LINKS OF INTEREST"/>
          <p:cNvSpPr txBox="1"/>
          <p:nvPr/>
        </p:nvSpPr>
        <p:spPr>
          <a:xfrm>
            <a:off x="14480255" y="11728828"/>
            <a:ext cx="2917408" cy="1119749"/>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square" lIns="82020" tIns="82020" rIns="82020" bIns="82020" anchor="ctr">
            <a:spAutoFit/>
          </a:bodyPr>
          <a:lstStyle>
            <a:lvl1pPr algn="l" defTabSz="457200">
              <a:lnSpc>
                <a:spcPts val="6100"/>
              </a:lnSpc>
              <a:defRPr sz="3100" b="1">
                <a:solidFill>
                  <a:schemeClr val="accent1">
                    <a:hueOff val="114395"/>
                    <a:lumOff val="-24975"/>
                  </a:schemeClr>
                </a:solidFill>
              </a:defRPr>
            </a:lvl1pPr>
          </a:lstStyle>
          <a:p>
            <a:pPr>
              <a:lnSpc>
                <a:spcPct val="100000"/>
              </a:lnSpc>
            </a:pPr>
            <a:r>
              <a:rPr dirty="0"/>
              <a:t>LIGAÇÕES DE INTERESSE</a:t>
            </a:r>
          </a:p>
        </p:txBody>
      </p:sp>
      <p:sp>
        <p:nvSpPr>
          <p:cNvPr id="234" name="Unit 1…"/>
          <p:cNvSpPr txBox="1"/>
          <p:nvPr/>
        </p:nvSpPr>
        <p:spPr>
          <a:xfrm>
            <a:off x="8715136" y="1095099"/>
            <a:ext cx="8858727" cy="1873802"/>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wrap="none" lIns="82020" tIns="82020" rIns="82020" bIns="82020" anchor="ctr">
            <a:spAutoFit/>
          </a:bodyPr>
          <a:lstStyle/>
          <a:p>
            <a:pPr defTabSz="738187">
              <a:defRPr sz="3200">
                <a:solidFill>
                  <a:schemeClr val="accent1">
                    <a:hueOff val="114395"/>
                    <a:lumOff val="-24975"/>
                  </a:schemeClr>
                </a:solidFill>
                <a:latin typeface="Helvetica"/>
                <a:ea typeface="Helvetica"/>
                <a:cs typeface="Helvetica"/>
                <a:sym typeface="Helvetica"/>
              </a:defRPr>
            </a:pPr>
            <a:r>
              <a:rPr dirty="0" err="1"/>
              <a:t>Unidade</a:t>
            </a:r>
            <a:r>
              <a:rPr dirty="0"/>
              <a:t> 1</a:t>
            </a:r>
          </a:p>
          <a:p>
            <a:pPr defTabSz="738187">
              <a:defRPr sz="5000">
                <a:solidFill>
                  <a:schemeClr val="accent1">
                    <a:hueOff val="114395"/>
                    <a:lumOff val="-24975"/>
                  </a:schemeClr>
                </a:solidFill>
                <a:latin typeface="A.C.M.E. Secret Agent"/>
                <a:ea typeface="A.C.M.E. Secret Agent"/>
                <a:cs typeface="A.C.M.E. Secret Agent"/>
                <a:sym typeface="A.C.M.E. Secret Agent"/>
              </a:defRPr>
            </a:pPr>
            <a:r>
              <a:rPr dirty="0" err="1"/>
              <a:t>Perguntas</a:t>
            </a:r>
            <a:r>
              <a:rPr dirty="0"/>
              <a:t> de </a:t>
            </a:r>
            <a:r>
              <a:rPr lang="en-GB" dirty="0" err="1"/>
              <a:t>correção</a:t>
            </a:r>
            <a:r>
              <a:rPr lang="en-GB" dirty="0"/>
              <a:t> </a:t>
            </a:r>
            <a:r>
              <a:rPr lang="en-GB" dirty="0" err="1"/>
              <a:t>autónoma</a:t>
            </a:r>
            <a:endParaRPr dirty="0"/>
          </a:p>
          <a:p>
            <a:pPr defTabSz="738187">
              <a:defRPr sz="2900">
                <a:solidFill>
                  <a:schemeClr val="accent1">
                    <a:hueOff val="114395"/>
                    <a:lumOff val="-24975"/>
                  </a:schemeClr>
                </a:solidFill>
                <a:latin typeface="Helvetica"/>
                <a:ea typeface="Helvetica"/>
                <a:cs typeface="Helvetica"/>
                <a:sym typeface="Helvetica"/>
              </a:defRPr>
            </a:pPr>
            <a:r>
              <a:rPr lang="pt-PT" dirty="0"/>
              <a:t>I</a:t>
            </a:r>
            <a:r>
              <a:rPr dirty="0" err="1"/>
              <a:t>ndique</a:t>
            </a:r>
            <a:r>
              <a:rPr dirty="0"/>
              <a:t> a </a:t>
            </a:r>
            <a:r>
              <a:rPr dirty="0" err="1"/>
              <a:t>resposta</a:t>
            </a:r>
            <a:r>
              <a:rPr dirty="0"/>
              <a:t> </a:t>
            </a:r>
            <a:r>
              <a:rPr lang="en-GB" dirty="0" err="1"/>
              <a:t>correta</a:t>
            </a:r>
            <a:endParaRPr dirty="0"/>
          </a:p>
        </p:txBody>
      </p:sp>
      <p:sp>
        <p:nvSpPr>
          <p:cNvPr id="235" name="Encendido"/>
          <p:cNvSpPr/>
          <p:nvPr/>
        </p:nvSpPr>
        <p:spPr>
          <a:xfrm>
            <a:off x="15228775" y="12973146"/>
            <a:ext cx="1001797" cy="1042359"/>
          </a:xfrm>
          <a:custGeom>
            <a:avLst/>
            <a:gdLst/>
            <a:ahLst/>
            <a:cxnLst>
              <a:cxn ang="0">
                <a:pos x="wd2" y="hd2"/>
              </a:cxn>
              <a:cxn ang="5400000">
                <a:pos x="wd2" y="hd2"/>
              </a:cxn>
              <a:cxn ang="10800000">
                <a:pos x="wd2" y="hd2"/>
              </a:cxn>
              <a:cxn ang="16200000">
                <a:pos x="wd2" y="hd2"/>
              </a:cxn>
            </a:cxnLst>
            <a:rect l="0" t="0" r="r" b="b"/>
            <a:pathLst>
              <a:path w="21594" h="21600" extrusionOk="0">
                <a:moveTo>
                  <a:pt x="10797" y="0"/>
                </a:moveTo>
                <a:cubicBezTo>
                  <a:pt x="9878" y="0"/>
                  <a:pt x="9133" y="716"/>
                  <a:pt x="9133" y="1600"/>
                </a:cubicBezTo>
                <a:lnTo>
                  <a:pt x="9133" y="10222"/>
                </a:lnTo>
                <a:cubicBezTo>
                  <a:pt x="9133" y="11106"/>
                  <a:pt x="9878" y="11822"/>
                  <a:pt x="10797" y="11822"/>
                </a:cubicBezTo>
                <a:cubicBezTo>
                  <a:pt x="11717" y="11822"/>
                  <a:pt x="12461" y="11106"/>
                  <a:pt x="12461" y="10222"/>
                </a:cubicBezTo>
                <a:lnTo>
                  <a:pt x="12461" y="1600"/>
                </a:lnTo>
                <a:cubicBezTo>
                  <a:pt x="12461" y="716"/>
                  <a:pt x="11717" y="0"/>
                  <a:pt x="10797" y="0"/>
                </a:cubicBezTo>
                <a:close/>
                <a:moveTo>
                  <a:pt x="4155" y="3552"/>
                </a:moveTo>
                <a:cubicBezTo>
                  <a:pt x="3730" y="3561"/>
                  <a:pt x="3308" y="3725"/>
                  <a:pt x="2990" y="4045"/>
                </a:cubicBezTo>
                <a:cubicBezTo>
                  <a:pt x="1061" y="5987"/>
                  <a:pt x="0" y="8536"/>
                  <a:pt x="0" y="11220"/>
                </a:cubicBezTo>
                <a:cubicBezTo>
                  <a:pt x="0" y="16941"/>
                  <a:pt x="4840" y="21600"/>
                  <a:pt x="10797" y="21600"/>
                </a:cubicBezTo>
                <a:cubicBezTo>
                  <a:pt x="16754" y="21600"/>
                  <a:pt x="21600" y="16941"/>
                  <a:pt x="21594" y="11220"/>
                </a:cubicBezTo>
                <a:cubicBezTo>
                  <a:pt x="21594" y="8536"/>
                  <a:pt x="20534" y="5987"/>
                  <a:pt x="18605" y="4045"/>
                </a:cubicBezTo>
                <a:cubicBezTo>
                  <a:pt x="17973" y="3411"/>
                  <a:pt x="16917" y="3383"/>
                  <a:pt x="16251" y="3996"/>
                </a:cubicBezTo>
                <a:cubicBezTo>
                  <a:pt x="15591" y="4603"/>
                  <a:pt x="15565" y="5618"/>
                  <a:pt x="16202" y="6258"/>
                </a:cubicBezTo>
                <a:cubicBezTo>
                  <a:pt x="17539" y="7603"/>
                  <a:pt x="18271" y="9360"/>
                  <a:pt x="18271" y="11220"/>
                </a:cubicBezTo>
                <a:cubicBezTo>
                  <a:pt x="18271" y="15179"/>
                  <a:pt x="14910" y="18401"/>
                  <a:pt x="10792" y="18401"/>
                </a:cubicBezTo>
                <a:cubicBezTo>
                  <a:pt x="6674" y="18401"/>
                  <a:pt x="3323" y="15179"/>
                  <a:pt x="3323" y="11220"/>
                </a:cubicBezTo>
                <a:cubicBezTo>
                  <a:pt x="3323" y="9360"/>
                  <a:pt x="4056" y="7598"/>
                  <a:pt x="5392" y="6258"/>
                </a:cubicBezTo>
                <a:cubicBezTo>
                  <a:pt x="6030" y="5618"/>
                  <a:pt x="6009" y="4609"/>
                  <a:pt x="5343" y="3996"/>
                </a:cubicBezTo>
                <a:cubicBezTo>
                  <a:pt x="5010" y="3690"/>
                  <a:pt x="4580" y="3543"/>
                  <a:pt x="4155" y="3552"/>
                </a:cubicBez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FFFFFF"/>
                </a:solidFill>
                <a:latin typeface="Helvetica Neue Medium"/>
                <a:ea typeface="Helvetica Neue Medium"/>
                <a:cs typeface="Helvetica Neue Medium"/>
                <a:sym typeface="Helvetica Neue Medium"/>
              </a:defRPr>
            </a:pPr>
            <a:endParaRPr/>
          </a:p>
        </p:txBody>
      </p:sp>
      <p:grpSp>
        <p:nvGrpSpPr>
          <p:cNvPr id="240" name="Agrupar"/>
          <p:cNvGrpSpPr/>
          <p:nvPr/>
        </p:nvGrpSpPr>
        <p:grpSpPr>
          <a:xfrm>
            <a:off x="20340637" y="14829510"/>
            <a:ext cx="1300908" cy="446058"/>
            <a:chOff x="0" y="0"/>
            <a:chExt cx="1300907" cy="446057"/>
          </a:xfrm>
        </p:grpSpPr>
        <p:sp>
          <p:nvSpPr>
            <p:cNvPr id="238"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39"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UNIT 1…">
            <a:extLst>
              <a:ext uri="{FF2B5EF4-FFF2-40B4-BE49-F238E27FC236}">
                <a16:creationId xmlns:a16="http://schemas.microsoft.com/office/drawing/2014/main" id="{3AC744A7-14E4-6F45-F7BF-31E9CCFF5408}"/>
              </a:ext>
            </a:extLst>
          </p:cNvPr>
          <p:cNvSpPr txBox="1"/>
          <p:nvPr/>
        </p:nvSpPr>
        <p:spPr>
          <a:xfrm>
            <a:off x="740130" y="3529624"/>
            <a:ext cx="3043223" cy="811973"/>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defRPr sz="2100" b="1">
                <a:solidFill>
                  <a:srgbClr val="FFFFFF"/>
                </a:solidFill>
              </a:defRPr>
            </a:pPr>
            <a:r>
              <a:rPr dirty="0"/>
              <a:t>UNIDADE 1</a:t>
            </a:r>
            <a:endParaRPr lang="en-US" dirty="0"/>
          </a:p>
          <a:p>
            <a:pPr algn="l" defTabSz="457200">
              <a:defRPr sz="2100" b="1">
                <a:solidFill>
                  <a:srgbClr val="FFFFFF"/>
                </a:solidFill>
              </a:defRPr>
            </a:pPr>
            <a:r>
              <a:rPr lang="it-IT" dirty="0"/>
              <a:t>Definição de marketing</a:t>
            </a:r>
            <a:r>
              <a:rPr lang="en-US" dirty="0"/>
              <a:t>.</a:t>
            </a:r>
            <a:endParaRPr dirty="0"/>
          </a:p>
        </p:txBody>
      </p:sp>
      <p:sp>
        <p:nvSpPr>
          <p:cNvPr id="3" name="TextBox 2">
            <a:extLst>
              <a:ext uri="{FF2B5EF4-FFF2-40B4-BE49-F238E27FC236}">
                <a16:creationId xmlns:a16="http://schemas.microsoft.com/office/drawing/2014/main" id="{59F8DABD-BD89-0DD8-1255-BBE1FD95517D}"/>
              </a:ext>
            </a:extLst>
          </p:cNvPr>
          <p:cNvSpPr txBox="1"/>
          <p:nvPr/>
        </p:nvSpPr>
        <p:spPr>
          <a:xfrm>
            <a:off x="17397663" y="12321191"/>
            <a:ext cx="3540979" cy="12736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020" tIns="82020" rIns="82020" bIns="82020" numCol="1" spcCol="38100" rtlCol="0" anchor="ctr">
            <a:spAutoFit/>
          </a:bodyPr>
          <a:lstStyle/>
          <a:p>
            <a:pPr marL="0" marR="0" indent="0" algn="ctr" defTabSz="2799574"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n-lt"/>
                <a:ea typeface="+mn-ea"/>
                <a:cs typeface="+mn-cs"/>
                <a:sym typeface="Helvetica Neue"/>
                <a:hlinkClick r:id="rId3"/>
              </a:rPr>
              <a:t>O que é o marketing? Definição, benefícios e estratégias</a:t>
            </a:r>
            <a:endParaRPr kumimoji="0" lang="el-GR" sz="2400" b="1" i="0" u="none" strike="noStrike" cap="none" spc="0" normalizeH="0" baseline="0" dirty="0">
              <a:ln>
                <a:noFill/>
              </a:ln>
              <a:solidFill>
                <a:srgbClr val="5E5E5E"/>
              </a:solidFill>
              <a:effectLst/>
              <a:uFillTx/>
              <a:latin typeface="+mn-lt"/>
              <a:ea typeface="+mn-ea"/>
              <a:cs typeface="+mn-cs"/>
              <a:sym typeface="Helvetica Neue"/>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igura"/>
          <p:cNvSpPr/>
          <p:nvPr/>
        </p:nvSpPr>
        <p:spPr>
          <a:xfrm>
            <a:off x="-251810" y="-392082"/>
            <a:ext cx="22590783" cy="16311789"/>
          </a:xfrm>
          <a:custGeom>
            <a:avLst/>
            <a:gdLst/>
            <a:ahLst/>
            <a:cxnLst>
              <a:cxn ang="0">
                <a:pos x="wd2" y="hd2"/>
              </a:cxn>
              <a:cxn ang="5400000">
                <a:pos x="wd2" y="hd2"/>
              </a:cxn>
              <a:cxn ang="10800000">
                <a:pos x="wd2" y="hd2"/>
              </a:cxn>
              <a:cxn ang="16200000">
                <a:pos x="wd2" y="hd2"/>
              </a:cxn>
            </a:cxnLst>
            <a:rect l="0" t="0" r="r" b="b"/>
            <a:pathLst>
              <a:path w="21600" h="21600" extrusionOk="0">
                <a:moveTo>
                  <a:pt x="4826" y="72"/>
                </a:moveTo>
                <a:cubicBezTo>
                  <a:pt x="4666" y="858"/>
                  <a:pt x="4389" y="1591"/>
                  <a:pt x="4014" y="2227"/>
                </a:cubicBezTo>
                <a:cubicBezTo>
                  <a:pt x="3049" y="3866"/>
                  <a:pt x="1542" y="4741"/>
                  <a:pt x="0" y="4560"/>
                </a:cubicBezTo>
                <a:lnTo>
                  <a:pt x="120" y="21600"/>
                </a:lnTo>
                <a:lnTo>
                  <a:pt x="21600" y="21600"/>
                </a:lnTo>
                <a:lnTo>
                  <a:pt x="21600" y="0"/>
                </a:lnTo>
                <a:lnTo>
                  <a:pt x="4826" y="72"/>
                </a:lnTo>
                <a:close/>
              </a:path>
            </a:pathLst>
          </a:custGeom>
          <a:solidFill>
            <a:schemeClr val="accent1">
              <a:hueOff val="114395"/>
              <a:lumOff val="-24975"/>
            </a:schemeClr>
          </a:solidFill>
          <a:ln w="12700">
            <a:miter lim="400000"/>
          </a:ln>
        </p:spPr>
        <p:txBody>
          <a:bodyPr lIns="82020" tIns="82020" rIns="82020" bIns="82020" anchor="ctr"/>
          <a:lstStyle/>
          <a:p>
            <a:pPr defTabSz="943239">
              <a:defRPr sz="3400">
                <a:solidFill>
                  <a:srgbClr val="000000"/>
                </a:solidFill>
                <a:latin typeface="Helvetica Neue Medium"/>
                <a:ea typeface="Helvetica Neue Medium"/>
                <a:cs typeface="Helvetica Neue Medium"/>
                <a:sym typeface="Helvetica Neue Medium"/>
              </a:defRPr>
            </a:pPr>
            <a:endParaRPr/>
          </a:p>
        </p:txBody>
      </p:sp>
      <p:pic>
        <p:nvPicPr>
          <p:cNvPr id="173" name="logoflavours02.png" descr="logoflavours02.png"/>
          <p:cNvPicPr>
            <a:picLocks noChangeAspect="1"/>
          </p:cNvPicPr>
          <p:nvPr/>
        </p:nvPicPr>
        <p:blipFill>
          <a:blip r:embed="rId2"/>
          <a:stretch>
            <a:fillRect/>
          </a:stretch>
        </p:blipFill>
        <p:spPr>
          <a:xfrm>
            <a:off x="311109" y="602829"/>
            <a:ext cx="2912513" cy="1258593"/>
          </a:xfrm>
          <a:prstGeom prst="rect">
            <a:avLst/>
          </a:prstGeom>
          <a:ln w="12700">
            <a:miter lim="400000"/>
          </a:ln>
        </p:spPr>
      </p:pic>
      <p:sp>
        <p:nvSpPr>
          <p:cNvPr id="175" name="UNITS"/>
          <p:cNvSpPr txBox="1"/>
          <p:nvPr/>
        </p:nvSpPr>
        <p:spPr>
          <a:xfrm>
            <a:off x="1648245" y="3865918"/>
            <a:ext cx="3028885" cy="1482560"/>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82020" tIns="82020" rIns="82020" bIns="82020" anchor="ctr">
            <a:spAutoFit/>
          </a:bodyPr>
          <a:lstStyle>
            <a:lvl1pPr>
              <a:defRPr sz="7200">
                <a:solidFill>
                  <a:srgbClr val="FFFFFF"/>
                </a:solidFill>
                <a:latin typeface="A.C.M.E. Secret Agent"/>
                <a:ea typeface="A.C.M.E. Secret Agent"/>
                <a:cs typeface="A.C.M.E. Secret Agent"/>
                <a:sym typeface="A.C.M.E. Secret Agent"/>
              </a:defRPr>
            </a:lvl1pPr>
          </a:lstStyle>
          <a:p>
            <a:r>
              <a:rPr dirty="0"/>
              <a:t>UNIDADES</a:t>
            </a:r>
          </a:p>
        </p:txBody>
      </p:sp>
      <p:sp>
        <p:nvSpPr>
          <p:cNvPr id="178" name="Let’s Start"/>
          <p:cNvSpPr txBox="1"/>
          <p:nvPr/>
        </p:nvSpPr>
        <p:spPr>
          <a:xfrm>
            <a:off x="12512537" y="13034908"/>
            <a:ext cx="4848854" cy="1308606"/>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82020" tIns="82020" rIns="82020" bIns="82020" anchor="ctr">
            <a:spAutoFit/>
          </a:bodyPr>
          <a:lstStyle>
            <a:lvl1pPr>
              <a:defRPr sz="6200">
                <a:solidFill>
                  <a:schemeClr val="accent1">
                    <a:hueOff val="114395"/>
                    <a:lumOff val="-24975"/>
                  </a:schemeClr>
                </a:solidFill>
                <a:latin typeface="A.C.M.E. Secret Agent"/>
                <a:ea typeface="A.C.M.E. Secret Agent"/>
                <a:cs typeface="A.C.M.E. Secret Agent"/>
                <a:sym typeface="A.C.M.E. Secret Agent"/>
              </a:defRPr>
            </a:lvl1pPr>
          </a:lstStyle>
          <a:p>
            <a:r>
              <a:t>Vamos começar</a:t>
            </a:r>
          </a:p>
        </p:txBody>
      </p:sp>
      <p:sp>
        <p:nvSpPr>
          <p:cNvPr id="2" name="What is entrepreneurship? Entrepreneurship in the rural environment.…">
            <a:extLst>
              <a:ext uri="{FF2B5EF4-FFF2-40B4-BE49-F238E27FC236}">
                <a16:creationId xmlns:a16="http://schemas.microsoft.com/office/drawing/2014/main" id="{5A6E4517-1AC3-BE38-3582-9873C0DD8A00}"/>
              </a:ext>
            </a:extLst>
          </p:cNvPr>
          <p:cNvSpPr txBox="1"/>
          <p:nvPr/>
        </p:nvSpPr>
        <p:spPr>
          <a:xfrm>
            <a:off x="5489930" y="4695198"/>
            <a:ext cx="12108740" cy="5505565"/>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82020" tIns="82020" rIns="82020" bIns="82020" anchor="ctr">
            <a:spAutoFit/>
          </a:bodyPr>
          <a:lstStyle/>
          <a:p>
            <a:pPr marL="584200" indent="-584200" algn="l" defTabSz="457200">
              <a:spcAft>
                <a:spcPts val="1200"/>
              </a:spcAft>
              <a:buSzPct val="100000"/>
              <a:buAutoNum type="arabicPeriod"/>
              <a:defRPr sz="3300">
                <a:solidFill>
                  <a:schemeClr val="accent4">
                    <a:hueOff val="348544"/>
                    <a:lumOff val="7139"/>
                  </a:schemeClr>
                </a:solidFill>
              </a:defRPr>
            </a:pPr>
            <a:r>
              <a:rPr lang="it-IT" dirty="0">
                <a:solidFill>
                  <a:schemeClr val="bg1"/>
                </a:solidFill>
              </a:rPr>
              <a:t>Definição de marketing</a:t>
            </a:r>
            <a:r>
              <a:rPr dirty="0">
                <a:solidFill>
                  <a:schemeClr val="bg1"/>
                </a:solidFill>
              </a:rPr>
              <a:t>.</a:t>
            </a:r>
          </a:p>
          <a:p>
            <a:pPr marL="584200" indent="-584200" algn="l" defTabSz="457200">
              <a:spcAft>
                <a:spcPts val="1200"/>
              </a:spcAft>
              <a:buSzPct val="100000"/>
              <a:buAutoNum type="arabicPeriod"/>
              <a:defRPr sz="3300">
                <a:solidFill>
                  <a:srgbClr val="FFFFFF"/>
                </a:solidFill>
              </a:defRPr>
            </a:pPr>
            <a:r>
              <a:rPr lang="en-US" dirty="0">
                <a:solidFill>
                  <a:srgbClr val="FFFF00"/>
                </a:solidFill>
              </a:rPr>
              <a:t>Como criar uma estratégia de marketing digital</a:t>
            </a:r>
            <a:r>
              <a:rPr dirty="0">
                <a:solidFill>
                  <a:srgbClr val="FFFF00"/>
                </a:solidFill>
              </a:rPr>
              <a:t>.</a:t>
            </a:r>
          </a:p>
          <a:p>
            <a:pPr marL="584200" indent="-584200" algn="l" defTabSz="457200">
              <a:spcAft>
                <a:spcPts val="1200"/>
              </a:spcAft>
              <a:buSzPct val="100000"/>
              <a:buAutoNum type="arabicPeriod"/>
              <a:defRPr sz="3300">
                <a:solidFill>
                  <a:srgbClr val="FFFFFF"/>
                </a:solidFill>
              </a:defRPr>
            </a:pPr>
            <a:r>
              <a:rPr lang="en-US" dirty="0" err="1"/>
              <a:t>Ações</a:t>
            </a:r>
            <a:r>
              <a:rPr lang="en-US" dirty="0"/>
              <a:t> para ajudar as empresas de turismo a entrar na era digital</a:t>
            </a:r>
            <a:r>
              <a:rPr dirty="0"/>
              <a:t>.</a:t>
            </a:r>
          </a:p>
          <a:p>
            <a:pPr marL="584200" indent="-584200" algn="l" defTabSz="457200">
              <a:spcAft>
                <a:spcPts val="1200"/>
              </a:spcAft>
              <a:buSzPct val="100000"/>
              <a:buAutoNum type="arabicPeriod"/>
              <a:defRPr sz="3300">
                <a:solidFill>
                  <a:srgbClr val="FFFFFF"/>
                </a:solidFill>
              </a:defRPr>
            </a:pPr>
            <a:r>
              <a:rPr lang="en-US" dirty="0"/>
              <a:t>Criação e gestão da reputação online e utilização das redes sociais</a:t>
            </a:r>
            <a:r>
              <a:rPr dirty="0"/>
              <a:t>.</a:t>
            </a:r>
          </a:p>
          <a:p>
            <a:pPr marL="584200" indent="-584200" algn="l" defTabSz="457200">
              <a:spcAft>
                <a:spcPts val="1200"/>
              </a:spcAft>
              <a:buSzPct val="100000"/>
              <a:buAutoNum type="arabicPeriod"/>
              <a:defRPr sz="3300">
                <a:solidFill>
                  <a:srgbClr val="FFFFFF"/>
                </a:solidFill>
              </a:defRPr>
            </a:pPr>
            <a:r>
              <a:rPr lang="en-US" dirty="0"/>
              <a:t>Como é que uma PME de Turismo Alimentar se pode promover como destino gastronómico no mundo digital</a:t>
            </a:r>
            <a:r>
              <a:rPr dirty="0"/>
              <a:t>.</a:t>
            </a:r>
          </a:p>
          <a:p>
            <a:pPr algn="l" defTabSz="457200">
              <a:spcAft>
                <a:spcPts val="1200"/>
              </a:spcAft>
              <a:buSzPct val="100000"/>
              <a:defRPr sz="3300">
                <a:solidFill>
                  <a:srgbClr val="FFFFFF"/>
                </a:solidFill>
              </a:defRPr>
            </a:pPr>
            <a:r>
              <a:rPr dirty="0"/>
              <a:t>Conclusão</a:t>
            </a:r>
          </a:p>
        </p:txBody>
      </p:sp>
    </p:spTree>
    <p:extLst>
      <p:ext uri="{BB962C8B-B14F-4D97-AF65-F5344CB8AC3E}">
        <p14:creationId xmlns:p14="http://schemas.microsoft.com/office/powerpoint/2010/main" val="31733913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Rectángulo"/>
          <p:cNvSpPr/>
          <p:nvPr/>
        </p:nvSpPr>
        <p:spPr>
          <a:xfrm>
            <a:off x="-12700" y="-25400"/>
            <a:ext cx="5453758" cy="15798800"/>
          </a:xfrm>
          <a:prstGeom prst="rect">
            <a:avLst/>
          </a:prstGeom>
          <a:solidFill>
            <a:schemeClr val="accent1">
              <a:hueOff val="114395"/>
              <a:lumOff val="-24975"/>
            </a:schemeClr>
          </a:solidFill>
          <a:ln w="12700">
            <a:miter lim="400000"/>
          </a:ln>
        </p:spPr>
        <p:txBody>
          <a:bodyPr lIns="82020" tIns="82020" rIns="82020" bIns="82020" anchor="ctr"/>
          <a:lstStyle/>
          <a:p>
            <a:pPr defTabSz="943239">
              <a:defRPr sz="3400">
                <a:solidFill>
                  <a:schemeClr val="accent1">
                    <a:hueOff val="114395"/>
                    <a:lumOff val="-24975"/>
                  </a:schemeClr>
                </a:solidFill>
                <a:latin typeface="Helvetica Neue Medium"/>
                <a:ea typeface="Helvetica Neue Medium"/>
                <a:cs typeface="Helvetica Neue Medium"/>
                <a:sym typeface="Helvetica Neue Medium"/>
              </a:defRPr>
            </a:pPr>
            <a:endParaRPr/>
          </a:p>
        </p:txBody>
      </p:sp>
      <p:pic>
        <p:nvPicPr>
          <p:cNvPr id="252" name="logoflavours03.png" descr="logoflavours03.png"/>
          <p:cNvPicPr>
            <a:picLocks noChangeAspect="1"/>
          </p:cNvPicPr>
          <p:nvPr/>
        </p:nvPicPr>
        <p:blipFill>
          <a:blip r:embed="rId2"/>
          <a:stretch>
            <a:fillRect/>
          </a:stretch>
        </p:blipFill>
        <p:spPr>
          <a:xfrm>
            <a:off x="662160" y="746908"/>
            <a:ext cx="4104037" cy="1691492"/>
          </a:xfrm>
          <a:prstGeom prst="rect">
            <a:avLst/>
          </a:prstGeom>
          <a:ln w="12700">
            <a:miter lim="400000"/>
          </a:ln>
        </p:spPr>
      </p:pic>
      <p:sp>
        <p:nvSpPr>
          <p:cNvPr id="253" name="UNIT 2…"/>
          <p:cNvSpPr txBox="1"/>
          <p:nvPr/>
        </p:nvSpPr>
        <p:spPr>
          <a:xfrm>
            <a:off x="6099530" y="852290"/>
            <a:ext cx="15493092" cy="2056885"/>
          </a:xfrm>
          <a:prstGeom prst="rect">
            <a:avLst/>
          </a:prstGeom>
          <a:ln w="12700">
            <a:miter lim="400000"/>
          </a:ln>
          <a:extLst>
            <a:ext uri="{C572A759-6A51-4108-AA02-DFA0A04FC94B}">
              <ma14:wrappingTextBoxFlag xmlns="" xmlns:a16="http://schemas.microsoft.com/office/drawing/2014/main" xmlns:ma14="http://schemas.microsoft.com/office/mac/drawingml/2011/main" xmlns:a14="http://schemas.microsoft.com/office/drawing/2010/main" xmlns:m="http://schemas.openxmlformats.org/officeDocument/2006/math" val="1"/>
            </a:ext>
          </a:extLst>
        </p:spPr>
        <p:txBody>
          <a:bodyPr lIns="82020" tIns="82020" rIns="82020" bIns="82020" anchor="ctr">
            <a:spAutoFit/>
          </a:bodyPr>
          <a:lstStyle/>
          <a:p>
            <a:pPr algn="l" defTabSz="457200">
              <a:lnSpc>
                <a:spcPts val="9200"/>
              </a:lnSpc>
              <a:defRPr sz="5700" b="1">
                <a:solidFill>
                  <a:schemeClr val="accent1">
                    <a:hueOff val="114395"/>
                    <a:lumOff val="-24975"/>
                  </a:schemeClr>
                </a:solidFill>
              </a:defRPr>
            </a:pPr>
            <a:r>
              <a:rPr sz="6000" dirty="0"/>
              <a:t>UNIDADE </a:t>
            </a:r>
            <a:r>
              <a:rPr lang="el-GR" sz="6000" dirty="0"/>
              <a:t>2</a:t>
            </a:r>
            <a:endParaRPr sz="6000" dirty="0"/>
          </a:p>
          <a:p>
            <a:pPr algn="l" defTabSz="457200">
              <a:lnSpc>
                <a:spcPts val="6300"/>
              </a:lnSpc>
              <a:defRPr sz="3300" b="1">
                <a:solidFill>
                  <a:schemeClr val="accent1">
                    <a:hueOff val="114395"/>
                    <a:lumOff val="-24975"/>
                  </a:schemeClr>
                </a:solidFill>
              </a:defRPr>
            </a:pPr>
            <a:r>
              <a:rPr lang="en-US" sz="3600" dirty="0"/>
              <a:t>Como criar uma estratégia de marketing digital</a:t>
            </a:r>
            <a:r>
              <a:rPr sz="3600" dirty="0"/>
              <a:t>.</a:t>
            </a:r>
          </a:p>
        </p:txBody>
      </p:sp>
      <p:pic>
        <p:nvPicPr>
          <p:cNvPr id="259" name="Imagen" descr="Imagen"/>
          <p:cNvPicPr>
            <a:picLocks noChangeAspect="1"/>
          </p:cNvPicPr>
          <p:nvPr/>
        </p:nvPicPr>
        <p:blipFill>
          <a:blip r:embed="rId3"/>
          <a:stretch>
            <a:fillRect/>
          </a:stretch>
        </p:blipFill>
        <p:spPr>
          <a:xfrm>
            <a:off x="1337158" y="9247991"/>
            <a:ext cx="2610800" cy="6027578"/>
          </a:xfrm>
          <a:prstGeom prst="rect">
            <a:avLst/>
          </a:prstGeom>
          <a:ln w="12700">
            <a:miter lim="400000"/>
          </a:ln>
        </p:spPr>
      </p:pic>
      <p:grpSp>
        <p:nvGrpSpPr>
          <p:cNvPr id="263" name="Agrupar"/>
          <p:cNvGrpSpPr/>
          <p:nvPr/>
        </p:nvGrpSpPr>
        <p:grpSpPr>
          <a:xfrm>
            <a:off x="20340637" y="14829510"/>
            <a:ext cx="1300908" cy="446058"/>
            <a:chOff x="0" y="0"/>
            <a:chExt cx="1300907" cy="446057"/>
          </a:xfrm>
        </p:grpSpPr>
        <p:sp>
          <p:nvSpPr>
            <p:cNvPr id="261" name="Flecha"/>
            <p:cNvSpPr/>
            <p:nvPr/>
          </p:nvSpPr>
          <p:spPr>
            <a:xfrm>
              <a:off x="702902" y="0"/>
              <a:ext cx="598006" cy="446058"/>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sp>
          <p:nvSpPr>
            <p:cNvPr id="262" name="Flecha"/>
            <p:cNvSpPr/>
            <p:nvPr/>
          </p:nvSpPr>
          <p:spPr>
            <a:xfrm rot="10800000">
              <a:off x="0" y="-1"/>
              <a:ext cx="598005" cy="446059"/>
            </a:xfrm>
            <a:prstGeom prst="rightArrow">
              <a:avLst>
                <a:gd name="adj1" fmla="val 48937"/>
                <a:gd name="adj2" fmla="val 67430"/>
              </a:avLst>
            </a:prstGeom>
            <a:noFill/>
            <a:ln w="63500" cap="flat">
              <a:solidFill>
                <a:schemeClr val="accent1">
                  <a:hueOff val="114395"/>
                  <a:lumOff val="-24975"/>
                </a:schemeClr>
              </a:solidFill>
              <a:prstDash val="solid"/>
              <a:miter lim="400000"/>
            </a:ln>
            <a:effectLst/>
          </p:spPr>
          <p:txBody>
            <a:bodyPr wrap="square" lIns="82020" tIns="82020" rIns="82020" bIns="82020" numCol="1" anchor="ctr">
              <a:noAutofit/>
            </a:bodyPr>
            <a:lstStyle/>
            <a:p>
              <a:pPr defTabSz="943239">
                <a:defRPr sz="3400">
                  <a:solidFill>
                    <a:srgbClr val="FFFFFF"/>
                  </a:solidFill>
                  <a:latin typeface="Helvetica Neue Medium"/>
                  <a:ea typeface="Helvetica Neue Medium"/>
                  <a:cs typeface="Helvetica Neue Medium"/>
                  <a:sym typeface="Helvetica Neue Medium"/>
                </a:defRPr>
              </a:pPr>
              <a:endParaRPr/>
            </a:p>
          </p:txBody>
        </p:sp>
      </p:grpSp>
      <p:sp>
        <p:nvSpPr>
          <p:cNvPr id="2" name="TextBox 1">
            <a:extLst>
              <a:ext uri="{FF2B5EF4-FFF2-40B4-BE49-F238E27FC236}">
                <a16:creationId xmlns:a16="http://schemas.microsoft.com/office/drawing/2014/main" id="{E4A1B0D3-ACB2-9957-45F4-DC2531CBB062}"/>
              </a:ext>
            </a:extLst>
          </p:cNvPr>
          <p:cNvSpPr txBox="1"/>
          <p:nvPr/>
        </p:nvSpPr>
        <p:spPr>
          <a:xfrm>
            <a:off x="6099530" y="4084441"/>
            <a:ext cx="14618849" cy="1273638"/>
          </a:xfrm>
          <a:prstGeom prst="rect">
            <a:avLst/>
          </a:prstGeom>
          <a:ln w="12700">
            <a:miter lim="400000"/>
          </a:ln>
        </p:spPr>
        <p:txBody>
          <a:bodyPr wrap="square" lIns="82020" tIns="82020" rIns="82020" bIns="8202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defTabSz="457200">
              <a:defRPr sz="3200">
                <a:solidFill>
                  <a:schemeClr val="accent1">
                    <a:hueOff val="114395"/>
                    <a:lumOff val="-24975"/>
                  </a:schemeClr>
                </a:solidFill>
              </a:defRPr>
            </a:lvl1pPr>
          </a:lstStyle>
          <a:p>
            <a:r>
              <a:rPr lang="en-US" sz="3600" dirty="0"/>
              <a:t>Nesta unidade, aprenderá a criar uma estratégia de marketing digital para promover o seu negócio rural.</a:t>
            </a:r>
            <a:endParaRPr lang="el-GR" sz="3600" dirty="0"/>
          </a:p>
        </p:txBody>
      </p:sp>
      <p:pic>
        <p:nvPicPr>
          <p:cNvPr id="4" name="Picture 3" descr="Text&#10;&#10;Description automatically generated">
            <a:extLst>
              <a:ext uri="{FF2B5EF4-FFF2-40B4-BE49-F238E27FC236}">
                <a16:creationId xmlns:a16="http://schemas.microsoft.com/office/drawing/2014/main" id="{87EFC39B-C5E0-7373-30D2-F6B23E84E5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9528" y="7253530"/>
            <a:ext cx="10602637" cy="7022526"/>
          </a:xfrm>
          <a:prstGeom prst="rect">
            <a:avLst/>
          </a:prstGeom>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82020" tIns="82020" rIns="82020" bIns="82020" numCol="1" spcCol="38100" rtlCol="0" anchor="ctr">
        <a:spAutoFit/>
      </a:bodyPr>
      <a:lstStyle>
        <a:defPPr marL="0" marR="0" indent="0" algn="ctr" defTabSz="943239"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82020" tIns="82020" rIns="82020" bIns="82020" numCol="1" spcCol="38100" rtlCol="0" anchor="ctr">
        <a:spAutoFit/>
      </a:bodyPr>
      <a:lstStyle>
        <a:defPPr marL="0" marR="0" indent="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82020" tIns="82020" rIns="82020" bIns="82020" numCol="1" spcCol="38100" rtlCol="0" anchor="ctr">
        <a:spAutoFit/>
      </a:bodyPr>
      <a:lstStyle>
        <a:defPPr marL="0" marR="0" indent="0" algn="ctr" defTabSz="943239"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82020" tIns="82020" rIns="82020" bIns="82020" numCol="1" spcCol="38100" rtlCol="0" anchor="ctr">
        <a:spAutoFit/>
      </a:bodyPr>
      <a:lstStyle>
        <a:defPPr marL="0" marR="0" indent="0" algn="ctr" defTabSz="279957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386</TotalTime>
  <Words>6374</Words>
  <Application>Microsoft Office PowerPoint</Application>
  <PresentationFormat>Custom</PresentationFormat>
  <Paragraphs>427</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A.C.M.E. Secret Agent</vt:lpstr>
      <vt:lpstr>Arial</vt:lpstr>
      <vt:lpstr>Calibri</vt:lpstr>
      <vt:lpstr>Helvetica</vt:lpstr>
      <vt:lpstr>Helvetica Neue</vt:lpstr>
      <vt:lpstr>Helvetica Neue Medium</vt:lpstr>
      <vt:lpstr>Times Roman</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keywords>, docId:F43C7F64BC1B2CFED11D22B2B9109EB7</cp:keywords>
  <cp:lastModifiedBy>Daniel Pina</cp:lastModifiedBy>
  <cp:revision>32</cp:revision>
  <dcterms:modified xsi:type="dcterms:W3CDTF">2023-07-06T14:57:25Z</dcterms:modified>
</cp:coreProperties>
</file>